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1"/>
  </p:notesMasterIdLst>
  <p:sldIdLst>
    <p:sldId id="256" r:id="rId6"/>
    <p:sldId id="348" r:id="rId7"/>
    <p:sldId id="292" r:id="rId8"/>
    <p:sldId id="357" r:id="rId9"/>
    <p:sldId id="361" r:id="rId10"/>
    <p:sldId id="358" r:id="rId11"/>
    <p:sldId id="359" r:id="rId12"/>
    <p:sldId id="364" r:id="rId13"/>
    <p:sldId id="360" r:id="rId14"/>
    <p:sldId id="362" r:id="rId15"/>
    <p:sldId id="363" r:id="rId16"/>
    <p:sldId id="367" r:id="rId17"/>
    <p:sldId id="366" r:id="rId18"/>
    <p:sldId id="368" r:id="rId19"/>
    <p:sldId id="369" r:id="rId20"/>
    <p:sldId id="365" r:id="rId21"/>
    <p:sldId id="352" r:id="rId22"/>
    <p:sldId id="353" r:id="rId23"/>
    <p:sldId id="350" r:id="rId24"/>
    <p:sldId id="373" r:id="rId25"/>
    <p:sldId id="356" r:id="rId26"/>
    <p:sldId id="370" r:id="rId27"/>
    <p:sldId id="355" r:id="rId28"/>
    <p:sldId id="371" r:id="rId29"/>
    <p:sldId id="351" r:id="rId30"/>
  </p:sldIdLst>
  <p:sldSz cx="12152313" cy="6832600"/>
  <p:notesSz cx="6858000" cy="9144000"/>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Vaikejaotis" id="{0B5D2CE3-6CA3-4E23-BB0E-7B9EEDA123FF}">
          <p14:sldIdLst>
            <p14:sldId id="256"/>
            <p14:sldId id="348"/>
            <p14:sldId id="292"/>
            <p14:sldId id="357"/>
            <p14:sldId id="361"/>
            <p14:sldId id="358"/>
            <p14:sldId id="359"/>
            <p14:sldId id="364"/>
            <p14:sldId id="360"/>
            <p14:sldId id="362"/>
            <p14:sldId id="363"/>
            <p14:sldId id="367"/>
            <p14:sldId id="366"/>
            <p14:sldId id="368"/>
            <p14:sldId id="369"/>
            <p14:sldId id="365"/>
            <p14:sldId id="352"/>
            <p14:sldId id="353"/>
            <p14:sldId id="350"/>
            <p14:sldId id="373"/>
            <p14:sldId id="356"/>
            <p14:sldId id="370"/>
          </p14:sldIdLst>
        </p14:section>
        <p14:section name="Pealkirjata jaotis" id="{89D2F64E-441C-45DE-A01F-7B99015A45F6}">
          <p14:sldIdLst>
            <p14:sldId id="355"/>
            <p14:sldId id="371"/>
            <p14:sldId id="351"/>
          </p14:sldIdLst>
        </p14:section>
      </p14:sectionLst>
    </p:ext>
    <p:ext uri="{EFAFB233-063F-42B5-8137-9DF3F51BA10A}">
      <p15:sldGuideLst xmlns:p15="http://schemas.microsoft.com/office/powerpoint/2012/main">
        <p15:guide id="1" orient="horz" pos="2152">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B5"/>
    <a:srgbClr val="0064B9"/>
    <a:srgbClr val="B9B9B9"/>
    <a:srgbClr val="007BD1"/>
    <a:srgbClr val="4F81BD"/>
    <a:srgbClr val="003087"/>
    <a:srgbClr val="89B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307" autoAdjust="0"/>
  </p:normalViewPr>
  <p:slideViewPr>
    <p:cSldViewPr>
      <p:cViewPr varScale="1">
        <p:scale>
          <a:sx n="76" d="100"/>
          <a:sy n="76" d="100"/>
        </p:scale>
        <p:origin x="128" y="36"/>
      </p:cViewPr>
      <p:guideLst>
        <p:guide orient="horz" pos="2152"/>
        <p:guide pos="382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10.09.2025</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t-EE"/>
          </a:p>
        </p:txBody>
      </p:sp>
      <p:sp>
        <p:nvSpPr>
          <p:cNvPr id="4" name="Slide Number Placeholder 3"/>
          <p:cNvSpPr>
            <a:spLocks noGrp="1"/>
          </p:cNvSpPr>
          <p:nvPr>
            <p:ph type="sldNum" sz="quarter" idx="10"/>
          </p:nvPr>
        </p:nvSpPr>
        <p:spPr/>
        <p:txBody>
          <a:bodyPr/>
          <a:lstStyle/>
          <a:p>
            <a:fld id="{4F3484B2-7D45-46A9-AA10-C2234E88C9BE}" type="slidenum">
              <a:rPr lang="et-EE" smtClean="0"/>
              <a:t>1</a:t>
            </a:fld>
            <a:endParaRPr lang="et-E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Haigestumine on kasvutrendis. haiglaravi osakaal kasvab nii </a:t>
            </a:r>
            <a:r>
              <a:rPr lang="et-EE" dirty="0" err="1"/>
              <a:t>abs</a:t>
            </a:r>
            <a:r>
              <a:rPr lang="et-EE" dirty="0"/>
              <a:t>. Arvus kui ka osakaal</a:t>
            </a:r>
          </a:p>
        </p:txBody>
      </p:sp>
      <p:sp>
        <p:nvSpPr>
          <p:cNvPr id="4" name="Slaidinumbri kohatäide 3"/>
          <p:cNvSpPr>
            <a:spLocks noGrp="1"/>
          </p:cNvSpPr>
          <p:nvPr>
            <p:ph type="sldNum" sz="quarter" idx="5"/>
          </p:nvPr>
        </p:nvSpPr>
        <p:spPr/>
        <p:txBody>
          <a:bodyPr/>
          <a:lstStyle/>
          <a:p>
            <a:fld id="{4F3484B2-7D45-46A9-AA10-C2234E88C9BE}" type="slidenum">
              <a:rPr lang="et-EE" smtClean="0"/>
              <a:t>11</a:t>
            </a:fld>
            <a:endParaRPr lang="et-EE"/>
          </a:p>
        </p:txBody>
      </p:sp>
    </p:spTree>
    <p:extLst>
      <p:ext uri="{BB962C8B-B14F-4D97-AF65-F5344CB8AC3E}">
        <p14:creationId xmlns:p14="http://schemas.microsoft.com/office/powerpoint/2010/main" val="308060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Euroopas kõige levinum zoonoos on üks levinuim Euroopas, joonisel suurt kasvu pole, aga ka vähenemist ei ole</a:t>
            </a:r>
          </a:p>
        </p:txBody>
      </p:sp>
      <p:sp>
        <p:nvSpPr>
          <p:cNvPr id="4" name="Slaidinumbri kohatäide 3"/>
          <p:cNvSpPr>
            <a:spLocks noGrp="1"/>
          </p:cNvSpPr>
          <p:nvPr>
            <p:ph type="sldNum" sz="quarter" idx="5"/>
          </p:nvPr>
        </p:nvSpPr>
        <p:spPr/>
        <p:txBody>
          <a:bodyPr/>
          <a:lstStyle/>
          <a:p>
            <a:fld id="{4F3484B2-7D45-46A9-AA10-C2234E88C9BE}" type="slidenum">
              <a:rPr lang="et-EE" smtClean="0"/>
              <a:t>12</a:t>
            </a:fld>
            <a:endParaRPr lang="et-EE"/>
          </a:p>
        </p:txBody>
      </p:sp>
    </p:spTree>
    <p:extLst>
      <p:ext uri="{BB962C8B-B14F-4D97-AF65-F5344CB8AC3E}">
        <p14:creationId xmlns:p14="http://schemas.microsoft.com/office/powerpoint/2010/main" val="167212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Haigestumine on langemas 2023 oli tõus, massilist vaktsineerimist ei ole</a:t>
            </a:r>
          </a:p>
        </p:txBody>
      </p:sp>
      <p:sp>
        <p:nvSpPr>
          <p:cNvPr id="4" name="Slaidinumbri kohatäide 3"/>
          <p:cNvSpPr>
            <a:spLocks noGrp="1"/>
          </p:cNvSpPr>
          <p:nvPr>
            <p:ph type="sldNum" sz="quarter" idx="5"/>
          </p:nvPr>
        </p:nvSpPr>
        <p:spPr/>
        <p:txBody>
          <a:bodyPr/>
          <a:lstStyle/>
          <a:p>
            <a:fld id="{4F3484B2-7D45-46A9-AA10-C2234E88C9BE}" type="slidenum">
              <a:rPr lang="et-EE" smtClean="0"/>
              <a:t>14</a:t>
            </a:fld>
            <a:endParaRPr lang="et-EE"/>
          </a:p>
        </p:txBody>
      </p:sp>
    </p:spTree>
    <p:extLst>
      <p:ext uri="{BB962C8B-B14F-4D97-AF65-F5344CB8AC3E}">
        <p14:creationId xmlns:p14="http://schemas.microsoft.com/office/powerpoint/2010/main" val="114955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Siin veel oleme veidi</a:t>
            </a:r>
          </a:p>
        </p:txBody>
      </p:sp>
      <p:sp>
        <p:nvSpPr>
          <p:cNvPr id="4" name="Slaidinumbri kohatäide 3"/>
          <p:cNvSpPr>
            <a:spLocks noGrp="1"/>
          </p:cNvSpPr>
          <p:nvPr>
            <p:ph type="sldNum" sz="quarter" idx="5"/>
          </p:nvPr>
        </p:nvSpPr>
        <p:spPr/>
        <p:txBody>
          <a:bodyPr/>
          <a:lstStyle/>
          <a:p>
            <a:fld id="{4F3484B2-7D45-46A9-AA10-C2234E88C9BE}" type="slidenum">
              <a:rPr lang="et-EE" smtClean="0"/>
              <a:t>15</a:t>
            </a:fld>
            <a:endParaRPr lang="et-EE"/>
          </a:p>
        </p:txBody>
      </p:sp>
    </p:spTree>
    <p:extLst>
      <p:ext uri="{BB962C8B-B14F-4D97-AF65-F5344CB8AC3E}">
        <p14:creationId xmlns:p14="http://schemas.microsoft.com/office/powerpoint/2010/main" val="422910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Järelevalve Tööinspektsioon, Terviseamet teeb järelevalvet töötervishoiuteenuse osutajate üle TTKS tervishoiuteenuste korraldamise seaduses sätestatud tingimuste üle</a:t>
            </a:r>
          </a:p>
        </p:txBody>
      </p:sp>
      <p:sp>
        <p:nvSpPr>
          <p:cNvPr id="4" name="Slaidinumbri kohatäide 3"/>
          <p:cNvSpPr>
            <a:spLocks noGrp="1"/>
          </p:cNvSpPr>
          <p:nvPr>
            <p:ph type="sldNum" sz="quarter" idx="5"/>
          </p:nvPr>
        </p:nvSpPr>
        <p:spPr/>
        <p:txBody>
          <a:bodyPr/>
          <a:lstStyle/>
          <a:p>
            <a:fld id="{4F3484B2-7D45-46A9-AA10-C2234E88C9BE}" type="slidenum">
              <a:rPr lang="et-EE" smtClean="0"/>
              <a:t>17</a:t>
            </a:fld>
            <a:endParaRPr lang="et-EE"/>
          </a:p>
        </p:txBody>
      </p:sp>
    </p:spTree>
    <p:extLst>
      <p:ext uri="{BB962C8B-B14F-4D97-AF65-F5344CB8AC3E}">
        <p14:creationId xmlns:p14="http://schemas.microsoft.com/office/powerpoint/2010/main" val="1246946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Järelevalve PTA</a:t>
            </a:r>
          </a:p>
        </p:txBody>
      </p:sp>
      <p:sp>
        <p:nvSpPr>
          <p:cNvPr id="4" name="Slaidinumbri kohatäide 3"/>
          <p:cNvSpPr>
            <a:spLocks noGrp="1"/>
          </p:cNvSpPr>
          <p:nvPr>
            <p:ph type="sldNum" sz="quarter" idx="5"/>
          </p:nvPr>
        </p:nvSpPr>
        <p:spPr/>
        <p:txBody>
          <a:bodyPr/>
          <a:lstStyle/>
          <a:p>
            <a:fld id="{4F3484B2-7D45-46A9-AA10-C2234E88C9BE}" type="slidenum">
              <a:rPr lang="et-EE" smtClean="0"/>
              <a:t>18</a:t>
            </a:fld>
            <a:endParaRPr lang="et-EE"/>
          </a:p>
        </p:txBody>
      </p:sp>
    </p:spTree>
    <p:extLst>
      <p:ext uri="{BB962C8B-B14F-4D97-AF65-F5344CB8AC3E}">
        <p14:creationId xmlns:p14="http://schemas.microsoft.com/office/powerpoint/2010/main" val="3478781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Järelevalve nende erialade tervisetõendite osas </a:t>
            </a:r>
            <a:r>
              <a:rPr lang="et-EE" dirty="0" err="1"/>
              <a:t>teebPTA</a:t>
            </a:r>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19</a:t>
            </a:fld>
            <a:endParaRPr lang="et-EE"/>
          </a:p>
        </p:txBody>
      </p:sp>
    </p:spTree>
    <p:extLst>
      <p:ext uri="{BB962C8B-B14F-4D97-AF65-F5344CB8AC3E}">
        <p14:creationId xmlns:p14="http://schemas.microsoft.com/office/powerpoint/2010/main" val="4022424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Järelevalve Tööinspektsioon</a:t>
            </a:r>
          </a:p>
        </p:txBody>
      </p:sp>
      <p:sp>
        <p:nvSpPr>
          <p:cNvPr id="4" name="Slaidinumbri kohatäide 3"/>
          <p:cNvSpPr>
            <a:spLocks noGrp="1"/>
          </p:cNvSpPr>
          <p:nvPr>
            <p:ph type="sldNum" sz="quarter" idx="5"/>
          </p:nvPr>
        </p:nvSpPr>
        <p:spPr/>
        <p:txBody>
          <a:bodyPr/>
          <a:lstStyle/>
          <a:p>
            <a:fld id="{4F3484B2-7D45-46A9-AA10-C2234E88C9BE}" type="slidenum">
              <a:rPr lang="et-EE" smtClean="0"/>
              <a:t>20</a:t>
            </a:fld>
            <a:endParaRPr lang="et-EE"/>
          </a:p>
        </p:txBody>
      </p:sp>
    </p:spTree>
    <p:extLst>
      <p:ext uri="{BB962C8B-B14F-4D97-AF65-F5344CB8AC3E}">
        <p14:creationId xmlns:p14="http://schemas.microsoft.com/office/powerpoint/2010/main" val="244285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Järelevalve PTA</a:t>
            </a:r>
          </a:p>
        </p:txBody>
      </p:sp>
      <p:sp>
        <p:nvSpPr>
          <p:cNvPr id="4" name="Slaidinumbri kohatäide 3"/>
          <p:cNvSpPr>
            <a:spLocks noGrp="1"/>
          </p:cNvSpPr>
          <p:nvPr>
            <p:ph type="sldNum" sz="quarter" idx="5"/>
          </p:nvPr>
        </p:nvSpPr>
        <p:spPr/>
        <p:txBody>
          <a:bodyPr/>
          <a:lstStyle/>
          <a:p>
            <a:fld id="{4F3484B2-7D45-46A9-AA10-C2234E88C9BE}" type="slidenum">
              <a:rPr lang="et-EE" smtClean="0"/>
              <a:t>21</a:t>
            </a:fld>
            <a:endParaRPr lang="et-EE"/>
          </a:p>
        </p:txBody>
      </p:sp>
    </p:spTree>
    <p:extLst>
      <p:ext uri="{BB962C8B-B14F-4D97-AF65-F5344CB8AC3E}">
        <p14:creationId xmlns:p14="http://schemas.microsoft.com/office/powerpoint/2010/main" val="1678884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Järelevalve PTA</a:t>
            </a:r>
          </a:p>
        </p:txBody>
      </p:sp>
      <p:sp>
        <p:nvSpPr>
          <p:cNvPr id="4" name="Slaidinumbri kohatäide 3"/>
          <p:cNvSpPr>
            <a:spLocks noGrp="1"/>
          </p:cNvSpPr>
          <p:nvPr>
            <p:ph type="sldNum" sz="quarter" idx="5"/>
          </p:nvPr>
        </p:nvSpPr>
        <p:spPr/>
        <p:txBody>
          <a:bodyPr/>
          <a:lstStyle/>
          <a:p>
            <a:fld id="{4F3484B2-7D45-46A9-AA10-C2234E88C9BE}" type="slidenum">
              <a:rPr lang="et-EE" smtClean="0"/>
              <a:t>22</a:t>
            </a:fld>
            <a:endParaRPr lang="et-EE"/>
          </a:p>
        </p:txBody>
      </p:sp>
    </p:spTree>
    <p:extLst>
      <p:ext uri="{BB962C8B-B14F-4D97-AF65-F5344CB8AC3E}">
        <p14:creationId xmlns:p14="http://schemas.microsoft.com/office/powerpoint/2010/main" val="266820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Soolenakkushaiguste struktuur on ajas muutunud. Vähenenud on </a:t>
            </a:r>
            <a:r>
              <a:rPr lang="et-EE" dirty="0" err="1"/>
              <a:t>šigelloosi</a:t>
            </a:r>
            <a:r>
              <a:rPr lang="et-EE" dirty="0"/>
              <a:t> ja rotaviiruste osatähtsus. Suurenenud aga </a:t>
            </a:r>
            <a:r>
              <a:rPr lang="et-EE" dirty="0" err="1"/>
              <a:t>noroviiruste</a:t>
            </a:r>
            <a:r>
              <a:rPr lang="et-EE" dirty="0"/>
              <a:t>, muud täpsustatud soolenakkused, </a:t>
            </a:r>
            <a:r>
              <a:rPr lang="et-EE" dirty="0" err="1"/>
              <a:t>kampülobakterite</a:t>
            </a:r>
            <a:r>
              <a:rPr lang="et-EE" dirty="0"/>
              <a:t> osakaal Räägime pisut täpsemalt valitud nakkushaigustest</a:t>
            </a:r>
          </a:p>
        </p:txBody>
      </p:sp>
      <p:sp>
        <p:nvSpPr>
          <p:cNvPr id="4" name="Slaidinumbri kohatäide 3"/>
          <p:cNvSpPr>
            <a:spLocks noGrp="1"/>
          </p:cNvSpPr>
          <p:nvPr>
            <p:ph type="sldNum" sz="quarter" idx="5"/>
          </p:nvPr>
        </p:nvSpPr>
        <p:spPr/>
        <p:txBody>
          <a:bodyPr/>
          <a:lstStyle/>
          <a:p>
            <a:fld id="{4F3484B2-7D45-46A9-AA10-C2234E88C9BE}" type="slidenum">
              <a:rPr lang="et-EE" smtClean="0"/>
              <a:t>3</a:t>
            </a:fld>
            <a:endParaRPr lang="et-EE"/>
          </a:p>
        </p:txBody>
      </p:sp>
    </p:spTree>
    <p:extLst>
      <p:ext uri="{BB962C8B-B14F-4D97-AF65-F5344CB8AC3E}">
        <p14:creationId xmlns:p14="http://schemas.microsoft.com/office/powerpoint/2010/main" val="221791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Sisulised probleemid: soovitused uuringute läbiviimiseks, TIS andmete kasutamine, kellele, milleks, miks</a:t>
            </a:r>
          </a:p>
          <a:p>
            <a:r>
              <a:rPr lang="et-EE" dirty="0"/>
              <a:t>Vajalik üle vaadata nii tõendi kui ka </a:t>
            </a:r>
            <a:r>
              <a:rPr lang="et-EE" dirty="0" err="1"/>
              <a:t>deklatatsiooni</a:t>
            </a:r>
            <a:r>
              <a:rPr lang="et-EE" dirty="0"/>
              <a:t> küsimused</a:t>
            </a:r>
          </a:p>
          <a:p>
            <a:r>
              <a:rPr lang="et-EE" dirty="0"/>
              <a:t>Seos töötervishoiu ja nakkushaiguste suhtes tervisetõendi vahel, vähendada </a:t>
            </a:r>
            <a:r>
              <a:rPr lang="et-EE" dirty="0" err="1"/>
              <a:t>dubleervaid</a:t>
            </a:r>
            <a:r>
              <a:rPr lang="et-EE" dirty="0"/>
              <a:t> tegevusi</a:t>
            </a:r>
          </a:p>
          <a:p>
            <a:r>
              <a:rPr lang="et-EE" dirty="0"/>
              <a:t>Tehnilised probleemid: tõend hetkel paberkandjal</a:t>
            </a:r>
          </a:p>
          <a:p>
            <a:r>
              <a:rPr lang="et-EE" dirty="0"/>
              <a:t>NETS muutmine</a:t>
            </a:r>
          </a:p>
          <a:p>
            <a:r>
              <a:rPr lang="et-EE" dirty="0"/>
              <a:t>Spekter kellele tõendit väljastatakse on väga lai</a:t>
            </a:r>
          </a:p>
          <a:p>
            <a:r>
              <a:rPr lang="et-EE" dirty="0"/>
              <a:t>Tõendi kehtivuse teema</a:t>
            </a:r>
          </a:p>
          <a:p>
            <a:r>
              <a:rPr lang="et-EE" dirty="0"/>
              <a:t>Hetkel kehtiv pabertõend tekitab arusaamisel </a:t>
            </a:r>
            <a:r>
              <a:rPr lang="et-EE" dirty="0" err="1"/>
              <a:t>promleeme</a:t>
            </a:r>
            <a:r>
              <a:rPr lang="et-EE" dirty="0"/>
              <a:t>, pole selge mille suhtes inimese tervist kontrolliti</a:t>
            </a:r>
          </a:p>
          <a:p>
            <a:r>
              <a:rPr lang="et-EE" dirty="0"/>
              <a:t>Tööandjate riskianalüüsid</a:t>
            </a: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23</a:t>
            </a:fld>
            <a:endParaRPr lang="et-EE"/>
          </a:p>
        </p:txBody>
      </p:sp>
    </p:spTree>
    <p:extLst>
      <p:ext uri="{BB962C8B-B14F-4D97-AF65-F5344CB8AC3E}">
        <p14:creationId xmlns:p14="http://schemas.microsoft.com/office/powerpoint/2010/main" val="286454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24</a:t>
            </a:fld>
            <a:endParaRPr lang="et-EE"/>
          </a:p>
        </p:txBody>
      </p:sp>
    </p:spTree>
    <p:extLst>
      <p:ext uri="{BB962C8B-B14F-4D97-AF65-F5344CB8AC3E}">
        <p14:creationId xmlns:p14="http://schemas.microsoft.com/office/powerpoint/2010/main" val="159516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t-EE"/>
          </a:p>
        </p:txBody>
      </p:sp>
      <p:sp>
        <p:nvSpPr>
          <p:cNvPr id="4" name="Slide Number Placeholder 3"/>
          <p:cNvSpPr>
            <a:spLocks noGrp="1"/>
          </p:cNvSpPr>
          <p:nvPr>
            <p:ph type="sldNum" sz="quarter" idx="10"/>
          </p:nvPr>
        </p:nvSpPr>
        <p:spPr/>
        <p:txBody>
          <a:bodyPr/>
          <a:lstStyle/>
          <a:p>
            <a:pPr marL="0" marR="0" lvl="0" indent="0" algn="r" defTabSz="1214963" rtl="0" eaLnBrk="1" fontAlgn="auto" latinLnBrk="0" hangingPunct="1">
              <a:lnSpc>
                <a:spcPct val="100000"/>
              </a:lnSpc>
              <a:spcBef>
                <a:spcPts val="0"/>
              </a:spcBef>
              <a:spcAft>
                <a:spcPts val="0"/>
              </a:spcAft>
              <a:buClrTx/>
              <a:buSzTx/>
              <a:buFontTx/>
              <a:buNone/>
              <a:tabLst/>
              <a:defRPr/>
            </a:pPr>
            <a:fld id="{4F3484B2-7D45-46A9-AA10-C2234E88C9BE}" type="slidenum">
              <a:rPr kumimoji="0" lang="et-E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4963" rtl="0" eaLnBrk="1" fontAlgn="auto" latinLnBrk="0" hangingPunct="1">
                <a:lnSpc>
                  <a:spcPct val="100000"/>
                </a:lnSpc>
                <a:spcBef>
                  <a:spcPts val="0"/>
                </a:spcBef>
                <a:spcAft>
                  <a:spcPts val="0"/>
                </a:spcAft>
                <a:buClrTx/>
                <a:buSzTx/>
                <a:buFontTx/>
                <a:buNone/>
                <a:tabLst/>
                <a:defRPr/>
              </a:pPr>
              <a:t>25</a:t>
            </a:fld>
            <a:endParaRPr kumimoji="0" lang="et-E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76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Salmonelloosidel hetkel me näeme registreeritud juhtudel langustrendi</a:t>
            </a:r>
          </a:p>
        </p:txBody>
      </p:sp>
      <p:sp>
        <p:nvSpPr>
          <p:cNvPr id="4" name="Slaidinumbri kohatäide 3"/>
          <p:cNvSpPr>
            <a:spLocks noGrp="1"/>
          </p:cNvSpPr>
          <p:nvPr>
            <p:ph type="sldNum" sz="quarter" idx="5"/>
          </p:nvPr>
        </p:nvSpPr>
        <p:spPr/>
        <p:txBody>
          <a:bodyPr/>
          <a:lstStyle/>
          <a:p>
            <a:fld id="{4F3484B2-7D45-46A9-AA10-C2234E88C9BE}" type="slidenum">
              <a:rPr lang="et-EE" smtClean="0"/>
              <a:t>4</a:t>
            </a:fld>
            <a:endParaRPr lang="et-EE"/>
          </a:p>
        </p:txBody>
      </p:sp>
    </p:spTree>
    <p:extLst>
      <p:ext uri="{BB962C8B-B14F-4D97-AF65-F5344CB8AC3E}">
        <p14:creationId xmlns:p14="http://schemas.microsoft.com/office/powerpoint/2010/main" val="387959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Veel ei ole avaldatud 2024 aasta andmeid. Eesti sarnaneb põhjamaadega. Euroopa trend on väikese kasvuga. Covidi </a:t>
            </a:r>
            <a:r>
              <a:rPr lang="et-EE" dirty="0" err="1"/>
              <a:t>sakka</a:t>
            </a:r>
            <a:r>
              <a:rPr lang="et-EE" dirty="0"/>
              <a:t> tingitud piirangutest ja tervishoiutöötajate </a:t>
            </a:r>
            <a:r>
              <a:rPr lang="et-EE" dirty="0" err="1"/>
              <a:t>juude</a:t>
            </a:r>
            <a:r>
              <a:rPr lang="et-EE" dirty="0"/>
              <a:t> sattumisest</a:t>
            </a:r>
          </a:p>
        </p:txBody>
      </p:sp>
      <p:sp>
        <p:nvSpPr>
          <p:cNvPr id="4" name="Slaidinumbri kohatäide 3"/>
          <p:cNvSpPr>
            <a:spLocks noGrp="1"/>
          </p:cNvSpPr>
          <p:nvPr>
            <p:ph type="sldNum" sz="quarter" idx="5"/>
          </p:nvPr>
        </p:nvSpPr>
        <p:spPr/>
        <p:txBody>
          <a:bodyPr/>
          <a:lstStyle/>
          <a:p>
            <a:fld id="{4F3484B2-7D45-46A9-AA10-C2234E88C9BE}" type="slidenum">
              <a:rPr lang="et-EE" smtClean="0"/>
              <a:t>5</a:t>
            </a:fld>
            <a:endParaRPr lang="et-EE"/>
          </a:p>
        </p:txBody>
      </p:sp>
    </p:spTree>
    <p:extLst>
      <p:ext uri="{BB962C8B-B14F-4D97-AF65-F5344CB8AC3E}">
        <p14:creationId xmlns:p14="http://schemas.microsoft.com/office/powerpoint/2010/main" val="199496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Suureneb 10-20% juhtudest on </a:t>
            </a:r>
            <a:r>
              <a:rPr lang="et-EE" dirty="0" err="1"/>
              <a:t>sissetoodud</a:t>
            </a:r>
            <a:r>
              <a:rPr lang="et-EE" dirty="0"/>
              <a:t> välismaalt</a:t>
            </a:r>
          </a:p>
        </p:txBody>
      </p:sp>
      <p:sp>
        <p:nvSpPr>
          <p:cNvPr id="4" name="Slaidinumbri kohatäide 3"/>
          <p:cNvSpPr>
            <a:spLocks noGrp="1"/>
          </p:cNvSpPr>
          <p:nvPr>
            <p:ph type="sldNum" sz="quarter" idx="5"/>
          </p:nvPr>
        </p:nvSpPr>
        <p:spPr/>
        <p:txBody>
          <a:bodyPr/>
          <a:lstStyle/>
          <a:p>
            <a:fld id="{4F3484B2-7D45-46A9-AA10-C2234E88C9BE}" type="slidenum">
              <a:rPr lang="et-EE" smtClean="0"/>
              <a:t>6</a:t>
            </a:fld>
            <a:endParaRPr lang="et-EE"/>
          </a:p>
        </p:txBody>
      </p:sp>
    </p:spTree>
    <p:extLst>
      <p:ext uri="{BB962C8B-B14F-4D97-AF65-F5344CB8AC3E}">
        <p14:creationId xmlns:p14="http://schemas.microsoft.com/office/powerpoint/2010/main" val="191272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lgn="l"/>
            <a:r>
              <a:rPr lang="et-EE" dirty="0"/>
              <a:t>Oluline tähele panna, osakaalu Salmonelloos toit kanaliha, munad, </a:t>
            </a:r>
            <a:endParaRPr lang="et-EE" sz="1800" b="0" i="0" u="none" strike="noStrike" baseline="0" dirty="0">
              <a:solidFill>
                <a:srgbClr val="000000"/>
              </a:solidFill>
              <a:latin typeface="Calibri" panose="020F0502020204030204" pitchFamily="34" charset="0"/>
            </a:endParaRPr>
          </a:p>
          <a:p>
            <a:r>
              <a:rPr lang="et-EE" sz="1800" b="0" i="0" u="none" strike="noStrike" baseline="0" dirty="0">
                <a:solidFill>
                  <a:srgbClr val="000000"/>
                </a:solidFill>
                <a:latin typeface="Calibri" panose="020F0502020204030204" pitchFamily="34" charset="0"/>
              </a:rPr>
              <a:t>Sageneb salmonelloosi puhangute esinemine, mille põhjuseks on </a:t>
            </a:r>
            <a:r>
              <a:rPr lang="et-EE" sz="1800" b="1" i="0" u="none" strike="noStrike" baseline="0" dirty="0">
                <a:solidFill>
                  <a:srgbClr val="000000"/>
                </a:solidFill>
                <a:latin typeface="Calibri" panose="020F0502020204030204" pitchFamily="34" charset="0"/>
              </a:rPr>
              <a:t>taimse päritoluga toit; need on rahvusvahelised puhangud </a:t>
            </a:r>
            <a:r>
              <a:rPr lang="et-EE" sz="1800" b="0" i="0" u="none" strike="noStrike" baseline="0" dirty="0">
                <a:solidFill>
                  <a:srgbClr val="000000"/>
                </a:solidFill>
                <a:latin typeface="Calibri" panose="020F0502020204030204" pitchFamily="34" charset="0"/>
              </a:rPr>
              <a:t>näidised: Itaalia päritoluga väikeste tomatitega seotud S. </a:t>
            </a:r>
            <a:r>
              <a:rPr lang="et-EE" sz="1800" b="0" i="0" u="none" strike="noStrike" baseline="0" dirty="0" err="1">
                <a:solidFill>
                  <a:srgbClr val="000000"/>
                </a:solidFill>
                <a:latin typeface="Calibri" panose="020F0502020204030204" pitchFamily="34" charset="0"/>
              </a:rPr>
              <a:t>Strathconapuhang</a:t>
            </a:r>
            <a:r>
              <a:rPr lang="et-EE" sz="1800" b="0" i="0" u="none" strike="noStrike" baseline="0" dirty="0">
                <a:solidFill>
                  <a:srgbClr val="000000"/>
                </a:solidFill>
                <a:latin typeface="Calibri" panose="020F0502020204030204" pitchFamily="34" charset="0"/>
              </a:rPr>
              <a:t> </a:t>
            </a:r>
            <a:r>
              <a:rPr lang="et-EE" sz="1800" b="0" i="0" u="none" strike="noStrike" baseline="0" dirty="0" err="1">
                <a:solidFill>
                  <a:srgbClr val="000000"/>
                </a:solidFill>
                <a:latin typeface="Calibri" panose="020F0502020204030204" pitchFamily="34" charset="0"/>
              </a:rPr>
              <a:t>EL-s</a:t>
            </a:r>
            <a:r>
              <a:rPr lang="et-EE" sz="1800" b="0" i="0" u="none" strike="noStrike" baseline="0" dirty="0">
                <a:solidFill>
                  <a:srgbClr val="000000"/>
                </a:solidFill>
                <a:latin typeface="Calibri" panose="020F0502020204030204" pitchFamily="34" charset="0"/>
              </a:rPr>
              <a:t>(238 haigusjuhtu) 2024-2025; </a:t>
            </a:r>
            <a:r>
              <a:rPr lang="et-EE" sz="1800" b="0" i="0" u="none" strike="noStrike" baseline="0" dirty="0" err="1">
                <a:solidFill>
                  <a:srgbClr val="000000"/>
                </a:solidFill>
                <a:latin typeface="Calibri" panose="020F0502020204030204" pitchFamily="34" charset="0"/>
              </a:rPr>
              <a:t>rukolasalatiga</a:t>
            </a:r>
            <a:r>
              <a:rPr lang="et-EE" sz="1800" b="0" i="0" u="none" strike="noStrike" baseline="0" dirty="0">
                <a:solidFill>
                  <a:srgbClr val="000000"/>
                </a:solidFill>
                <a:latin typeface="Calibri" panose="020F0502020204030204" pitchFamily="34" charset="0"/>
              </a:rPr>
              <a:t> seotud S. </a:t>
            </a:r>
            <a:r>
              <a:rPr lang="et-EE" sz="1800" b="0" i="0" u="none" strike="noStrike" baseline="0" dirty="0" err="1">
                <a:solidFill>
                  <a:srgbClr val="000000"/>
                </a:solidFill>
                <a:latin typeface="Calibri" panose="020F0502020204030204" pitchFamily="34" charset="0"/>
              </a:rPr>
              <a:t>Umbilopuhang</a:t>
            </a:r>
            <a:r>
              <a:rPr lang="et-EE" sz="1800" b="0" i="0" u="none" strike="noStrike" baseline="0" dirty="0">
                <a:solidFill>
                  <a:srgbClr val="000000"/>
                </a:solidFill>
                <a:latin typeface="Calibri" panose="020F0502020204030204" pitchFamily="34" charset="0"/>
              </a:rPr>
              <a:t> </a:t>
            </a:r>
            <a:r>
              <a:rPr lang="et-EE" sz="1800" b="0" i="0" u="none" strike="noStrike" baseline="0" dirty="0" err="1">
                <a:solidFill>
                  <a:srgbClr val="000000"/>
                </a:solidFill>
                <a:latin typeface="Calibri" panose="020F0502020204030204" pitchFamily="34" charset="0"/>
              </a:rPr>
              <a:t>EL-s</a:t>
            </a:r>
            <a:r>
              <a:rPr lang="et-EE" sz="1800" b="0" i="0" u="none" strike="noStrike" baseline="0" dirty="0">
                <a:solidFill>
                  <a:srgbClr val="000000"/>
                </a:solidFill>
                <a:latin typeface="Calibri" panose="020F0502020204030204" pitchFamily="34" charset="0"/>
              </a:rPr>
              <a:t>(185 haigusjuhtu) 2024-2025; </a:t>
            </a:r>
            <a:r>
              <a:rPr lang="et-EE" sz="1800" b="0" i="0" u="none" strike="noStrike" baseline="0" dirty="0" err="1">
                <a:solidFill>
                  <a:srgbClr val="000000"/>
                </a:solidFill>
                <a:latin typeface="Calibri" panose="020F0502020204030204" pitchFamily="34" charset="0"/>
              </a:rPr>
              <a:t>pistaatsiapähklidega</a:t>
            </a:r>
            <a:r>
              <a:rPr lang="et-EE" sz="1800" b="0" i="0" u="none" strike="noStrike" baseline="0" dirty="0">
                <a:solidFill>
                  <a:srgbClr val="000000"/>
                </a:solidFill>
                <a:latin typeface="Calibri" panose="020F0502020204030204" pitchFamily="34" charset="0"/>
              </a:rPr>
              <a:t> seotud puhang Kanadas (3 erinevat </a:t>
            </a:r>
            <a:r>
              <a:rPr lang="et-EE" sz="1800" b="0" i="0" u="none" strike="noStrike" baseline="0" dirty="0" err="1">
                <a:solidFill>
                  <a:srgbClr val="000000"/>
                </a:solidFill>
                <a:latin typeface="Calibri" panose="020F0502020204030204" pitchFamily="34" charset="0"/>
              </a:rPr>
              <a:t>Salmonellat</a:t>
            </a:r>
            <a:r>
              <a:rPr lang="et-EE" sz="1800" b="0" i="0" u="none" strike="noStrike" baseline="0" dirty="0">
                <a:solidFill>
                  <a:srgbClr val="000000"/>
                </a:solidFill>
                <a:latin typeface="Calibri" panose="020F0502020204030204" pitchFamily="34" charset="0"/>
              </a:rPr>
              <a:t>, 62 haigusjuhtu) 2025.</a:t>
            </a:r>
          </a:p>
          <a:p>
            <a:endParaRPr lang="et-EE" dirty="0"/>
          </a:p>
        </p:txBody>
      </p:sp>
      <p:sp>
        <p:nvSpPr>
          <p:cNvPr id="4" name="Slaidinumbri kohatäide 3"/>
          <p:cNvSpPr>
            <a:spLocks noGrp="1"/>
          </p:cNvSpPr>
          <p:nvPr>
            <p:ph type="sldNum" sz="quarter" idx="5"/>
          </p:nvPr>
        </p:nvSpPr>
        <p:spPr/>
        <p:txBody>
          <a:bodyPr/>
          <a:lstStyle/>
          <a:p>
            <a:fld id="{4F3484B2-7D45-46A9-AA10-C2234E88C9BE}" type="slidenum">
              <a:rPr lang="et-EE" smtClean="0"/>
              <a:t>7</a:t>
            </a:fld>
            <a:endParaRPr lang="et-EE"/>
          </a:p>
        </p:txBody>
      </p:sp>
    </p:spTree>
    <p:extLst>
      <p:ext uri="{BB962C8B-B14F-4D97-AF65-F5344CB8AC3E}">
        <p14:creationId xmlns:p14="http://schemas.microsoft.com/office/powerpoint/2010/main" val="179085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Haigestumine on Eestis madal</a:t>
            </a:r>
          </a:p>
        </p:txBody>
      </p:sp>
      <p:sp>
        <p:nvSpPr>
          <p:cNvPr id="4" name="Slaidinumbri kohatäide 3"/>
          <p:cNvSpPr>
            <a:spLocks noGrp="1"/>
          </p:cNvSpPr>
          <p:nvPr>
            <p:ph type="sldNum" sz="quarter" idx="5"/>
          </p:nvPr>
        </p:nvSpPr>
        <p:spPr/>
        <p:txBody>
          <a:bodyPr/>
          <a:lstStyle/>
          <a:p>
            <a:fld id="{4F3484B2-7D45-46A9-AA10-C2234E88C9BE}" type="slidenum">
              <a:rPr lang="et-EE" smtClean="0"/>
              <a:t>8</a:t>
            </a:fld>
            <a:endParaRPr lang="et-EE"/>
          </a:p>
        </p:txBody>
      </p:sp>
    </p:spTree>
    <p:extLst>
      <p:ext uri="{BB962C8B-B14F-4D97-AF65-F5344CB8AC3E}">
        <p14:creationId xmlns:p14="http://schemas.microsoft.com/office/powerpoint/2010/main" val="296938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Trend on </a:t>
            </a:r>
            <a:r>
              <a:rPr lang="et-EE" dirty="0" err="1"/>
              <a:t>euroopas</a:t>
            </a:r>
            <a:r>
              <a:rPr lang="et-EE" dirty="0"/>
              <a:t> suurenemise suunas</a:t>
            </a:r>
          </a:p>
        </p:txBody>
      </p:sp>
      <p:sp>
        <p:nvSpPr>
          <p:cNvPr id="4" name="Slaidinumbri kohatäide 3"/>
          <p:cNvSpPr>
            <a:spLocks noGrp="1"/>
          </p:cNvSpPr>
          <p:nvPr>
            <p:ph type="sldNum" sz="quarter" idx="5"/>
          </p:nvPr>
        </p:nvSpPr>
        <p:spPr/>
        <p:txBody>
          <a:bodyPr/>
          <a:lstStyle/>
          <a:p>
            <a:fld id="{4F3484B2-7D45-46A9-AA10-C2234E88C9BE}" type="slidenum">
              <a:rPr lang="et-EE" smtClean="0"/>
              <a:t>9</a:t>
            </a:fld>
            <a:endParaRPr lang="et-EE"/>
          </a:p>
        </p:txBody>
      </p:sp>
    </p:spTree>
    <p:extLst>
      <p:ext uri="{BB962C8B-B14F-4D97-AF65-F5344CB8AC3E}">
        <p14:creationId xmlns:p14="http://schemas.microsoft.com/office/powerpoint/2010/main" val="443177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Eestis enamus </a:t>
            </a:r>
            <a:r>
              <a:rPr lang="et-EE" dirty="0" err="1"/>
              <a:t>seotd</a:t>
            </a:r>
            <a:r>
              <a:rPr lang="et-EE" dirty="0"/>
              <a:t> reisimisega on kiire levik inimeselt inimesele</a:t>
            </a:r>
          </a:p>
        </p:txBody>
      </p:sp>
      <p:sp>
        <p:nvSpPr>
          <p:cNvPr id="4" name="Slaidinumbri kohatäide 3"/>
          <p:cNvSpPr>
            <a:spLocks noGrp="1"/>
          </p:cNvSpPr>
          <p:nvPr>
            <p:ph type="sldNum" sz="quarter" idx="5"/>
          </p:nvPr>
        </p:nvSpPr>
        <p:spPr/>
        <p:txBody>
          <a:bodyPr/>
          <a:lstStyle/>
          <a:p>
            <a:fld id="{4F3484B2-7D45-46A9-AA10-C2234E88C9BE}" type="slidenum">
              <a:rPr lang="et-EE" smtClean="0"/>
              <a:t>10</a:t>
            </a:fld>
            <a:endParaRPr lang="et-EE"/>
          </a:p>
        </p:txBody>
      </p:sp>
    </p:spTree>
    <p:extLst>
      <p:ext uri="{BB962C8B-B14F-4D97-AF65-F5344CB8AC3E}">
        <p14:creationId xmlns:p14="http://schemas.microsoft.com/office/powerpoint/2010/main" val="4243156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5" name="Picture 4">
            <a:extLst>
              <a:ext uri="{FF2B5EF4-FFF2-40B4-BE49-F238E27FC236}">
                <a16:creationId xmlns:a16="http://schemas.microsoft.com/office/drawing/2014/main" id="{D772AAE3-EB89-4E78-B793-A79B49F007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0" cy="1386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heleh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52313" cy="6832600"/>
          </a:xfrm>
          <a:prstGeom prst="rect">
            <a:avLst/>
          </a:prstGeom>
          <a:solidFill>
            <a:srgbClr val="003087">
              <a:alpha val="6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Title 1"/>
          <p:cNvSpPr>
            <a:spLocks noGrp="1"/>
          </p:cNvSpPr>
          <p:nvPr>
            <p:ph type="ctrTitle" hasCustomPrompt="1"/>
          </p:nvPr>
        </p:nvSpPr>
        <p:spPr>
          <a:xfrm>
            <a:off x="1440000" y="2624212"/>
            <a:ext cx="9532700" cy="1368152"/>
          </a:xfrm>
        </p:spPr>
        <p:txBody>
          <a:bodyPr wrap="none">
            <a:noAutofit/>
          </a:bodyPr>
          <a:lstStyle>
            <a:lvl1pPr algn="l">
              <a:defRPr sz="4800" baseline="0">
                <a:solidFill>
                  <a:schemeClr val="bg1"/>
                </a:solidFill>
                <a:latin typeface="Arial Narrow" pitchFamily="34" charset="0"/>
              </a:defRPr>
            </a:lvl1pPr>
          </a:lstStyle>
          <a:p>
            <a:r>
              <a:rPr lang="et-EE" dirty="0"/>
              <a:t>Vaheslaidide taustaks võib kasutada </a:t>
            </a:r>
            <a:br>
              <a:rPr lang="et-EE" dirty="0"/>
            </a:br>
            <a:r>
              <a:rPr lang="et-EE" dirty="0"/>
              <a:t>temaatilisi koloreeritud fotosid</a:t>
            </a:r>
          </a:p>
        </p:txBody>
      </p:sp>
    </p:spTree>
    <p:extLst>
      <p:ext uri="{BB962C8B-B14F-4D97-AF65-F5344CB8AC3E}">
        <p14:creationId xmlns:p14="http://schemas.microsoft.com/office/powerpoint/2010/main" val="412699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t-EE"/>
              <a:t>Pildi lisamiseks klõpsake ikooni</a:t>
            </a:r>
            <a:endParaRPr lang="et-EE" dirty="0"/>
          </a:p>
        </p:txBody>
      </p:sp>
      <p:sp>
        <p:nvSpPr>
          <p:cNvPr id="2" name="Title 1"/>
          <p:cNvSpPr>
            <a:spLocks noGrp="1"/>
          </p:cNvSpPr>
          <p:nvPr>
            <p:ph type="title" hasCustomPrompt="1"/>
          </p:nvPr>
        </p:nvSpPr>
        <p:spPr>
          <a:xfrm>
            <a:off x="1449064" y="1760116"/>
            <a:ext cx="9235604" cy="1572752"/>
          </a:xfrm>
        </p:spPr>
        <p:txBody>
          <a:bodyPr anchor="b">
            <a:noAutofit/>
          </a:bodyPr>
          <a:lstStyle>
            <a:lvl1pPr algn="l">
              <a:defRPr sz="4800" b="0">
                <a:solidFill>
                  <a:srgbClr val="006EB5"/>
                </a:solidFill>
              </a:defRPr>
            </a:lvl1pPr>
          </a:lstStyle>
          <a:p>
            <a:r>
              <a:rPr lang="et-EE" dirty="0"/>
              <a:t>Vaheslaidide taustaks võib kasutada temaatilisi koloreeritud fotosid</a:t>
            </a:r>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a:t>Vaheslaide võib kasutada ka ühe mõtte või idee rõhutamiseks!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Esitlusslaidide</a:t>
            </a:r>
            <a:r>
              <a:rPr lang="en-US" dirty="0"/>
              <a:t> </a:t>
            </a:r>
            <a:r>
              <a:rPr lang="en-US" dirty="0" err="1"/>
              <a:t>kujundamine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607614" y="1594275"/>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a:t>Lähtuda</a:t>
            </a:r>
            <a:r>
              <a:rPr lang="en-US" dirty="0"/>
              <a:t> </a:t>
            </a:r>
            <a:r>
              <a:rPr lang="en-US" dirty="0" err="1"/>
              <a:t>stiiliraamatust</a:t>
            </a:r>
            <a:endParaRPr lang="en-US" dirty="0"/>
          </a:p>
          <a:p>
            <a:pPr lvl="1"/>
            <a:r>
              <a:rPr lang="en-US" dirty="0"/>
              <a:t>Font </a:t>
            </a:r>
            <a:r>
              <a:rPr lang="en-US" dirty="0" err="1"/>
              <a:t>Roboto</a:t>
            </a:r>
            <a:r>
              <a:rPr lang="en-US" dirty="0"/>
              <a:t> Condensed</a:t>
            </a:r>
            <a:r>
              <a:rPr lang="et-EE" dirty="0"/>
              <a:t> või </a:t>
            </a:r>
            <a:r>
              <a:rPr lang="et-EE" dirty="0" err="1"/>
              <a:t>Arial</a:t>
            </a:r>
            <a:r>
              <a:rPr lang="et-EE" dirty="0"/>
              <a:t> </a:t>
            </a:r>
            <a:r>
              <a:rPr lang="et-EE" dirty="0" err="1"/>
              <a:t>Narrow</a:t>
            </a:r>
            <a:endParaRPr lang="en-US" dirty="0"/>
          </a:p>
          <a:p>
            <a:pPr lvl="3"/>
            <a:r>
              <a:rPr lang="en-US" dirty="0" err="1"/>
              <a:t>Pealkirjad</a:t>
            </a:r>
            <a:r>
              <a:rPr lang="en-US" dirty="0"/>
              <a:t> on 48pt Light, </a:t>
            </a:r>
            <a:r>
              <a:rPr lang="en-US" dirty="0" err="1"/>
              <a:t>sisutekstid</a:t>
            </a:r>
            <a:r>
              <a:rPr lang="en-US" dirty="0"/>
              <a:t> 24pt </a:t>
            </a:r>
            <a:r>
              <a:rPr lang="en-US" dirty="0" err="1"/>
              <a:t>või</a:t>
            </a:r>
            <a:r>
              <a:rPr lang="en-US" dirty="0"/>
              <a:t> 18 </a:t>
            </a:r>
            <a:r>
              <a:rPr lang="en-US" dirty="0" err="1"/>
              <a:t>pt</a:t>
            </a:r>
            <a:endParaRPr lang="en-US" dirty="0"/>
          </a:p>
          <a:p>
            <a:pPr lvl="4"/>
            <a:r>
              <a:rPr lang="en-US" dirty="0" err="1"/>
              <a:t>Igale</a:t>
            </a:r>
            <a:r>
              <a:rPr lang="en-US" dirty="0"/>
              <a:t> </a:t>
            </a:r>
            <a:r>
              <a:rPr lang="en-US" dirty="0" err="1"/>
              <a:t>slaidile</a:t>
            </a:r>
            <a:r>
              <a:rPr lang="en-US" dirty="0"/>
              <a:t> </a:t>
            </a:r>
            <a:r>
              <a:rPr lang="en-US" dirty="0" err="1"/>
              <a:t>paigutada</a:t>
            </a:r>
            <a:r>
              <a:rPr lang="en-US" dirty="0"/>
              <a:t> </a:t>
            </a:r>
            <a:r>
              <a:rPr lang="en-US" dirty="0" err="1"/>
              <a:t>mõõdukas</a:t>
            </a:r>
            <a:r>
              <a:rPr lang="en-US" dirty="0"/>
              <a:t> </a:t>
            </a:r>
            <a:r>
              <a:rPr lang="en-US" dirty="0" err="1"/>
              <a:t>kogus</a:t>
            </a:r>
            <a:r>
              <a:rPr lang="en-US" dirty="0"/>
              <a:t> </a:t>
            </a:r>
            <a:r>
              <a:rPr lang="en-US" dirty="0" err="1"/>
              <a:t>infot</a:t>
            </a:r>
            <a:endParaRPr lang="et-E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4" name="Content Placeholder 2"/>
          <p:cNvSpPr>
            <a:spLocks noGrp="1"/>
          </p:cNvSpPr>
          <p:nvPr>
            <p:ph sz="half" idx="16" hasCustomPrompt="1"/>
          </p:nvPr>
        </p:nvSpPr>
        <p:spPr>
          <a:xfrm>
            <a:off x="8020373"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Tree>
    <p:extLst>
      <p:ext uri="{BB962C8B-B14F-4D97-AF65-F5344CB8AC3E}">
        <p14:creationId xmlns:p14="http://schemas.microsoft.com/office/powerpoint/2010/main" val="3258377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4" name="Content Placeholder 3"/>
          <p:cNvSpPr>
            <a:spLocks noGrp="1"/>
          </p:cNvSpPr>
          <p:nvPr>
            <p:ph sz="half" idx="2" hasCustomPrompt="1"/>
          </p:nvPr>
        </p:nvSpPr>
        <p:spPr>
          <a:xfrm>
            <a:off x="-1" y="1412388"/>
            <a:ext cx="12152313" cy="542021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4" name="Content Placeholder 3"/>
          <p:cNvSpPr>
            <a:spLocks noGrp="1"/>
          </p:cNvSpPr>
          <p:nvPr>
            <p:ph sz="half" idx="2" hasCustomPrompt="1"/>
          </p:nvPr>
        </p:nvSpPr>
        <p:spPr>
          <a:xfrm>
            <a:off x="0" y="2166818"/>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6" name="Content Placeholder 5"/>
          <p:cNvSpPr>
            <a:spLocks noGrp="1"/>
          </p:cNvSpPr>
          <p:nvPr>
            <p:ph sz="quarter" idx="4" hasCustomPrompt="1"/>
          </p:nvPr>
        </p:nvSpPr>
        <p:spPr>
          <a:xfrm>
            <a:off x="6173208" y="2191847"/>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Tree>
    <p:extLst>
      <p:ext uri="{BB962C8B-B14F-4D97-AF65-F5344CB8AC3E}">
        <p14:creationId xmlns:p14="http://schemas.microsoft.com/office/powerpoint/2010/main" val="313642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531540"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4" name="Content Placeholder 3"/>
          <p:cNvSpPr>
            <a:spLocks noGrp="1"/>
          </p:cNvSpPr>
          <p:nvPr>
            <p:ph sz="half" idx="2" hasCustomPrompt="1"/>
          </p:nvPr>
        </p:nvSpPr>
        <p:spPr>
          <a:xfrm>
            <a:off x="0"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6" name="Content Placeholder 5"/>
          <p:cNvSpPr>
            <a:spLocks noGrp="1"/>
          </p:cNvSpPr>
          <p:nvPr>
            <p:ph sz="quarter" idx="4" hasCustomPrompt="1"/>
          </p:nvPr>
        </p:nvSpPr>
        <p:spPr>
          <a:xfrm>
            <a:off x="8164828" y="2166819"/>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Content Placeholder 5"/>
          <p:cNvSpPr>
            <a:spLocks noGrp="1"/>
          </p:cNvSpPr>
          <p:nvPr>
            <p:ph sz="quarter" idx="13" hasCustomPrompt="1"/>
          </p:nvPr>
        </p:nvSpPr>
        <p:spPr>
          <a:xfrm>
            <a:off x="4082414"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12" name="Text Placeholder 2"/>
          <p:cNvSpPr>
            <a:spLocks noGrp="1"/>
          </p:cNvSpPr>
          <p:nvPr>
            <p:ph type="body" idx="14" hasCustomPrompt="1"/>
          </p:nvPr>
        </p:nvSpPr>
        <p:spPr>
          <a:xfrm>
            <a:off x="871161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3" name="Text Placeholder 2"/>
          <p:cNvSpPr>
            <a:spLocks noGrp="1"/>
          </p:cNvSpPr>
          <p:nvPr>
            <p:ph type="body" idx="15" hasCustomPrompt="1"/>
          </p:nvPr>
        </p:nvSpPr>
        <p:spPr>
          <a:xfrm>
            <a:off x="462157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Tree>
    <p:extLst>
      <p:ext uri="{BB962C8B-B14F-4D97-AF65-F5344CB8AC3E}">
        <p14:creationId xmlns:p14="http://schemas.microsoft.com/office/powerpoint/2010/main" val="2408037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1"/>
            <a:ext cx="11877253" cy="1138767"/>
          </a:xfrm>
        </p:spPr>
        <p:txBody>
          <a:bodyPr>
            <a:noAutofit/>
          </a:bodyPr>
          <a:lstStyle>
            <a:lvl1pPr>
              <a:defRPr baseline="0">
                <a:solidFill>
                  <a:srgbClr val="006EB5"/>
                </a:solidFill>
              </a:defRPr>
            </a:lvl1pPr>
          </a:lstStyle>
          <a:p>
            <a:r>
              <a:rPr lang="et-EE" dirty="0"/>
              <a:t>Graafikutes on ka laiendatud värvipalett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38"/>
            <a:ext cx="3998027" cy="1157747"/>
          </a:xfrm>
        </p:spPr>
        <p:txBody>
          <a:bodyPr anchor="b">
            <a:noAutofit/>
          </a:bodyPr>
          <a:lstStyle>
            <a:lvl1pPr algn="l">
              <a:defRPr sz="4800" b="0">
                <a:solidFill>
                  <a:srgbClr val="006EB5"/>
                </a:solidFill>
              </a:defRPr>
            </a:lvl1pPr>
          </a:lstStyle>
          <a:p>
            <a:r>
              <a:rPr lang="et-EE" dirty="0"/>
              <a:t>Pealkiri</a:t>
            </a:r>
          </a:p>
        </p:txBody>
      </p:sp>
      <p:sp>
        <p:nvSpPr>
          <p:cNvPr id="3" name="Content Placeholder 2"/>
          <p:cNvSpPr>
            <a:spLocks noGrp="1"/>
          </p:cNvSpPr>
          <p:nvPr>
            <p:ph idx="1"/>
          </p:nvPr>
        </p:nvSpPr>
        <p:spPr>
          <a:xfrm>
            <a:off x="4751217" y="272040"/>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t-EE"/>
              <a:t>Klõpsake juhteksemplari tekstilaadide redigeerimiseks</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el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10" name="Picture 9">
            <a:extLst>
              <a:ext uri="{FF2B5EF4-FFF2-40B4-BE49-F238E27FC236}">
                <a16:creationId xmlns:a16="http://schemas.microsoft.com/office/drawing/2014/main" id="{4EE0CC28-327B-401F-B224-26FCF9A0D9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12536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5" name="Picture 4">
            <a:extLst>
              <a:ext uri="{FF2B5EF4-FFF2-40B4-BE49-F238E27FC236}">
                <a16:creationId xmlns:a16="http://schemas.microsoft.com/office/drawing/2014/main" id="{732D0C06-02E0-4CD8-991E-60DFBD7253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171973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õpuslaid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3" name="Picture 2">
            <a:extLst>
              <a:ext uri="{FF2B5EF4-FFF2-40B4-BE49-F238E27FC236}">
                <a16:creationId xmlns:a16="http://schemas.microsoft.com/office/drawing/2014/main" id="{D8509780-5A1B-4E10-AEF3-6E6036393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041541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õpuslaid 5">
    <p:spTree>
      <p:nvGrpSpPr>
        <p:cNvPr id="1" name=""/>
        <p:cNvGrpSpPr/>
        <p:nvPr/>
      </p:nvGrpSpPr>
      <p:grpSpPr>
        <a:xfrm>
          <a:off x="0" y="0"/>
          <a:ext cx="0" cy="0"/>
          <a:chOff x="0" y="0"/>
          <a:chExt cx="0" cy="0"/>
        </a:xfrm>
      </p:grpSpPr>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85000"/>
                    <a:lumOff val="15000"/>
                  </a:schemeClr>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tx1">
                    <a:lumMod val="85000"/>
                    <a:lumOff val="15000"/>
                  </a:schemeClr>
                </a:solidFill>
              </a:defRPr>
            </a:lvl1pPr>
          </a:lstStyle>
          <a:p>
            <a:pPr lvl="0"/>
            <a:r>
              <a:rPr lang="et-EE" dirty="0"/>
              <a:t>Kontaktandmed (e-post, sotsmeedia, telefon jne)</a:t>
            </a:r>
          </a:p>
        </p:txBody>
      </p:sp>
      <p:pic>
        <p:nvPicPr>
          <p:cNvPr id="15" name="Picture 14">
            <a:extLst>
              <a:ext uri="{FF2B5EF4-FFF2-40B4-BE49-F238E27FC236}">
                <a16:creationId xmlns:a16="http://schemas.microsoft.com/office/drawing/2014/main" id="{E3737C18-BC7F-481C-A8FC-30377075D9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97385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itel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tx1">
                    <a:lumMod val="85000"/>
                    <a:lumOff val="15000"/>
                  </a:schemeClr>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tx1">
                    <a:lumMod val="85000"/>
                    <a:lumOff val="15000"/>
                  </a:schemeClr>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pic>
        <p:nvPicPr>
          <p:cNvPr id="10" name="Picture 9">
            <a:extLst>
              <a:ext uri="{FF2B5EF4-FFF2-40B4-BE49-F238E27FC236}">
                <a16:creationId xmlns:a16="http://schemas.microsoft.com/office/drawing/2014/main" id="{BED1B14A-0CA4-4EB5-BF6F-6ED907835C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7200" y="216000"/>
            <a:ext cx="3465001" cy="1386000"/>
          </a:xfrm>
          <a:prstGeom prst="rect">
            <a:avLst/>
          </a:prstGeom>
        </p:spPr>
      </p:pic>
    </p:spTree>
    <p:extLst>
      <p:ext uri="{BB962C8B-B14F-4D97-AF65-F5344CB8AC3E}">
        <p14:creationId xmlns:p14="http://schemas.microsoft.com/office/powerpoint/2010/main" val="371167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äevakord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extLst>
      <p:ext uri="{BB962C8B-B14F-4D97-AF65-F5344CB8AC3E}">
        <p14:creationId xmlns:p14="http://schemas.microsoft.com/office/powerpoint/2010/main" val="186978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1"/>
            <a:ext cx="11328416" cy="1138767"/>
          </a:xfrm>
        </p:spPr>
        <p:txBody>
          <a:bodyPr>
            <a:noAutofit/>
          </a:bodyPr>
          <a:lstStyle>
            <a:lvl1pPr>
              <a:defRPr baseline="0">
                <a:solidFill>
                  <a:srgbClr val="0064B9"/>
                </a:solidFill>
              </a:defRPr>
            </a:lvl1pPr>
          </a:lstStyle>
          <a:p>
            <a:r>
              <a:rPr lang="et-EE" dirty="0"/>
              <a:t>Lühikese loeteluga võib kasutada ikoone</a:t>
            </a:r>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35" name="Content Placeholder 2"/>
          <p:cNvSpPr>
            <a:spLocks noGrp="1"/>
          </p:cNvSpPr>
          <p:nvPr>
            <p:ph idx="1"/>
          </p:nvPr>
        </p:nvSpPr>
        <p:spPr>
          <a:xfrm>
            <a:off x="2043708" y="2739802"/>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6" name="Content Placeholder 2"/>
          <p:cNvSpPr>
            <a:spLocks noGrp="1"/>
          </p:cNvSpPr>
          <p:nvPr>
            <p:ph idx="13"/>
          </p:nvPr>
        </p:nvSpPr>
        <p:spPr>
          <a:xfrm>
            <a:off x="2041683" y="3683500"/>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7" name="Content Placeholder 2"/>
          <p:cNvSpPr>
            <a:spLocks noGrp="1"/>
          </p:cNvSpPr>
          <p:nvPr>
            <p:ph idx="14"/>
          </p:nvPr>
        </p:nvSpPr>
        <p:spPr>
          <a:xfrm>
            <a:off x="2041683" y="4585028"/>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8" name="Content Placeholder 2"/>
          <p:cNvSpPr>
            <a:spLocks noGrp="1"/>
          </p:cNvSpPr>
          <p:nvPr>
            <p:ph idx="15"/>
          </p:nvPr>
        </p:nvSpPr>
        <p:spPr>
          <a:xfrm>
            <a:off x="2041684" y="181870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
        <p:nvSpPr>
          <p:cNvPr id="39" name="Content Placeholder 2"/>
          <p:cNvSpPr>
            <a:spLocks noGrp="1"/>
          </p:cNvSpPr>
          <p:nvPr>
            <p:ph idx="16"/>
          </p:nvPr>
        </p:nvSpPr>
        <p:spPr>
          <a:xfrm>
            <a:off x="2041682" y="549868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Klõpsake juhteksemplari tekstilaadide redigeerimiseks</a:t>
            </a:r>
          </a:p>
          <a:p>
            <a:pPr lvl="1"/>
            <a:r>
              <a:rPr lang="et-EE"/>
              <a:t>Teine tase</a:t>
            </a:r>
          </a:p>
        </p:txBody>
      </p:sp>
    </p:spTree>
    <p:extLst>
      <p:ext uri="{BB962C8B-B14F-4D97-AF65-F5344CB8AC3E}">
        <p14:creationId xmlns:p14="http://schemas.microsoft.com/office/powerpoint/2010/main" val="124478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aheleht 1">
    <p:bg>
      <p:bgPr>
        <a:solidFill>
          <a:srgbClr val="006EB5"/>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180382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aheleht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1475376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aheleht 5">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65000"/>
                    <a:lumOff val="35000"/>
                  </a:schemeClr>
                </a:solidFill>
                <a:latin typeface="Arial Narrow" pitchFamily="34" charset="0"/>
              </a:defRPr>
            </a:lvl1pPr>
          </a:lstStyle>
          <a:p>
            <a:r>
              <a:rPr lang="et-EE" dirty="0"/>
              <a:t>Teema</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9" r="9119" b="-114"/>
          <a:stretch/>
        </p:blipFill>
        <p:spPr>
          <a:xfrm>
            <a:off x="7880400" y="-40084"/>
            <a:ext cx="4316436" cy="6912768"/>
          </a:xfrm>
          <a:prstGeom prst="rect">
            <a:avLst/>
          </a:prstGeom>
        </p:spPr>
      </p:pic>
      <p:sp>
        <p:nvSpPr>
          <p:cNvPr id="6"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tx1">
                    <a:lumMod val="50000"/>
                    <a:lumOff val="50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 </a:t>
            </a:r>
          </a:p>
        </p:txBody>
      </p:sp>
    </p:spTree>
    <p:extLst>
      <p:ext uri="{BB962C8B-B14F-4D97-AF65-F5344CB8AC3E}">
        <p14:creationId xmlns:p14="http://schemas.microsoft.com/office/powerpoint/2010/main" val="64492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6" y="273621"/>
            <a:ext cx="10937082" cy="1138767"/>
          </a:xfrm>
          <a:prstGeom prst="rect">
            <a:avLst/>
          </a:prstGeom>
        </p:spPr>
        <p:txBody>
          <a:bodyPr vert="horz" lIns="121496" tIns="60748" rIns="121496" bIns="60748" rtlCol="0" anchor="ctr">
            <a:normAutofit/>
          </a:bodyPr>
          <a:lstStyle/>
          <a:p>
            <a:r>
              <a:rPr lang="et-EE"/>
              <a:t>Klõpsake juhteksemplari pealkirja laadi redigeerimiseks</a:t>
            </a:r>
            <a:endParaRPr lang="et-EE" dirty="0"/>
          </a:p>
        </p:txBody>
      </p:sp>
      <p:sp>
        <p:nvSpPr>
          <p:cNvPr id="3" name="Text Placeholder 2"/>
          <p:cNvSpPr>
            <a:spLocks noGrp="1"/>
          </p:cNvSpPr>
          <p:nvPr>
            <p:ph type="body" idx="1"/>
          </p:nvPr>
        </p:nvSpPr>
        <p:spPr>
          <a:xfrm>
            <a:off x="607616" y="1594275"/>
            <a:ext cx="10937082" cy="4414313"/>
          </a:xfrm>
          <a:prstGeom prst="rect">
            <a:avLst/>
          </a:prstGeom>
        </p:spPr>
        <p:txBody>
          <a:bodyPr vert="horz" lIns="121496" tIns="60748" rIns="121496" bIns="60748"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t-EE" dirty="0"/>
          </a:p>
        </p:txBody>
      </p:sp>
      <p:sp>
        <p:nvSpPr>
          <p:cNvPr id="5" name="Footer Placeholder 4"/>
          <p:cNvSpPr>
            <a:spLocks noGrp="1"/>
          </p:cNvSpPr>
          <p:nvPr>
            <p:ph type="ftr" sz="quarter" idx="3"/>
          </p:nvPr>
        </p:nvSpPr>
        <p:spPr>
          <a:xfrm>
            <a:off x="4152041" y="6332809"/>
            <a:ext cx="3848232"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6" name="Slide Number Placeholder 5"/>
          <p:cNvSpPr>
            <a:spLocks noGrp="1"/>
          </p:cNvSpPr>
          <p:nvPr>
            <p:ph type="sldNum" sz="quarter" idx="4"/>
          </p:nvPr>
        </p:nvSpPr>
        <p:spPr>
          <a:xfrm>
            <a:off x="11260732" y="6332809"/>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0" r:id="rId4"/>
    <p:sldLayoutId id="2147483676" r:id="rId5"/>
    <p:sldLayoutId id="2147483669" r:id="rId6"/>
    <p:sldLayoutId id="2147483664" r:id="rId7"/>
    <p:sldLayoutId id="2147483665" r:id="rId8"/>
    <p:sldLayoutId id="2147483666" r:id="rId9"/>
    <p:sldLayoutId id="2147483668" r:id="rId10"/>
    <p:sldLayoutId id="2147483657" r:id="rId11"/>
    <p:sldLayoutId id="2147483654" r:id="rId12"/>
    <p:sldLayoutId id="2147483652" r:id="rId13"/>
    <p:sldLayoutId id="2147483667" r:id="rId14"/>
    <p:sldLayoutId id="2147483653" r:id="rId15"/>
    <p:sldLayoutId id="2147483675" r:id="rId16"/>
    <p:sldLayoutId id="2147483674" r:id="rId17"/>
    <p:sldLayoutId id="2147483655" r:id="rId18"/>
    <p:sldLayoutId id="2147483656" r:id="rId19"/>
    <p:sldLayoutId id="2147483681" r:id="rId20"/>
    <p:sldLayoutId id="2147483683" r:id="rId21"/>
    <p:sldLayoutId id="2147483685" r:id="rId22"/>
  </p:sldLayoutIdLst>
  <p:hf sldNum="0" hdr="0" ftr="0"/>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em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www.terviseamet.ee/sites/default/files/documents/2025-01/Soovitused%20t%C3%B6%C3%B6andjatele%20ja%20ettev%C3%B5tjatele%20t%C3%A4iendava%20tervisekontrolli%20l%C3%A4bimise%20kohta%20nakkushaiguste%20suhtes%20.pdf" TargetMode="External"/><Relationship Id="rId5" Type="http://schemas.openxmlformats.org/officeDocument/2006/relationships/hyperlink" Target="https://www.terviseamet.ee/nakkushaigused/info-koostoopartneritele/tervishoiuasutused#tervisekontroll-nakk"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emf"/><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hyperlink" Target="mailto:juta.varjas@terviseamet.ee"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em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4.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0816" y="2645535"/>
            <a:ext cx="5121324" cy="1080120"/>
          </a:xfrm>
        </p:spPr>
        <p:txBody>
          <a:bodyPr/>
          <a:lstStyle/>
          <a:p>
            <a:r>
              <a:rPr lang="et-EE" dirty="0">
                <a:latin typeface="+mn-lt"/>
              </a:rPr>
              <a:t>Tervisekontroll ja toiduohutus</a:t>
            </a:r>
          </a:p>
        </p:txBody>
      </p:sp>
      <p:sp>
        <p:nvSpPr>
          <p:cNvPr id="5" name="Subtitle 4"/>
          <p:cNvSpPr>
            <a:spLocks noGrp="1"/>
          </p:cNvSpPr>
          <p:nvPr>
            <p:ph type="subTitle" idx="1"/>
          </p:nvPr>
        </p:nvSpPr>
        <p:spPr>
          <a:xfrm>
            <a:off x="845384" y="3960191"/>
            <a:ext cx="8111091" cy="840637"/>
          </a:xfrm>
        </p:spPr>
        <p:txBody>
          <a:bodyPr/>
          <a:lstStyle/>
          <a:p>
            <a:r>
              <a:rPr lang="et-EE" sz="2800" dirty="0">
                <a:latin typeface="+mn-lt"/>
              </a:rPr>
              <a:t>Juta Varjas</a:t>
            </a:r>
          </a:p>
          <a:p>
            <a:r>
              <a:rPr lang="et-EE" sz="2800" dirty="0">
                <a:latin typeface="+mn-lt"/>
              </a:rPr>
              <a:t>Terviseamet, nakkushaiguste epidemioloogia osakonna teenusejuht</a:t>
            </a:r>
          </a:p>
        </p:txBody>
      </p:sp>
      <p:sp>
        <p:nvSpPr>
          <p:cNvPr id="9" name="Subtitle 4">
            <a:extLst>
              <a:ext uri="{FF2B5EF4-FFF2-40B4-BE49-F238E27FC236}">
                <a16:creationId xmlns:a16="http://schemas.microsoft.com/office/drawing/2014/main" id="{80F3A555-FB22-47DE-A580-8C3A63FDAC4F}"/>
              </a:ext>
            </a:extLst>
          </p:cNvPr>
          <p:cNvSpPr txBox="1">
            <a:spLocks/>
          </p:cNvSpPr>
          <p:nvPr/>
        </p:nvSpPr>
        <p:spPr>
          <a:xfrm>
            <a:off x="810816" y="3473845"/>
            <a:ext cx="5398401" cy="840637"/>
          </a:xfrm>
          <a:prstGeom prst="rect">
            <a:avLst/>
          </a:prstGeom>
        </p:spPr>
        <p:txBody>
          <a:bodyPr vert="horz" wrap="none" lIns="121496" tIns="60748" rIns="121496" bIns="60748" rtlCol="0">
            <a:noAutofit/>
          </a:bodyPr>
          <a:lstStyle>
            <a:lvl1pPr marL="0" indent="0" algn="l" defTabSz="1214963" rtl="0" eaLnBrk="1" latinLnBrk="0" hangingPunct="1">
              <a:spcBef>
                <a:spcPct val="20000"/>
              </a:spcBef>
              <a:buClr>
                <a:srgbClr val="0064B9"/>
              </a:buClr>
              <a:buFont typeface="Arial" pitchFamily="34" charset="0"/>
              <a:buNone/>
              <a:defRPr sz="3600" kern="1200" baseline="0">
                <a:solidFill>
                  <a:schemeClr val="bg1">
                    <a:lumMod val="85000"/>
                  </a:schemeClr>
                </a:solidFill>
                <a:latin typeface="Arial Narrow" pitchFamily="34" charset="0"/>
                <a:ea typeface="+mn-ea"/>
                <a:cs typeface="+mn-cs"/>
              </a:defRPr>
            </a:lvl1pPr>
            <a:lvl2pPr marL="607482" indent="0" algn="ctr" defTabSz="1214963" rtl="0" eaLnBrk="1" latinLnBrk="0" hangingPunct="1">
              <a:spcBef>
                <a:spcPct val="20000"/>
              </a:spcBef>
              <a:buClr>
                <a:srgbClr val="0064B9"/>
              </a:buClr>
              <a:buFont typeface="Arial" pitchFamily="34" charset="0"/>
              <a:buNone/>
              <a:defRPr sz="3700" kern="1200">
                <a:solidFill>
                  <a:schemeClr val="tx1">
                    <a:tint val="75000"/>
                  </a:schemeClr>
                </a:solidFill>
                <a:latin typeface="Arial Narrow" pitchFamily="34" charset="0"/>
                <a:ea typeface="+mn-ea"/>
                <a:cs typeface="+mn-cs"/>
              </a:defRPr>
            </a:lvl2pPr>
            <a:lvl3pPr marL="1214963" indent="0" algn="ctr" defTabSz="1214963" rtl="0" eaLnBrk="1" latinLnBrk="0" hangingPunct="1">
              <a:spcBef>
                <a:spcPct val="20000"/>
              </a:spcBef>
              <a:buClr>
                <a:srgbClr val="0064B9"/>
              </a:buClr>
              <a:buFont typeface="Arial" pitchFamily="34" charset="0"/>
              <a:buNone/>
              <a:defRPr sz="3200" kern="1200">
                <a:solidFill>
                  <a:schemeClr val="tx1">
                    <a:tint val="75000"/>
                  </a:schemeClr>
                </a:solidFill>
                <a:latin typeface="Arial Narrow" pitchFamily="34" charset="0"/>
                <a:ea typeface="+mn-ea"/>
                <a:cs typeface="+mn-cs"/>
              </a:defRPr>
            </a:lvl3pPr>
            <a:lvl4pPr marL="1822445" indent="0" algn="ctr" defTabSz="1214963" rtl="0" eaLnBrk="1" latinLnBrk="0" hangingPunct="1">
              <a:spcBef>
                <a:spcPct val="20000"/>
              </a:spcBef>
              <a:buClr>
                <a:srgbClr val="0064B9"/>
              </a:buClr>
              <a:buFont typeface="Arial" pitchFamily="34" charset="0"/>
              <a:buNone/>
              <a:defRPr sz="2700" kern="1200">
                <a:solidFill>
                  <a:schemeClr val="tx1">
                    <a:tint val="75000"/>
                  </a:schemeClr>
                </a:solidFill>
                <a:latin typeface="Arial Narrow" pitchFamily="34" charset="0"/>
                <a:ea typeface="+mn-ea"/>
                <a:cs typeface="+mn-cs"/>
              </a:defRPr>
            </a:lvl4pPr>
            <a:lvl5pPr marL="2429927" indent="0" algn="ctr" defTabSz="1214963" rtl="0" eaLnBrk="1" latinLnBrk="0" hangingPunct="1">
              <a:spcBef>
                <a:spcPct val="20000"/>
              </a:spcBef>
              <a:buClr>
                <a:srgbClr val="0064B9"/>
              </a:buClr>
              <a:buFont typeface="Arial" pitchFamily="34" charset="0"/>
              <a:buNone/>
              <a:defRPr sz="2700" kern="1200">
                <a:solidFill>
                  <a:schemeClr val="tx1">
                    <a:tint val="75000"/>
                  </a:schemeClr>
                </a:solidFill>
                <a:latin typeface="Arial Narrow" pitchFamily="34" charset="0"/>
                <a:ea typeface="+mn-ea"/>
                <a:cs typeface="+mn-cs"/>
              </a:defRPr>
            </a:lvl5pPr>
            <a:lvl6pPr marL="3037408"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6pPr>
            <a:lvl7pPr marL="3644890"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7pPr>
            <a:lvl8pPr marL="4252371"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8pPr>
            <a:lvl9pPr marL="4859853"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9pPr>
          </a:lstStyle>
          <a:p>
            <a:endParaRPr lang="et-EE" dirty="0">
              <a:latin typeface="+mn-lt"/>
            </a:endParaRPr>
          </a:p>
        </p:txBody>
      </p:sp>
      <p:sp>
        <p:nvSpPr>
          <p:cNvPr id="3" name="TextBox 2">
            <a:extLst>
              <a:ext uri="{FF2B5EF4-FFF2-40B4-BE49-F238E27FC236}">
                <a16:creationId xmlns:a16="http://schemas.microsoft.com/office/drawing/2014/main" id="{0BD493B2-AEE9-42E7-AF92-A46B21CDC457}"/>
              </a:ext>
            </a:extLst>
          </p:cNvPr>
          <p:cNvSpPr txBox="1"/>
          <p:nvPr/>
        </p:nvSpPr>
        <p:spPr>
          <a:xfrm flipH="1">
            <a:off x="810816" y="5287175"/>
            <a:ext cx="3168353" cy="1200329"/>
          </a:xfrm>
          <a:prstGeom prst="rect">
            <a:avLst/>
          </a:prstGeom>
        </p:spPr>
        <p:txBody>
          <a:bodyPr vert="horz" wrap="none" lIns="121496" tIns="60748" rIns="121496" bIns="60748" rtlCol="0">
            <a:noAutofit/>
          </a:bodyPr>
          <a:lstStyle>
            <a:defPPr>
              <a:defRPr lang="et-EE"/>
            </a:defPPr>
            <a:lvl1pPr indent="0">
              <a:spcBef>
                <a:spcPct val="20000"/>
              </a:spcBef>
              <a:buClr>
                <a:srgbClr val="0064B9"/>
              </a:buClr>
              <a:buFont typeface="Arial" pitchFamily="34" charset="0"/>
              <a:buNone/>
              <a:defRPr sz="3600" baseline="0">
                <a:solidFill>
                  <a:schemeClr val="bg1">
                    <a:lumMod val="85000"/>
                  </a:schemeClr>
                </a:solidFill>
              </a:defRPr>
            </a:lvl1pPr>
            <a:lvl2pPr indent="0" algn="ctr">
              <a:spcBef>
                <a:spcPct val="20000"/>
              </a:spcBef>
              <a:buClr>
                <a:srgbClr val="0064B9"/>
              </a:buClr>
              <a:buFont typeface="Arial" pitchFamily="34" charset="0"/>
              <a:buNone/>
              <a:defRPr sz="3700">
                <a:solidFill>
                  <a:schemeClr val="tx1">
                    <a:tint val="75000"/>
                  </a:schemeClr>
                </a:solidFill>
                <a:latin typeface="Arial Narrow" pitchFamily="34" charset="0"/>
              </a:defRPr>
            </a:lvl2pPr>
            <a:lvl3pPr indent="0" algn="ctr">
              <a:spcBef>
                <a:spcPct val="20000"/>
              </a:spcBef>
              <a:buClr>
                <a:srgbClr val="0064B9"/>
              </a:buClr>
              <a:buFont typeface="Arial" pitchFamily="34" charset="0"/>
              <a:buNone/>
              <a:defRPr sz="3200">
                <a:solidFill>
                  <a:schemeClr val="tx1">
                    <a:tint val="75000"/>
                  </a:schemeClr>
                </a:solidFill>
                <a:latin typeface="Arial Narrow" pitchFamily="34" charset="0"/>
              </a:defRPr>
            </a:lvl3pPr>
            <a:lvl4pPr indent="0" algn="ctr">
              <a:spcBef>
                <a:spcPct val="20000"/>
              </a:spcBef>
              <a:buClr>
                <a:srgbClr val="0064B9"/>
              </a:buClr>
              <a:buFont typeface="Arial" pitchFamily="34" charset="0"/>
              <a:buNone/>
              <a:defRPr sz="2700">
                <a:solidFill>
                  <a:schemeClr val="tx1">
                    <a:tint val="75000"/>
                  </a:schemeClr>
                </a:solidFill>
                <a:latin typeface="Arial Narrow" pitchFamily="34" charset="0"/>
              </a:defRPr>
            </a:lvl4pPr>
            <a:lvl5pPr indent="0" algn="ctr">
              <a:spcBef>
                <a:spcPct val="20000"/>
              </a:spcBef>
              <a:buClr>
                <a:srgbClr val="0064B9"/>
              </a:buClr>
              <a:buFont typeface="Arial" pitchFamily="34" charset="0"/>
              <a:buNone/>
              <a:defRPr sz="2700">
                <a:solidFill>
                  <a:schemeClr val="tx1">
                    <a:tint val="75000"/>
                  </a:schemeClr>
                </a:solidFill>
                <a:latin typeface="Arial Narrow" pitchFamily="34" charset="0"/>
              </a:defRPr>
            </a:lvl5pPr>
            <a:lvl6pPr indent="0" algn="ctr">
              <a:spcBef>
                <a:spcPct val="20000"/>
              </a:spcBef>
              <a:buFont typeface="Arial" pitchFamily="34" charset="0"/>
              <a:buNone/>
              <a:defRPr sz="2700">
                <a:solidFill>
                  <a:schemeClr val="tx1">
                    <a:tint val="75000"/>
                  </a:schemeClr>
                </a:solidFill>
              </a:defRPr>
            </a:lvl6pPr>
            <a:lvl7pPr indent="0" algn="ctr">
              <a:spcBef>
                <a:spcPct val="20000"/>
              </a:spcBef>
              <a:buFont typeface="Arial" pitchFamily="34" charset="0"/>
              <a:buNone/>
              <a:defRPr sz="2700">
                <a:solidFill>
                  <a:schemeClr val="tx1">
                    <a:tint val="75000"/>
                  </a:schemeClr>
                </a:solidFill>
              </a:defRPr>
            </a:lvl7pPr>
            <a:lvl8pPr indent="0" algn="ctr">
              <a:spcBef>
                <a:spcPct val="20000"/>
              </a:spcBef>
              <a:buFont typeface="Arial" pitchFamily="34" charset="0"/>
              <a:buNone/>
              <a:defRPr sz="2700">
                <a:solidFill>
                  <a:schemeClr val="tx1">
                    <a:tint val="75000"/>
                  </a:schemeClr>
                </a:solidFill>
              </a:defRPr>
            </a:lvl8pPr>
            <a:lvl9pPr indent="0" algn="ctr">
              <a:spcBef>
                <a:spcPct val="20000"/>
              </a:spcBef>
              <a:buFont typeface="Arial" pitchFamily="34" charset="0"/>
              <a:buNone/>
              <a:defRPr sz="2700">
                <a:solidFill>
                  <a:schemeClr val="tx1">
                    <a:tint val="75000"/>
                  </a:schemeClr>
                </a:solidFill>
              </a:defRPr>
            </a:lvl9pPr>
          </a:lstStyle>
          <a:p>
            <a:r>
              <a:rPr lang="et-EE" dirty="0"/>
              <a:t>Kohila, 11. september 2025</a:t>
            </a:r>
          </a:p>
        </p:txBody>
      </p:sp>
      <p:pic>
        <p:nvPicPr>
          <p:cNvPr id="2" name="Pilt 1">
            <a:extLst>
              <a:ext uri="{FF2B5EF4-FFF2-40B4-BE49-F238E27FC236}">
                <a16:creationId xmlns:a16="http://schemas.microsoft.com/office/drawing/2014/main" id="{A65B9A48-7058-4EBB-B3E7-1739E506DCC9}"/>
              </a:ext>
            </a:extLst>
          </p:cNvPr>
          <p:cNvPicPr>
            <a:picLocks noChangeAspect="1"/>
          </p:cNvPicPr>
          <p:nvPr/>
        </p:nvPicPr>
        <p:blipFill>
          <a:blip r:embed="rId3"/>
          <a:stretch>
            <a:fillRect/>
          </a:stretch>
        </p:blipFill>
        <p:spPr>
          <a:xfrm>
            <a:off x="3699892" y="322985"/>
            <a:ext cx="3518623" cy="1224136"/>
          </a:xfrm>
          <a:prstGeom prst="rect">
            <a:avLst/>
          </a:prstGeom>
        </p:spPr>
      </p:pic>
      <p:pic>
        <p:nvPicPr>
          <p:cNvPr id="7" name="Pilt 6">
            <a:extLst>
              <a:ext uri="{FF2B5EF4-FFF2-40B4-BE49-F238E27FC236}">
                <a16:creationId xmlns:a16="http://schemas.microsoft.com/office/drawing/2014/main" id="{1F0DFC96-6DF0-4072-B9A2-5C38D9763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2300" y="535980"/>
            <a:ext cx="4610134" cy="5715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400" b="0" i="0" u="none" strike="noStrike" baseline="0" dirty="0" err="1">
                <a:solidFill>
                  <a:srgbClr val="000000"/>
                </a:solidFill>
                <a:latin typeface="Calibri" panose="020F0502020204030204" pitchFamily="34" charset="0"/>
              </a:rPr>
              <a:t>Šigelloos</a:t>
            </a:r>
            <a:r>
              <a:rPr lang="et-EE" sz="4400" b="0" i="0" u="none" strike="noStrike" baseline="0" dirty="0">
                <a:solidFill>
                  <a:srgbClr val="000000"/>
                </a:solidFill>
                <a:latin typeface="Calibri" panose="020F0502020204030204" pitchFamily="34" charset="0"/>
              </a:rPr>
              <a:t>. Reisimisega seotud juhtude osakaal, 2004-2024</a:t>
            </a:r>
            <a:endParaRPr lang="et-EE" sz="4400" dirty="0">
              <a:solidFill>
                <a:schemeClr val="bg1"/>
              </a:solidFill>
              <a:latin typeface="+mn-lt"/>
            </a:endParaRP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0F685B85-EDFD-4F41-AEA2-AE7AE774188C}"/>
              </a:ext>
            </a:extLst>
          </p:cNvPr>
          <p:cNvPicPr>
            <a:picLocks noChangeAspect="1"/>
          </p:cNvPicPr>
          <p:nvPr/>
        </p:nvPicPr>
        <p:blipFill>
          <a:blip r:embed="rId5"/>
          <a:stretch>
            <a:fillRect/>
          </a:stretch>
        </p:blipFill>
        <p:spPr>
          <a:xfrm>
            <a:off x="387524" y="1341001"/>
            <a:ext cx="9577064" cy="5279863"/>
          </a:xfrm>
          <a:prstGeom prst="rect">
            <a:avLst/>
          </a:prstGeom>
        </p:spPr>
      </p:pic>
    </p:spTree>
    <p:extLst>
      <p:ext uri="{BB962C8B-B14F-4D97-AF65-F5344CB8AC3E}">
        <p14:creationId xmlns:p14="http://schemas.microsoft.com/office/powerpoint/2010/main" val="4270667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err="1">
                <a:solidFill>
                  <a:schemeClr val="bg1"/>
                </a:solidFill>
                <a:latin typeface="+mn-lt"/>
              </a:rPr>
              <a:t>Kampülobakterenteriit</a:t>
            </a:r>
            <a:r>
              <a:rPr lang="et-EE" sz="5000" dirty="0">
                <a:solidFill>
                  <a:schemeClr val="bg1"/>
                </a:solidFill>
                <a:latin typeface="+mn-lt"/>
              </a:rPr>
              <a:t>, 1997-2024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B33C17D4-D23E-4D67-9E30-AFFF95D76A30}"/>
              </a:ext>
            </a:extLst>
          </p:cNvPr>
          <p:cNvPicPr>
            <a:picLocks noChangeAspect="1"/>
          </p:cNvPicPr>
          <p:nvPr/>
        </p:nvPicPr>
        <p:blipFill>
          <a:blip r:embed="rId5"/>
          <a:stretch>
            <a:fillRect/>
          </a:stretch>
        </p:blipFill>
        <p:spPr>
          <a:xfrm>
            <a:off x="99493" y="1295738"/>
            <a:ext cx="10081119" cy="5151421"/>
          </a:xfrm>
          <a:prstGeom prst="rect">
            <a:avLst/>
          </a:prstGeom>
        </p:spPr>
      </p:pic>
    </p:spTree>
    <p:extLst>
      <p:ext uri="{BB962C8B-B14F-4D97-AF65-F5344CB8AC3E}">
        <p14:creationId xmlns:p14="http://schemas.microsoft.com/office/powerpoint/2010/main" val="1604758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400" b="0" i="0" u="none" strike="noStrike" baseline="0" dirty="0" err="1">
                <a:solidFill>
                  <a:schemeClr val="bg1"/>
                </a:solidFill>
                <a:latin typeface="Calibri" panose="020F0502020204030204" pitchFamily="34" charset="0"/>
              </a:rPr>
              <a:t>Kampülobakterenteriit</a:t>
            </a:r>
            <a:r>
              <a:rPr lang="et-EE" sz="4400" b="0" i="0" u="none" strike="noStrike" baseline="0" dirty="0">
                <a:solidFill>
                  <a:schemeClr val="bg1"/>
                </a:solidFill>
                <a:latin typeface="Calibri" panose="020F0502020204030204" pitchFamily="34" charset="0"/>
              </a:rPr>
              <a:t> </a:t>
            </a:r>
            <a:r>
              <a:rPr lang="et-EE" sz="4400" b="0" i="0" u="none" strike="noStrike" baseline="0" dirty="0" err="1">
                <a:solidFill>
                  <a:schemeClr val="bg1"/>
                </a:solidFill>
                <a:latin typeface="Calibri" panose="020F0502020204030204" pitchFamily="34" charset="0"/>
              </a:rPr>
              <a:t>EL-s</a:t>
            </a:r>
            <a:r>
              <a:rPr lang="et-EE" sz="4400" b="0" i="0" u="none" strike="noStrike" baseline="0" dirty="0">
                <a:solidFill>
                  <a:schemeClr val="bg1"/>
                </a:solidFill>
                <a:latin typeface="Calibri" panose="020F0502020204030204" pitchFamily="34" charset="0"/>
              </a:rPr>
              <a:t>, 2023</a:t>
            </a:r>
            <a:endParaRPr lang="et-EE" sz="4400" dirty="0">
              <a:solidFill>
                <a:schemeClr val="bg1"/>
              </a:solidFill>
              <a:latin typeface="+mn-lt"/>
            </a:endParaRP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60FDFE06-8617-4DF0-851D-58410ADBB418}"/>
              </a:ext>
            </a:extLst>
          </p:cNvPr>
          <p:cNvPicPr>
            <a:picLocks noChangeAspect="1"/>
          </p:cNvPicPr>
          <p:nvPr/>
        </p:nvPicPr>
        <p:blipFill>
          <a:blip r:embed="rId5"/>
          <a:stretch>
            <a:fillRect/>
          </a:stretch>
        </p:blipFill>
        <p:spPr>
          <a:xfrm>
            <a:off x="171500" y="1341001"/>
            <a:ext cx="5410200" cy="4038600"/>
          </a:xfrm>
          <a:prstGeom prst="rect">
            <a:avLst/>
          </a:prstGeom>
        </p:spPr>
      </p:pic>
      <p:pic>
        <p:nvPicPr>
          <p:cNvPr id="5" name="Pilt 4">
            <a:extLst>
              <a:ext uri="{FF2B5EF4-FFF2-40B4-BE49-F238E27FC236}">
                <a16:creationId xmlns:a16="http://schemas.microsoft.com/office/drawing/2014/main" id="{03077DD8-5ED1-4E0D-91B1-627704AEFAD5}"/>
              </a:ext>
            </a:extLst>
          </p:cNvPr>
          <p:cNvPicPr>
            <a:picLocks noChangeAspect="1"/>
          </p:cNvPicPr>
          <p:nvPr/>
        </p:nvPicPr>
        <p:blipFill>
          <a:blip r:embed="rId6"/>
          <a:stretch>
            <a:fillRect/>
          </a:stretch>
        </p:blipFill>
        <p:spPr>
          <a:xfrm>
            <a:off x="4996036" y="3875108"/>
            <a:ext cx="6815671" cy="1956067"/>
          </a:xfrm>
          <a:prstGeom prst="rect">
            <a:avLst/>
          </a:prstGeom>
        </p:spPr>
      </p:pic>
    </p:spTree>
    <p:extLst>
      <p:ext uri="{BB962C8B-B14F-4D97-AF65-F5344CB8AC3E}">
        <p14:creationId xmlns:p14="http://schemas.microsoft.com/office/powerpoint/2010/main" val="116211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800" dirty="0">
                <a:solidFill>
                  <a:schemeClr val="bg1"/>
                </a:solidFill>
                <a:latin typeface="+mn-lt"/>
              </a:rPr>
              <a:t>Soolenakkuste </a:t>
            </a:r>
            <a:r>
              <a:rPr lang="et-EE" sz="4800" dirty="0" err="1">
                <a:solidFill>
                  <a:schemeClr val="bg1"/>
                </a:solidFill>
                <a:latin typeface="+mn-lt"/>
              </a:rPr>
              <a:t>rühmaviisilised</a:t>
            </a:r>
            <a:r>
              <a:rPr lang="et-EE" sz="4800" dirty="0">
                <a:solidFill>
                  <a:schemeClr val="bg1"/>
                </a:solidFill>
                <a:latin typeface="+mn-lt"/>
              </a:rPr>
              <a:t> haigestumised, 2024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2"/>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graphicFrame>
        <p:nvGraphicFramePr>
          <p:cNvPr id="2" name="Tabel 2">
            <a:extLst>
              <a:ext uri="{FF2B5EF4-FFF2-40B4-BE49-F238E27FC236}">
                <a16:creationId xmlns:a16="http://schemas.microsoft.com/office/drawing/2014/main" id="{0C91579F-2221-480E-A32D-271620DEDF22}"/>
              </a:ext>
            </a:extLst>
          </p:cNvPr>
          <p:cNvGraphicFramePr>
            <a:graphicFrameLocks noGrp="1"/>
          </p:cNvGraphicFramePr>
          <p:nvPr>
            <p:extLst>
              <p:ext uri="{D42A27DB-BD31-4B8C-83A1-F6EECF244321}">
                <p14:modId xmlns:p14="http://schemas.microsoft.com/office/powerpoint/2010/main" val="3228326899"/>
              </p:ext>
            </p:extLst>
          </p:nvPr>
        </p:nvGraphicFramePr>
        <p:xfrm>
          <a:off x="243508" y="1694283"/>
          <a:ext cx="11449272" cy="484632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3867112515"/>
                    </a:ext>
                  </a:extLst>
                </a:gridCol>
                <a:gridCol w="864096">
                  <a:extLst>
                    <a:ext uri="{9D8B030D-6E8A-4147-A177-3AD203B41FA5}">
                      <a16:colId xmlns:a16="http://schemas.microsoft.com/office/drawing/2014/main" val="4285583984"/>
                    </a:ext>
                  </a:extLst>
                </a:gridCol>
                <a:gridCol w="720080">
                  <a:extLst>
                    <a:ext uri="{9D8B030D-6E8A-4147-A177-3AD203B41FA5}">
                      <a16:colId xmlns:a16="http://schemas.microsoft.com/office/drawing/2014/main" val="3193102545"/>
                    </a:ext>
                  </a:extLst>
                </a:gridCol>
                <a:gridCol w="864096">
                  <a:extLst>
                    <a:ext uri="{9D8B030D-6E8A-4147-A177-3AD203B41FA5}">
                      <a16:colId xmlns:a16="http://schemas.microsoft.com/office/drawing/2014/main" val="1794008355"/>
                    </a:ext>
                  </a:extLst>
                </a:gridCol>
                <a:gridCol w="792088">
                  <a:extLst>
                    <a:ext uri="{9D8B030D-6E8A-4147-A177-3AD203B41FA5}">
                      <a16:colId xmlns:a16="http://schemas.microsoft.com/office/drawing/2014/main" val="3068609710"/>
                    </a:ext>
                  </a:extLst>
                </a:gridCol>
                <a:gridCol w="864096">
                  <a:extLst>
                    <a:ext uri="{9D8B030D-6E8A-4147-A177-3AD203B41FA5}">
                      <a16:colId xmlns:a16="http://schemas.microsoft.com/office/drawing/2014/main" val="741697260"/>
                    </a:ext>
                  </a:extLst>
                </a:gridCol>
                <a:gridCol w="1008112">
                  <a:extLst>
                    <a:ext uri="{9D8B030D-6E8A-4147-A177-3AD203B41FA5}">
                      <a16:colId xmlns:a16="http://schemas.microsoft.com/office/drawing/2014/main" val="3319995800"/>
                    </a:ext>
                  </a:extLst>
                </a:gridCol>
                <a:gridCol w="720080">
                  <a:extLst>
                    <a:ext uri="{9D8B030D-6E8A-4147-A177-3AD203B41FA5}">
                      <a16:colId xmlns:a16="http://schemas.microsoft.com/office/drawing/2014/main" val="2619804693"/>
                    </a:ext>
                  </a:extLst>
                </a:gridCol>
                <a:gridCol w="792088">
                  <a:extLst>
                    <a:ext uri="{9D8B030D-6E8A-4147-A177-3AD203B41FA5}">
                      <a16:colId xmlns:a16="http://schemas.microsoft.com/office/drawing/2014/main" val="2516221713"/>
                    </a:ext>
                  </a:extLst>
                </a:gridCol>
                <a:gridCol w="936104">
                  <a:extLst>
                    <a:ext uri="{9D8B030D-6E8A-4147-A177-3AD203B41FA5}">
                      <a16:colId xmlns:a16="http://schemas.microsoft.com/office/drawing/2014/main" val="900430816"/>
                    </a:ext>
                  </a:extLst>
                </a:gridCol>
                <a:gridCol w="792088">
                  <a:extLst>
                    <a:ext uri="{9D8B030D-6E8A-4147-A177-3AD203B41FA5}">
                      <a16:colId xmlns:a16="http://schemas.microsoft.com/office/drawing/2014/main" val="3332813270"/>
                    </a:ext>
                  </a:extLst>
                </a:gridCol>
                <a:gridCol w="720080">
                  <a:extLst>
                    <a:ext uri="{9D8B030D-6E8A-4147-A177-3AD203B41FA5}">
                      <a16:colId xmlns:a16="http://schemas.microsoft.com/office/drawing/2014/main" val="165028723"/>
                    </a:ext>
                  </a:extLst>
                </a:gridCol>
              </a:tblGrid>
              <a:tr h="456140">
                <a:tc rowSpan="2">
                  <a:txBody>
                    <a:bodyPr/>
                    <a:lstStyle/>
                    <a:p>
                      <a:endParaRPr lang="et-EE" dirty="0"/>
                    </a:p>
                  </a:txBody>
                  <a:tcPr/>
                </a:tc>
                <a:tc gridSpan="11">
                  <a:txBody>
                    <a:bodyPr/>
                    <a:lstStyle/>
                    <a:p>
                      <a:r>
                        <a:rPr lang="et-EE" dirty="0"/>
                        <a:t>Haigusjuhtude arv koldes</a:t>
                      </a:r>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tc hMerge="1">
                  <a:txBody>
                    <a:bodyPr/>
                    <a:lstStyle/>
                    <a:p>
                      <a:endParaRPr lang="et-EE" dirty="0"/>
                    </a:p>
                  </a:txBody>
                  <a:tcPr/>
                </a:tc>
                <a:extLst>
                  <a:ext uri="{0D108BD9-81ED-4DB2-BD59-A6C34878D82A}">
                    <a16:rowId xmlns:a16="http://schemas.microsoft.com/office/drawing/2014/main" val="2609582789"/>
                  </a:ext>
                </a:extLst>
              </a:tr>
              <a:tr h="456140">
                <a:tc vMerge="1">
                  <a:txBody>
                    <a:bodyPr/>
                    <a:lstStyle/>
                    <a:p>
                      <a:endParaRPr lang="et-EE" dirty="0"/>
                    </a:p>
                  </a:txBody>
                  <a:tcPr/>
                </a:tc>
                <a:tc>
                  <a:txBody>
                    <a:bodyPr/>
                    <a:lstStyle/>
                    <a:p>
                      <a:r>
                        <a:rPr lang="et-EE" dirty="0"/>
                        <a:t>2</a:t>
                      </a:r>
                    </a:p>
                  </a:txBody>
                  <a:tcPr/>
                </a:tc>
                <a:tc>
                  <a:txBody>
                    <a:bodyPr/>
                    <a:lstStyle/>
                    <a:p>
                      <a:r>
                        <a:rPr lang="et-EE" dirty="0"/>
                        <a:t>3</a:t>
                      </a:r>
                    </a:p>
                  </a:txBody>
                  <a:tcPr/>
                </a:tc>
                <a:tc>
                  <a:txBody>
                    <a:bodyPr/>
                    <a:lstStyle/>
                    <a:p>
                      <a:r>
                        <a:rPr lang="et-EE" dirty="0"/>
                        <a:t>4</a:t>
                      </a:r>
                    </a:p>
                  </a:txBody>
                  <a:tcPr/>
                </a:tc>
                <a:tc>
                  <a:txBody>
                    <a:bodyPr/>
                    <a:lstStyle/>
                    <a:p>
                      <a:r>
                        <a:rPr lang="et-EE" dirty="0"/>
                        <a:t>5</a:t>
                      </a:r>
                    </a:p>
                  </a:txBody>
                  <a:tcPr/>
                </a:tc>
                <a:tc>
                  <a:txBody>
                    <a:bodyPr/>
                    <a:lstStyle/>
                    <a:p>
                      <a:r>
                        <a:rPr lang="et-EE" dirty="0"/>
                        <a:t>7</a:t>
                      </a:r>
                    </a:p>
                  </a:txBody>
                  <a:tcPr/>
                </a:tc>
                <a:tc>
                  <a:txBody>
                    <a:bodyPr/>
                    <a:lstStyle/>
                    <a:p>
                      <a:r>
                        <a:rPr lang="et-EE" dirty="0"/>
                        <a:t>8</a:t>
                      </a:r>
                    </a:p>
                  </a:txBody>
                  <a:tcPr/>
                </a:tc>
                <a:tc>
                  <a:txBody>
                    <a:bodyPr/>
                    <a:lstStyle/>
                    <a:p>
                      <a:r>
                        <a:rPr lang="et-EE" dirty="0"/>
                        <a:t>9</a:t>
                      </a:r>
                    </a:p>
                  </a:txBody>
                  <a:tcPr/>
                </a:tc>
                <a:tc>
                  <a:txBody>
                    <a:bodyPr/>
                    <a:lstStyle/>
                    <a:p>
                      <a:r>
                        <a:rPr lang="et-EE" dirty="0"/>
                        <a:t>10</a:t>
                      </a:r>
                    </a:p>
                  </a:txBody>
                  <a:tcPr/>
                </a:tc>
                <a:tc>
                  <a:txBody>
                    <a:bodyPr/>
                    <a:lstStyle/>
                    <a:p>
                      <a:r>
                        <a:rPr lang="et-EE" dirty="0"/>
                        <a:t>11</a:t>
                      </a:r>
                    </a:p>
                  </a:txBody>
                  <a:tcPr/>
                </a:tc>
                <a:tc>
                  <a:txBody>
                    <a:bodyPr/>
                    <a:lstStyle/>
                    <a:p>
                      <a:r>
                        <a:rPr lang="et-EE" dirty="0"/>
                        <a:t>43</a:t>
                      </a:r>
                    </a:p>
                  </a:txBody>
                  <a:tcPr/>
                </a:tc>
                <a:tc>
                  <a:txBody>
                    <a:bodyPr/>
                    <a:lstStyle/>
                    <a:p>
                      <a:r>
                        <a:rPr lang="et-EE" dirty="0"/>
                        <a:t>75</a:t>
                      </a:r>
                    </a:p>
                  </a:txBody>
                  <a:tcPr/>
                </a:tc>
                <a:extLst>
                  <a:ext uri="{0D108BD9-81ED-4DB2-BD59-A6C34878D82A}">
                    <a16:rowId xmlns:a16="http://schemas.microsoft.com/office/drawing/2014/main" val="3379100190"/>
                  </a:ext>
                </a:extLst>
              </a:tr>
              <a:tr h="456140">
                <a:tc>
                  <a:txBody>
                    <a:bodyPr/>
                    <a:lstStyle/>
                    <a:p>
                      <a:r>
                        <a:rPr lang="et-EE" dirty="0" err="1"/>
                        <a:t>Noroviirusenteriit</a:t>
                      </a:r>
                      <a:endParaRPr lang="et-EE" dirty="0"/>
                    </a:p>
                  </a:txBody>
                  <a:tcPr/>
                </a:tc>
                <a:tc>
                  <a:txBody>
                    <a:bodyPr/>
                    <a:lstStyle/>
                    <a:p>
                      <a:endParaRPr lang="et-EE" dirty="0">
                        <a:highlight>
                          <a:srgbClr val="006EB5"/>
                        </a:highlight>
                      </a:endParaRPr>
                    </a:p>
                  </a:txBody>
                  <a:tcPr>
                    <a:solidFill>
                      <a:schemeClr val="tx2">
                        <a:lumMod val="20000"/>
                        <a:lumOff val="80000"/>
                      </a:schemeClr>
                    </a:solidFill>
                  </a:tcPr>
                </a:tc>
                <a:tc>
                  <a:txBody>
                    <a:bodyPr/>
                    <a:lstStyle/>
                    <a:p>
                      <a:endParaRPr lang="et-EE" dirty="0">
                        <a:highlight>
                          <a:srgbClr val="006EB5"/>
                        </a:highlight>
                      </a:endParaRPr>
                    </a:p>
                  </a:txBody>
                  <a:tcPr>
                    <a:solidFill>
                      <a:schemeClr val="tx2">
                        <a:lumMod val="20000"/>
                        <a:lumOff val="80000"/>
                      </a:schemeClr>
                    </a:solidFill>
                  </a:tcPr>
                </a:tc>
                <a:tc>
                  <a:txBody>
                    <a:bodyPr/>
                    <a:lstStyle/>
                    <a:p>
                      <a:endParaRPr lang="et-EE" dirty="0">
                        <a:highlight>
                          <a:srgbClr val="006EB5"/>
                        </a:highlight>
                      </a:endParaRPr>
                    </a:p>
                  </a:txBody>
                  <a:tcPr>
                    <a:solidFill>
                      <a:schemeClr val="tx2">
                        <a:lumMod val="20000"/>
                        <a:lumOff val="80000"/>
                      </a:schemeClr>
                    </a:solidFill>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r>
                        <a:rPr lang="et-EE" dirty="0"/>
                        <a:t>1</a:t>
                      </a:r>
                    </a:p>
                  </a:txBody>
                  <a:tcPr/>
                </a:tc>
                <a:tc>
                  <a:txBody>
                    <a:bodyPr/>
                    <a:lstStyle/>
                    <a:p>
                      <a:r>
                        <a:rPr lang="et-EE" dirty="0"/>
                        <a:t>1</a:t>
                      </a:r>
                    </a:p>
                  </a:txBody>
                  <a:tcPr/>
                </a:tc>
                <a:extLst>
                  <a:ext uri="{0D108BD9-81ED-4DB2-BD59-A6C34878D82A}">
                    <a16:rowId xmlns:a16="http://schemas.microsoft.com/office/drawing/2014/main" val="840985963"/>
                  </a:ext>
                </a:extLst>
              </a:tr>
              <a:tr h="456140">
                <a:tc>
                  <a:txBody>
                    <a:bodyPr/>
                    <a:lstStyle/>
                    <a:p>
                      <a:r>
                        <a:rPr lang="et-EE" dirty="0" err="1"/>
                        <a:t>Rotaviirusenteriit</a:t>
                      </a:r>
                      <a:endParaRPr lang="et-EE" dirty="0"/>
                    </a:p>
                  </a:txBody>
                  <a:tcPr/>
                </a:tc>
                <a:tc>
                  <a:txBody>
                    <a:bodyPr/>
                    <a:lstStyle/>
                    <a:p>
                      <a:endParaRPr lang="et-EE">
                        <a:highlight>
                          <a:srgbClr val="006EB5"/>
                        </a:highlight>
                      </a:endParaRPr>
                    </a:p>
                  </a:txBody>
                  <a:tcPr>
                    <a:solidFill>
                      <a:schemeClr val="tx2">
                        <a:lumMod val="20000"/>
                        <a:lumOff val="80000"/>
                      </a:schemeClr>
                    </a:solidFill>
                  </a:tcPr>
                </a:tc>
                <a:tc>
                  <a:txBody>
                    <a:bodyPr/>
                    <a:lstStyle/>
                    <a:p>
                      <a:endParaRPr lang="et-EE" dirty="0">
                        <a:highlight>
                          <a:srgbClr val="006EB5"/>
                        </a:highlight>
                      </a:endParaRPr>
                    </a:p>
                  </a:txBody>
                  <a:tcPr>
                    <a:solidFill>
                      <a:schemeClr val="tx2">
                        <a:lumMod val="20000"/>
                        <a:lumOff val="80000"/>
                      </a:schemeClr>
                    </a:solidFill>
                  </a:tcPr>
                </a:tc>
                <a:tc>
                  <a:txBody>
                    <a:bodyPr/>
                    <a:lstStyle/>
                    <a:p>
                      <a:endParaRPr lang="et-EE" dirty="0">
                        <a:highlight>
                          <a:srgbClr val="006EB5"/>
                        </a:highlight>
                      </a:endParaRPr>
                    </a:p>
                  </a:txBody>
                  <a:tcPr>
                    <a:solidFill>
                      <a:schemeClr val="tx2">
                        <a:lumMod val="20000"/>
                        <a:lumOff val="80000"/>
                      </a:schemeClr>
                    </a:solidFill>
                  </a:tcPr>
                </a:tc>
                <a:tc>
                  <a:txBody>
                    <a:bodyPr/>
                    <a:lstStyle/>
                    <a:p>
                      <a:r>
                        <a:rPr lang="et-EE" dirty="0"/>
                        <a:t>1</a:t>
                      </a:r>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3941662346"/>
                  </a:ext>
                </a:extLst>
              </a:tr>
              <a:tr h="456140">
                <a:tc>
                  <a:txBody>
                    <a:bodyPr/>
                    <a:lstStyle/>
                    <a:p>
                      <a:r>
                        <a:rPr lang="et-EE" dirty="0" err="1"/>
                        <a:t>Rota+noroviirus</a:t>
                      </a:r>
                      <a:endParaRPr lang="et-EE" dirty="0"/>
                    </a:p>
                  </a:txBody>
                  <a:tcPr/>
                </a:tc>
                <a:tc>
                  <a:txBody>
                    <a:bodyPr/>
                    <a:lstStyle/>
                    <a:p>
                      <a:endParaRPr lang="et-EE">
                        <a:highlight>
                          <a:srgbClr val="006EB5"/>
                        </a:highlight>
                      </a:endParaRPr>
                    </a:p>
                  </a:txBody>
                  <a:tcPr>
                    <a:solidFill>
                      <a:schemeClr val="tx2">
                        <a:lumMod val="20000"/>
                        <a:lumOff val="80000"/>
                      </a:schemeClr>
                    </a:solidFill>
                  </a:tcPr>
                </a:tc>
                <a:tc>
                  <a:txBody>
                    <a:bodyPr/>
                    <a:lstStyle/>
                    <a:p>
                      <a:endParaRPr lang="et-EE">
                        <a:highlight>
                          <a:srgbClr val="006EB5"/>
                        </a:highlight>
                      </a:endParaRPr>
                    </a:p>
                  </a:txBody>
                  <a:tcPr>
                    <a:solidFill>
                      <a:schemeClr val="tx2">
                        <a:lumMod val="20000"/>
                        <a:lumOff val="80000"/>
                      </a:schemeClr>
                    </a:solidFill>
                  </a:tcPr>
                </a:tc>
                <a:tc>
                  <a:txBody>
                    <a:bodyPr/>
                    <a:lstStyle/>
                    <a:p>
                      <a:endParaRPr lang="et-EE" dirty="0">
                        <a:highlight>
                          <a:srgbClr val="006EB5"/>
                        </a:highlight>
                      </a:endParaRPr>
                    </a:p>
                  </a:txBody>
                  <a:tcPr>
                    <a:solidFill>
                      <a:schemeClr val="tx2">
                        <a:lumMod val="20000"/>
                        <a:lumOff val="80000"/>
                      </a:schemeClr>
                    </a:solidFill>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r>
                        <a:rPr lang="et-EE" dirty="0"/>
                        <a:t>1</a:t>
                      </a:r>
                    </a:p>
                  </a:txBody>
                  <a:tcPr/>
                </a:tc>
                <a:tc>
                  <a:txBody>
                    <a:bodyPr/>
                    <a:lstStyle/>
                    <a:p>
                      <a:endParaRPr lang="et-EE"/>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2696557254"/>
                  </a:ext>
                </a:extLst>
              </a:tr>
              <a:tr h="456140">
                <a:tc>
                  <a:txBody>
                    <a:bodyPr/>
                    <a:lstStyle/>
                    <a:p>
                      <a:r>
                        <a:rPr lang="et-EE" dirty="0" err="1"/>
                        <a:t>Kampülobaker-enteriit</a:t>
                      </a:r>
                      <a:endParaRPr lang="et-EE" dirty="0"/>
                    </a:p>
                  </a:txBody>
                  <a:tcPr/>
                </a:tc>
                <a:tc>
                  <a:txBody>
                    <a:bodyPr/>
                    <a:lstStyle/>
                    <a:p>
                      <a:r>
                        <a:rPr lang="et-EE" dirty="0"/>
                        <a:t>4</a:t>
                      </a:r>
                    </a:p>
                  </a:txBody>
                  <a:tcPr/>
                </a:tc>
                <a:tc>
                  <a:txBody>
                    <a:bodyPr/>
                    <a:lstStyle/>
                    <a:p>
                      <a:endParaRPr lang="et-EE"/>
                    </a:p>
                  </a:txBody>
                  <a:tcPr/>
                </a:tc>
                <a:tc>
                  <a:txBody>
                    <a:bodyPr/>
                    <a:lstStyle/>
                    <a:p>
                      <a:endParaRPr lang="et-EE" dirty="0"/>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dirty="0"/>
                    </a:p>
                  </a:txBody>
                  <a:tcPr/>
                </a:tc>
                <a:tc>
                  <a:txBody>
                    <a:bodyPr/>
                    <a:lstStyle/>
                    <a:p>
                      <a:endParaRPr lang="et-EE"/>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4164795515"/>
                  </a:ext>
                </a:extLst>
              </a:tr>
              <a:tr h="456140">
                <a:tc>
                  <a:txBody>
                    <a:bodyPr/>
                    <a:lstStyle/>
                    <a:p>
                      <a:r>
                        <a:rPr lang="et-EE" dirty="0"/>
                        <a:t>Salmonelloos</a:t>
                      </a:r>
                    </a:p>
                  </a:txBody>
                  <a:tcPr/>
                </a:tc>
                <a:tc>
                  <a:txBody>
                    <a:bodyPr/>
                    <a:lstStyle/>
                    <a:p>
                      <a:r>
                        <a:rPr lang="et-EE" dirty="0"/>
                        <a:t>3</a:t>
                      </a:r>
                    </a:p>
                  </a:txBody>
                  <a:tcPr/>
                </a:tc>
                <a:tc>
                  <a:txBody>
                    <a:bodyPr/>
                    <a:lstStyle/>
                    <a:p>
                      <a:endParaRPr lang="et-EE"/>
                    </a:p>
                  </a:txBody>
                  <a:tcPr/>
                </a:tc>
                <a:tc>
                  <a:txBody>
                    <a:bodyPr/>
                    <a:lstStyle/>
                    <a:p>
                      <a:r>
                        <a:rPr lang="et-EE" dirty="0"/>
                        <a:t>2</a:t>
                      </a:r>
                    </a:p>
                  </a:txBody>
                  <a:tcPr/>
                </a:tc>
                <a:tc>
                  <a:txBody>
                    <a:bodyPr/>
                    <a:lstStyle/>
                    <a:p>
                      <a:endParaRPr lang="et-EE"/>
                    </a:p>
                  </a:txBody>
                  <a:tcPr/>
                </a:tc>
                <a:tc>
                  <a:txBody>
                    <a:bodyPr/>
                    <a:lstStyle/>
                    <a:p>
                      <a:endParaRPr lang="et-EE"/>
                    </a:p>
                  </a:txBody>
                  <a:tcPr/>
                </a:tc>
                <a:tc>
                  <a:txBody>
                    <a:bodyPr/>
                    <a:lstStyle/>
                    <a:p>
                      <a:r>
                        <a:rPr lang="et-EE" dirty="0"/>
                        <a:t>1</a:t>
                      </a:r>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3044219440"/>
                  </a:ext>
                </a:extLst>
              </a:tr>
              <a:tr h="456140">
                <a:tc>
                  <a:txBody>
                    <a:bodyPr/>
                    <a:lstStyle/>
                    <a:p>
                      <a:r>
                        <a:rPr lang="et-EE" dirty="0"/>
                        <a:t>STEC</a:t>
                      </a:r>
                    </a:p>
                  </a:txBody>
                  <a:tcPr/>
                </a:tc>
                <a:tc>
                  <a:txBody>
                    <a:bodyPr/>
                    <a:lstStyle/>
                    <a:p>
                      <a:r>
                        <a:rPr lang="et-EE" dirty="0"/>
                        <a:t>1</a:t>
                      </a:r>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endParaRPr lang="et-EE"/>
                    </a:p>
                  </a:txBody>
                  <a:tcPr/>
                </a:tc>
                <a:extLst>
                  <a:ext uri="{0D108BD9-81ED-4DB2-BD59-A6C34878D82A}">
                    <a16:rowId xmlns:a16="http://schemas.microsoft.com/office/drawing/2014/main" val="3903738590"/>
                  </a:ext>
                </a:extLst>
              </a:tr>
              <a:tr h="456140">
                <a:tc>
                  <a:txBody>
                    <a:bodyPr/>
                    <a:lstStyle/>
                    <a:p>
                      <a:r>
                        <a:rPr lang="et-EE" dirty="0"/>
                        <a:t>Täpsustamata soolenakkus</a:t>
                      </a:r>
                    </a:p>
                  </a:txBody>
                  <a:tcPr/>
                </a:tc>
                <a:tc>
                  <a:txBody>
                    <a:bodyPr/>
                    <a:lstStyle/>
                    <a:p>
                      <a:endParaRPr lang="et-EE"/>
                    </a:p>
                  </a:txBody>
                  <a:tcPr/>
                </a:tc>
                <a:tc>
                  <a:txBody>
                    <a:bodyPr/>
                    <a:lstStyle/>
                    <a:p>
                      <a:endParaRPr lang="et-EE"/>
                    </a:p>
                  </a:txBody>
                  <a:tcPr/>
                </a:tc>
                <a:tc>
                  <a:txBody>
                    <a:bodyPr/>
                    <a:lstStyle/>
                    <a:p>
                      <a:endParaRPr lang="et-EE"/>
                    </a:p>
                  </a:txBody>
                  <a:tcPr/>
                </a:tc>
                <a:tc>
                  <a:txBody>
                    <a:bodyPr/>
                    <a:lstStyle/>
                    <a:p>
                      <a:r>
                        <a:rPr lang="et-EE" dirty="0"/>
                        <a:t>1</a:t>
                      </a:r>
                    </a:p>
                  </a:txBody>
                  <a:tcPr/>
                </a:tc>
                <a:tc>
                  <a:txBody>
                    <a:bodyPr/>
                    <a:lstStyle/>
                    <a:p>
                      <a:r>
                        <a:rPr lang="et-EE" dirty="0"/>
                        <a:t>1</a:t>
                      </a:r>
                    </a:p>
                  </a:txBody>
                  <a:tcPr/>
                </a:tc>
                <a:tc>
                  <a:txBody>
                    <a:bodyPr/>
                    <a:lstStyle/>
                    <a:p>
                      <a:endParaRPr lang="et-EE" dirty="0"/>
                    </a:p>
                  </a:txBody>
                  <a:tcPr/>
                </a:tc>
                <a:tc>
                  <a:txBody>
                    <a:bodyPr/>
                    <a:lstStyle/>
                    <a:p>
                      <a:r>
                        <a:rPr lang="et-EE" dirty="0"/>
                        <a:t>1</a:t>
                      </a:r>
                    </a:p>
                  </a:txBody>
                  <a:tcPr/>
                </a:tc>
                <a:tc>
                  <a:txBody>
                    <a:bodyPr/>
                    <a:lstStyle/>
                    <a:p>
                      <a:endParaRPr lang="et-EE" dirty="0"/>
                    </a:p>
                  </a:txBody>
                  <a:tcPr/>
                </a:tc>
                <a:tc>
                  <a:txBody>
                    <a:bodyPr/>
                    <a:lstStyle/>
                    <a:p>
                      <a:r>
                        <a:rPr lang="et-EE" dirty="0"/>
                        <a:t>1</a:t>
                      </a:r>
                    </a:p>
                  </a:txBody>
                  <a:tcPr/>
                </a:tc>
                <a:tc>
                  <a:txBody>
                    <a:bodyPr/>
                    <a:lstStyle/>
                    <a:p>
                      <a:endParaRPr lang="et-EE"/>
                    </a:p>
                  </a:txBody>
                  <a:tcPr/>
                </a:tc>
                <a:tc>
                  <a:txBody>
                    <a:bodyPr/>
                    <a:lstStyle/>
                    <a:p>
                      <a:endParaRPr lang="et-EE" dirty="0"/>
                    </a:p>
                  </a:txBody>
                  <a:tcPr/>
                </a:tc>
                <a:extLst>
                  <a:ext uri="{0D108BD9-81ED-4DB2-BD59-A6C34878D82A}">
                    <a16:rowId xmlns:a16="http://schemas.microsoft.com/office/drawing/2014/main" val="3456199737"/>
                  </a:ext>
                </a:extLst>
              </a:tr>
            </a:tbl>
          </a:graphicData>
        </a:graphic>
      </p:graphicFrame>
    </p:spTree>
    <p:extLst>
      <p:ext uri="{BB962C8B-B14F-4D97-AF65-F5344CB8AC3E}">
        <p14:creationId xmlns:p14="http://schemas.microsoft.com/office/powerpoint/2010/main" val="1396488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400" b="0" i="0" u="none" strike="noStrike" baseline="0" dirty="0">
                <a:solidFill>
                  <a:schemeClr val="bg1"/>
                </a:solidFill>
                <a:latin typeface="Calibri" panose="020F0502020204030204" pitchFamily="34" charset="0"/>
              </a:rPr>
              <a:t>A-viirushepatiit 1965-2024</a:t>
            </a:r>
            <a:endParaRPr lang="et-EE" sz="4400" dirty="0">
              <a:solidFill>
                <a:schemeClr val="bg1"/>
              </a:solidFill>
              <a:latin typeface="+mn-lt"/>
            </a:endParaRP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10" name="Pilt 9">
            <a:extLst>
              <a:ext uri="{FF2B5EF4-FFF2-40B4-BE49-F238E27FC236}">
                <a16:creationId xmlns:a16="http://schemas.microsoft.com/office/drawing/2014/main" id="{309255FB-482C-4451-9773-556567E1D07C}"/>
              </a:ext>
            </a:extLst>
          </p:cNvPr>
          <p:cNvPicPr>
            <a:picLocks noChangeAspect="1"/>
          </p:cNvPicPr>
          <p:nvPr/>
        </p:nvPicPr>
        <p:blipFill>
          <a:blip r:embed="rId5"/>
          <a:stretch>
            <a:fillRect/>
          </a:stretch>
        </p:blipFill>
        <p:spPr>
          <a:xfrm>
            <a:off x="371418" y="1284132"/>
            <a:ext cx="11537387" cy="4670163"/>
          </a:xfrm>
          <a:prstGeom prst="rect">
            <a:avLst/>
          </a:prstGeom>
        </p:spPr>
      </p:pic>
      <p:pic>
        <p:nvPicPr>
          <p:cNvPr id="13" name="Pilt 12">
            <a:extLst>
              <a:ext uri="{FF2B5EF4-FFF2-40B4-BE49-F238E27FC236}">
                <a16:creationId xmlns:a16="http://schemas.microsoft.com/office/drawing/2014/main" id="{0A314907-99EF-4820-AB86-EE69CCCD8582}"/>
              </a:ext>
            </a:extLst>
          </p:cNvPr>
          <p:cNvPicPr>
            <a:picLocks noChangeAspect="1"/>
          </p:cNvPicPr>
          <p:nvPr/>
        </p:nvPicPr>
        <p:blipFill>
          <a:blip r:embed="rId6"/>
          <a:stretch>
            <a:fillRect/>
          </a:stretch>
        </p:blipFill>
        <p:spPr>
          <a:xfrm>
            <a:off x="6509564" y="1311380"/>
            <a:ext cx="5372600" cy="2590086"/>
          </a:xfrm>
          <a:prstGeom prst="rect">
            <a:avLst/>
          </a:prstGeom>
        </p:spPr>
      </p:pic>
    </p:spTree>
    <p:extLst>
      <p:ext uri="{BB962C8B-B14F-4D97-AF65-F5344CB8AC3E}">
        <p14:creationId xmlns:p14="http://schemas.microsoft.com/office/powerpoint/2010/main" val="178958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400" b="0" i="0" u="none" strike="noStrike" baseline="0" dirty="0">
                <a:solidFill>
                  <a:schemeClr val="bg1"/>
                </a:solidFill>
                <a:latin typeface="Calibri" panose="020F0502020204030204" pitchFamily="34" charset="0"/>
              </a:rPr>
              <a:t>A-viirushepatiit, </a:t>
            </a:r>
            <a:r>
              <a:rPr lang="et-EE" sz="4400" b="0" i="0" u="none" strike="noStrike" baseline="0" dirty="0" err="1">
                <a:solidFill>
                  <a:schemeClr val="bg1"/>
                </a:solidFill>
                <a:latin typeface="Calibri" panose="020F0502020204030204" pitchFamily="34" charset="0"/>
              </a:rPr>
              <a:t>EL-s</a:t>
            </a:r>
            <a:r>
              <a:rPr lang="et-EE" sz="4400" b="0" i="0" u="none" strike="noStrike" baseline="0" dirty="0">
                <a:solidFill>
                  <a:schemeClr val="bg1"/>
                </a:solidFill>
                <a:latin typeface="Calibri" panose="020F0502020204030204" pitchFamily="34" charset="0"/>
              </a:rPr>
              <a:t>, 2023</a:t>
            </a:r>
            <a:endParaRPr lang="et-EE" sz="4400" dirty="0">
              <a:solidFill>
                <a:schemeClr val="bg1"/>
              </a:solidFill>
              <a:latin typeface="+mn-lt"/>
            </a:endParaRP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4" name="Pilt 3">
            <a:extLst>
              <a:ext uri="{FF2B5EF4-FFF2-40B4-BE49-F238E27FC236}">
                <a16:creationId xmlns:a16="http://schemas.microsoft.com/office/drawing/2014/main" id="{A6B9E1C3-873F-40E8-BA8C-D266699845A5}"/>
              </a:ext>
            </a:extLst>
          </p:cNvPr>
          <p:cNvPicPr>
            <a:picLocks noChangeAspect="1"/>
          </p:cNvPicPr>
          <p:nvPr/>
        </p:nvPicPr>
        <p:blipFill>
          <a:blip r:embed="rId5"/>
          <a:stretch>
            <a:fillRect/>
          </a:stretch>
        </p:blipFill>
        <p:spPr>
          <a:xfrm>
            <a:off x="0" y="1341001"/>
            <a:ext cx="6057900" cy="4495800"/>
          </a:xfrm>
          <a:prstGeom prst="rect">
            <a:avLst/>
          </a:prstGeom>
        </p:spPr>
      </p:pic>
      <p:pic>
        <p:nvPicPr>
          <p:cNvPr id="7" name="Pilt 6">
            <a:extLst>
              <a:ext uri="{FF2B5EF4-FFF2-40B4-BE49-F238E27FC236}">
                <a16:creationId xmlns:a16="http://schemas.microsoft.com/office/drawing/2014/main" id="{9A4847B3-15D9-4F00-BB5F-15E6326C56C8}"/>
              </a:ext>
            </a:extLst>
          </p:cNvPr>
          <p:cNvPicPr>
            <a:picLocks noChangeAspect="1"/>
          </p:cNvPicPr>
          <p:nvPr/>
        </p:nvPicPr>
        <p:blipFill>
          <a:blip r:embed="rId6"/>
          <a:stretch>
            <a:fillRect/>
          </a:stretch>
        </p:blipFill>
        <p:spPr>
          <a:xfrm>
            <a:off x="5979517" y="3730784"/>
            <a:ext cx="5904656" cy="1893197"/>
          </a:xfrm>
          <a:prstGeom prst="rect">
            <a:avLst/>
          </a:prstGeom>
        </p:spPr>
      </p:pic>
    </p:spTree>
    <p:extLst>
      <p:ext uri="{BB962C8B-B14F-4D97-AF65-F5344CB8AC3E}">
        <p14:creationId xmlns:p14="http://schemas.microsoft.com/office/powerpoint/2010/main" val="155325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Järeldused</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2"/>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7" name="TextBox 6">
            <a:extLst>
              <a:ext uri="{FF2B5EF4-FFF2-40B4-BE49-F238E27FC236}">
                <a16:creationId xmlns:a16="http://schemas.microsoft.com/office/drawing/2014/main" id="{346E4F8B-FB70-4777-87B4-0FB21D616F28}"/>
              </a:ext>
            </a:extLst>
          </p:cNvPr>
          <p:cNvSpPr txBox="1"/>
          <p:nvPr/>
        </p:nvSpPr>
        <p:spPr>
          <a:xfrm>
            <a:off x="243508" y="2120156"/>
            <a:ext cx="11593288" cy="3539430"/>
          </a:xfrm>
          <a:prstGeom prst="rect">
            <a:avLst/>
          </a:prstGeom>
          <a:noFill/>
        </p:spPr>
        <p:txBody>
          <a:bodyPr wrap="square">
            <a:spAutoFit/>
          </a:bodyPr>
          <a:lstStyle/>
          <a:p>
            <a:pPr marL="457200" indent="-457200" algn="l">
              <a:buFont typeface="Arial" panose="020B0604020202020204" pitchFamily="34" charset="0"/>
              <a:buChar char="•"/>
            </a:pPr>
            <a:r>
              <a:rPr lang="fi-FI" sz="3200" b="0" i="0" u="none" strike="noStrike" baseline="0" dirty="0" err="1">
                <a:latin typeface="Calibri-Light"/>
              </a:rPr>
              <a:t>Soolenakkus</a:t>
            </a:r>
            <a:r>
              <a:rPr lang="et-EE" sz="3200" b="0" i="0" u="none" strike="noStrike" baseline="0" dirty="0">
                <a:latin typeface="Calibri-Light"/>
              </a:rPr>
              <a:t>haigus</a:t>
            </a:r>
            <a:r>
              <a:rPr lang="fi-FI" sz="3200" b="0" i="0" u="none" strike="noStrike" baseline="0" dirty="0">
                <a:latin typeface="Calibri-Light"/>
              </a:rPr>
              <a:t>te </a:t>
            </a:r>
            <a:r>
              <a:rPr lang="fi-FI" sz="3200" b="0" i="0" u="none" strike="noStrike" baseline="0" dirty="0" err="1">
                <a:latin typeface="Calibri-Light"/>
              </a:rPr>
              <a:t>esinemisel</a:t>
            </a:r>
            <a:r>
              <a:rPr lang="fi-FI" sz="3200" b="0" i="0" u="none" strike="noStrike" baseline="0" dirty="0">
                <a:latin typeface="Calibri-Light"/>
              </a:rPr>
              <a:t> ei ole vähenemistrendi, ka EL s</a:t>
            </a:r>
            <a:endParaRPr lang="et-EE" sz="3200" b="0" i="0" u="none" strike="noStrike" baseline="0" dirty="0">
              <a:latin typeface="Calibri-Light"/>
            </a:endParaRPr>
          </a:p>
          <a:p>
            <a:pPr algn="l"/>
            <a:endParaRPr lang="fi-FI" sz="3200" b="0" i="0" u="none" strike="noStrike" baseline="0" dirty="0">
              <a:latin typeface="Calibri-Light"/>
            </a:endParaRPr>
          </a:p>
          <a:p>
            <a:pPr marL="457200" indent="-457200" algn="l">
              <a:buFont typeface="Arial" panose="020B0604020202020204" pitchFamily="34" charset="0"/>
              <a:buChar char="•"/>
            </a:pPr>
            <a:r>
              <a:rPr lang="fi-FI" sz="3200" b="0" i="0" u="none" strike="noStrike" baseline="0" dirty="0" err="1">
                <a:latin typeface="Calibri-Light"/>
              </a:rPr>
              <a:t>Esinevad</a:t>
            </a:r>
            <a:r>
              <a:rPr lang="fi-FI" sz="3200" b="0" i="0" u="none" strike="noStrike" baseline="0" dirty="0">
                <a:latin typeface="Calibri-Light"/>
              </a:rPr>
              <a:t> </a:t>
            </a:r>
            <a:r>
              <a:rPr lang="fi-FI" sz="3200" b="0" i="0" u="none" strike="noStrike" baseline="0" dirty="0" err="1">
                <a:latin typeface="Calibri-Light"/>
              </a:rPr>
              <a:t>rühmaviisilised</a:t>
            </a:r>
            <a:r>
              <a:rPr lang="fi-FI" sz="3200" b="0" i="0" u="none" strike="noStrike" baseline="0" dirty="0">
                <a:latin typeface="Calibri-Light"/>
              </a:rPr>
              <a:t> </a:t>
            </a:r>
            <a:r>
              <a:rPr lang="fi-FI" sz="3200" b="0" i="0" u="none" strike="noStrike" baseline="0" dirty="0" err="1">
                <a:latin typeface="Calibri-Light"/>
              </a:rPr>
              <a:t>haigestumised</a:t>
            </a:r>
            <a:r>
              <a:rPr lang="fi-FI" sz="3200" b="0" i="0" u="none" strike="noStrike" baseline="0" dirty="0">
                <a:latin typeface="Calibri-Light"/>
              </a:rPr>
              <a:t>, </a:t>
            </a:r>
            <a:r>
              <a:rPr lang="et-EE" sz="3200" b="0" i="0" u="none" strike="noStrike" baseline="0" dirty="0">
                <a:latin typeface="Calibri-Light"/>
              </a:rPr>
              <a:t>mis </a:t>
            </a:r>
            <a:r>
              <a:rPr lang="fi-FI" sz="3200" b="0" i="0" u="none" strike="noStrike" baseline="0" dirty="0" err="1">
                <a:latin typeface="Calibri-Light"/>
              </a:rPr>
              <a:t>vajavad</a:t>
            </a:r>
            <a:r>
              <a:rPr lang="fi-FI" sz="3200" b="0" i="0" u="none" strike="noStrike" baseline="0" dirty="0">
                <a:latin typeface="Calibri-Light"/>
              </a:rPr>
              <a:t> </a:t>
            </a:r>
            <a:r>
              <a:rPr lang="fi-FI" sz="3200" b="0" i="0" u="none" strike="noStrike" baseline="0" dirty="0" err="1">
                <a:latin typeface="Calibri-Light"/>
              </a:rPr>
              <a:t>varajast</a:t>
            </a:r>
            <a:r>
              <a:rPr lang="fi-FI" sz="3200" b="0" i="0" u="none" strike="noStrike" baseline="0" dirty="0">
                <a:latin typeface="Calibri-Light"/>
              </a:rPr>
              <a:t> </a:t>
            </a:r>
            <a:r>
              <a:rPr lang="fi-FI" sz="3200" b="0" i="0" u="none" strike="noStrike" baseline="0" dirty="0" err="1">
                <a:latin typeface="Calibri-Light"/>
              </a:rPr>
              <a:t>tuvastamist</a:t>
            </a:r>
            <a:r>
              <a:rPr lang="et-EE" sz="3200" b="0" i="0" u="none" strike="noStrike" baseline="0" dirty="0">
                <a:latin typeface="Calibri-Light"/>
              </a:rPr>
              <a:t> ja õigeaegset reageerimist</a:t>
            </a:r>
          </a:p>
          <a:p>
            <a:pPr algn="l"/>
            <a:endParaRPr lang="et-EE" sz="3200" b="0" i="0" u="none" strike="noStrike" baseline="0" dirty="0">
              <a:latin typeface="Calibri-Light"/>
            </a:endParaRPr>
          </a:p>
          <a:p>
            <a:pPr marL="457200" indent="-457200" algn="l">
              <a:buFont typeface="Arial" panose="020B0604020202020204" pitchFamily="34" charset="0"/>
              <a:buChar char="•"/>
            </a:pPr>
            <a:r>
              <a:rPr lang="et-EE" sz="3200" b="0" i="0" u="none" strike="noStrike" baseline="0" dirty="0">
                <a:latin typeface="Calibri-Light"/>
              </a:rPr>
              <a:t>Püsib</a:t>
            </a:r>
            <a:r>
              <a:rPr lang="fi-FI" sz="3200" b="0" i="0" u="none" strike="noStrike" baseline="0" dirty="0">
                <a:latin typeface="Calibri-Light"/>
              </a:rPr>
              <a:t> </a:t>
            </a:r>
            <a:r>
              <a:rPr lang="fi-FI" sz="3200" b="0" i="0" u="none" strike="noStrike" baseline="0" dirty="0" err="1">
                <a:latin typeface="Calibri-Light"/>
              </a:rPr>
              <a:t>nakkushaiguste</a:t>
            </a:r>
            <a:r>
              <a:rPr lang="fi-FI" sz="3200" b="0" i="0" u="none" strike="noStrike" baseline="0" dirty="0">
                <a:latin typeface="Calibri-Light"/>
              </a:rPr>
              <a:t> </a:t>
            </a:r>
            <a:r>
              <a:rPr lang="fi-FI" sz="3200" b="0" i="0" u="none" strike="noStrike" baseline="0" dirty="0" err="1">
                <a:latin typeface="Calibri-Light"/>
              </a:rPr>
              <a:t>sissetoomise</a:t>
            </a:r>
            <a:r>
              <a:rPr lang="fi-FI" sz="3200" b="0" i="0" u="none" strike="noStrike" baseline="0" dirty="0">
                <a:latin typeface="Calibri-Light"/>
              </a:rPr>
              <a:t> ja </a:t>
            </a:r>
            <a:r>
              <a:rPr lang="fi-FI" sz="3200" b="0" i="0" u="none" strike="noStrike" baseline="0" dirty="0" err="1">
                <a:latin typeface="Calibri-Light"/>
              </a:rPr>
              <a:t>järgneva</a:t>
            </a:r>
            <a:r>
              <a:rPr lang="fi-FI" sz="3200" b="0" i="0" u="none" strike="noStrike" baseline="0" dirty="0">
                <a:latin typeface="Calibri-Light"/>
              </a:rPr>
              <a:t> </a:t>
            </a:r>
            <a:r>
              <a:rPr lang="fi-FI" sz="3200" b="0" i="0" u="none" strike="noStrike" baseline="0" dirty="0" err="1">
                <a:latin typeface="Calibri-Light"/>
              </a:rPr>
              <a:t>kohaliku</a:t>
            </a:r>
            <a:r>
              <a:rPr lang="fi-FI" sz="3200" b="0" i="0" u="none" strike="noStrike" baseline="0" dirty="0">
                <a:latin typeface="Calibri-Light"/>
              </a:rPr>
              <a:t> </a:t>
            </a:r>
            <a:r>
              <a:rPr lang="fi-FI" sz="3200" b="0" i="0" u="none" strike="noStrike" baseline="0" dirty="0" err="1">
                <a:latin typeface="Calibri-Light"/>
              </a:rPr>
              <a:t>leviku</a:t>
            </a:r>
            <a:endParaRPr lang="fi-FI" sz="3200" b="0" i="0" u="none" strike="noStrike" baseline="0" dirty="0">
              <a:latin typeface="Calibri-Light"/>
            </a:endParaRPr>
          </a:p>
          <a:p>
            <a:pPr algn="l"/>
            <a:r>
              <a:rPr lang="et-EE" sz="3200" dirty="0">
                <a:latin typeface="Calibri-Light"/>
              </a:rPr>
              <a:t>     </a:t>
            </a:r>
            <a:r>
              <a:rPr lang="et-EE" sz="3200" b="0" i="0" u="none" strike="noStrike" baseline="0" dirty="0">
                <a:latin typeface="Calibri-Light"/>
              </a:rPr>
              <a:t>oht</a:t>
            </a:r>
            <a:endParaRPr lang="et-EE" sz="3200" dirty="0"/>
          </a:p>
        </p:txBody>
      </p:sp>
    </p:spTree>
    <p:extLst>
      <p:ext uri="{BB962C8B-B14F-4D97-AF65-F5344CB8AC3E}">
        <p14:creationId xmlns:p14="http://schemas.microsoft.com/office/powerpoint/2010/main" val="2792499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Õigusaktid (1)</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675556" y="1400076"/>
            <a:ext cx="9505056" cy="5712013"/>
          </a:xfrm>
          <a:prstGeom prst="rect">
            <a:avLst/>
          </a:prstGeom>
          <a:noFill/>
        </p:spPr>
        <p:txBody>
          <a:bodyPr wrap="square">
            <a:spAutoFit/>
          </a:bodyPr>
          <a:lstStyle/>
          <a:p>
            <a:pPr>
              <a:lnSpc>
                <a:spcPct val="107000"/>
              </a:lnSpc>
              <a:spcAft>
                <a:spcPts val="800"/>
              </a:spcAft>
            </a:pPr>
            <a:r>
              <a:rPr lang="et-EE" sz="1800" b="1" kern="100" dirty="0">
                <a:effectLst/>
                <a:latin typeface="Calibri" panose="020F0502020204030204" pitchFamily="34" charset="0"/>
                <a:ea typeface="Calibri" panose="020F0502020204030204" pitchFamily="34" charset="0"/>
                <a:cs typeface="Calibri" panose="020F0502020204030204" pitchFamily="34" charset="0"/>
              </a:rPr>
              <a:t>Töötervishoiu ja tööohutuse seadus</a:t>
            </a:r>
            <a:r>
              <a:rPr lang="et-EE" sz="1800" b="1" i="0" dirty="0">
                <a:solidFill>
                  <a:srgbClr val="000000"/>
                </a:solidFill>
                <a:effectLst/>
                <a:latin typeface="Arial" panose="020B0604020202020204" pitchFamily="34" charset="0"/>
              </a:rPr>
              <a:t> (TTOS) § 13 </a:t>
            </a:r>
            <a:endParaRPr lang="et-EE" sz="1400" dirty="0">
              <a:solidFill>
                <a:srgbClr val="202020"/>
              </a:solidFill>
              <a:latin typeface="Arial" panose="020B0604020202020204" pitchFamily="34" charset="0"/>
            </a:endParaRPr>
          </a:p>
          <a:p>
            <a:pPr>
              <a:lnSpc>
                <a:spcPct val="107000"/>
              </a:lnSpc>
              <a:spcAft>
                <a:spcPts val="800"/>
              </a:spcAft>
            </a:pPr>
            <a:r>
              <a:rPr lang="fi-FI" sz="1100" b="1" i="0" dirty="0">
                <a:solidFill>
                  <a:srgbClr val="000000"/>
                </a:solidFill>
                <a:effectLst/>
                <a:latin typeface="Arial" panose="020B0604020202020204" pitchFamily="34" charset="0"/>
              </a:rPr>
              <a:t>§ 13.</a:t>
            </a:r>
            <a:r>
              <a:rPr lang="fi-FI" sz="1100" b="1" i="0" u="none" strike="noStrike" dirty="0">
                <a:solidFill>
                  <a:srgbClr val="0061AA"/>
                </a:solidFill>
                <a:effectLst/>
                <a:latin typeface="Arial" panose="020B0604020202020204" pitchFamily="34" charset="0"/>
              </a:rPr>
              <a:t>  </a:t>
            </a:r>
            <a:r>
              <a:rPr lang="fi-FI" sz="1100" b="1" i="0" dirty="0" err="1">
                <a:solidFill>
                  <a:srgbClr val="000000"/>
                </a:solidFill>
                <a:effectLst/>
                <a:latin typeface="Arial" panose="020B0604020202020204" pitchFamily="34" charset="0"/>
              </a:rPr>
              <a:t>Tööandja</a:t>
            </a:r>
            <a:r>
              <a:rPr lang="fi-FI" sz="1100" b="1" i="0" dirty="0">
                <a:solidFill>
                  <a:srgbClr val="000000"/>
                </a:solidFill>
                <a:effectLst/>
                <a:latin typeface="Arial" panose="020B0604020202020204" pitchFamily="34" charset="0"/>
              </a:rPr>
              <a:t> </a:t>
            </a:r>
            <a:r>
              <a:rPr lang="fi-FI" sz="1100" b="1" i="0" dirty="0" err="1">
                <a:solidFill>
                  <a:srgbClr val="000000"/>
                </a:solidFill>
                <a:effectLst/>
                <a:latin typeface="Arial" panose="020B0604020202020204" pitchFamily="34" charset="0"/>
              </a:rPr>
              <a:t>kohustused</a:t>
            </a:r>
            <a:r>
              <a:rPr lang="fi-FI" sz="1100" b="1" i="0" dirty="0">
                <a:solidFill>
                  <a:srgbClr val="000000"/>
                </a:solidFill>
                <a:effectLst/>
                <a:latin typeface="Arial" panose="020B0604020202020204" pitchFamily="34" charset="0"/>
              </a:rPr>
              <a:t> ja </a:t>
            </a:r>
            <a:r>
              <a:rPr lang="fi-FI" sz="1100" b="1" i="0" dirty="0" err="1">
                <a:solidFill>
                  <a:srgbClr val="000000"/>
                </a:solidFill>
                <a:effectLst/>
                <a:latin typeface="Arial" panose="020B0604020202020204" pitchFamily="34" charset="0"/>
              </a:rPr>
              <a:t>õigused</a:t>
            </a:r>
            <a:endParaRPr lang="et-EE" sz="1100" b="1" i="0" dirty="0">
              <a:solidFill>
                <a:srgbClr val="000000"/>
              </a:solidFill>
              <a:effectLst/>
              <a:latin typeface="Arial" panose="020B0604020202020204" pitchFamily="34" charset="0"/>
            </a:endParaRPr>
          </a:p>
          <a:p>
            <a:pPr algn="l"/>
            <a:r>
              <a:rPr lang="et-EE" sz="1000" b="0" i="0" dirty="0">
                <a:solidFill>
                  <a:srgbClr val="202020"/>
                </a:solidFill>
                <a:effectLst/>
                <a:latin typeface="Arial" panose="020B0604020202020204" pitchFamily="34" charset="0"/>
              </a:rPr>
              <a:t>(1) Tööandja on kohustatud:</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 viima läbi süstemaatilist töökeskkonna sisekontrolli, mille käigus ta kavandab, korraldab ja jälgib töötervishoiu ja tööohutuse olukorda ettevõttes vastavalt käesolevas seaduses või selle alusel kehtestatud õigusaktides sätestatud nõuetele. Töökeskkonna sisekontroll on ettevõtte tegevuse lahutamatu osa, millesse on kaasatud töötajad ja mille aluseks on töökeskkonna riskianalüüsi tulemused;</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2) vaatama igal aastal läbi töökeskkonna sisekontrolli korralduse ja analüüsima selle tulemusi ning vajaduse korral kohandama abinõud muutunud olukorrale;</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3) </a:t>
            </a:r>
            <a:r>
              <a:rPr lang="et-EE" sz="1000" b="1" i="0" dirty="0">
                <a:solidFill>
                  <a:srgbClr val="202020"/>
                </a:solidFill>
                <a:effectLst/>
                <a:latin typeface="Arial" panose="020B0604020202020204" pitchFamily="34" charset="0"/>
              </a:rPr>
              <a:t>korraldama töökeskkonna riskianalüüsi;</a:t>
            </a:r>
            <a:br>
              <a:rPr lang="et-EE" sz="1000" b="1"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5</a:t>
            </a:r>
            <a:r>
              <a:rPr lang="et-EE" sz="1000" b="0" i="0" baseline="30000" dirty="0">
                <a:solidFill>
                  <a:srgbClr val="202020"/>
                </a:solidFill>
                <a:effectLst/>
                <a:latin typeface="Arial" panose="020B0604020202020204" pitchFamily="34" charset="0"/>
              </a:rPr>
              <a:t>1</a:t>
            </a:r>
            <a:r>
              <a:rPr lang="et-EE" sz="1000" b="0" i="0" dirty="0">
                <a:solidFill>
                  <a:srgbClr val="202020"/>
                </a:solidFill>
                <a:effectLst/>
                <a:latin typeface="Arial" panose="020B0604020202020204" pitchFamily="34" charset="0"/>
              </a:rPr>
              <a:t>) tagama, et ohualal töötab ainult asjakohase juhendamise ja väljaõppe saanud töötaja või tööd tehakse sellise töötaja järelevalve all;</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5</a:t>
            </a:r>
            <a:r>
              <a:rPr lang="et-EE" sz="1000" b="0" i="0" baseline="30000" dirty="0">
                <a:solidFill>
                  <a:srgbClr val="202020"/>
                </a:solidFill>
                <a:effectLst/>
                <a:latin typeface="Arial" panose="020B0604020202020204" pitchFamily="34" charset="0"/>
              </a:rPr>
              <a:t>2</a:t>
            </a:r>
            <a:r>
              <a:rPr lang="et-EE" sz="1000" b="0" i="0" dirty="0">
                <a:solidFill>
                  <a:srgbClr val="202020"/>
                </a:solidFill>
                <a:effectLst/>
                <a:latin typeface="Arial" panose="020B0604020202020204" pitchFamily="34" charset="0"/>
              </a:rPr>
              <a:t>) teavitama alaealist ja alla 15-aastase alaealise seaduslikku esindajat alaealise tööga seotud riskidest ning tema ohutuse ja tervise kaitseks rakendatud abinõudest;</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6</a:t>
            </a:r>
            <a:r>
              <a:rPr lang="et-EE" sz="1000" b="0" i="0" baseline="30000" dirty="0">
                <a:solidFill>
                  <a:srgbClr val="202020"/>
                </a:solidFill>
                <a:effectLst/>
                <a:latin typeface="Arial" panose="020B0604020202020204" pitchFamily="34" charset="0"/>
              </a:rPr>
              <a:t>1</a:t>
            </a:r>
            <a:r>
              <a:rPr lang="et-EE" sz="1000" b="0" i="0" dirty="0">
                <a:solidFill>
                  <a:srgbClr val="202020"/>
                </a:solidFill>
                <a:effectLst/>
                <a:latin typeface="Arial" panose="020B0604020202020204" pitchFamily="34" charset="0"/>
              </a:rPr>
              <a:t>) rakendama töötaja tervisekahjustuse vältimiseks ja käesoleva seaduse §-des 6–9</a:t>
            </a:r>
            <a:r>
              <a:rPr lang="et-EE" sz="1000" b="0" i="0" baseline="30000" dirty="0">
                <a:solidFill>
                  <a:srgbClr val="202020"/>
                </a:solidFill>
                <a:effectLst/>
                <a:latin typeface="Arial" panose="020B0604020202020204" pitchFamily="34" charset="0"/>
              </a:rPr>
              <a:t>1</a:t>
            </a:r>
            <a:r>
              <a:rPr lang="et-EE" sz="1000" b="0" i="0" dirty="0">
                <a:solidFill>
                  <a:srgbClr val="202020"/>
                </a:solidFill>
                <a:effectLst/>
                <a:latin typeface="Arial" panose="020B0604020202020204" pitchFamily="34" charset="0"/>
              </a:rPr>
              <a:t> loetletud töökeskkonna ohutegurite mõju neutraliseerimiseks töö- ja kollektiivlepingutes sätestatud abinõusid;</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7) </a:t>
            </a:r>
            <a:r>
              <a:rPr lang="et-EE" sz="1000" b="1" i="0" dirty="0">
                <a:solidFill>
                  <a:srgbClr val="202020"/>
                </a:solidFill>
                <a:effectLst/>
                <a:latin typeface="Arial" panose="020B0604020202020204" pitchFamily="34" charset="0"/>
              </a:rPr>
              <a:t>korraldama töötervishoiuteenuse osutamist;</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8) tagama töötajale esmaabi ja esmaabivahendite kättesaadavuse töökohal;</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10) viima töötaja töö- ja teenistussuhteid reguleerivates seadustes sätestatud korras tema nõudmisel ja arsti otsuse alusel ajutiselt või alaliselt teisele tööle või kergendama ajutiselt tema töötingimusi;</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11) oma kulul andma töötajale isikukaitsevahendid, tööriietuse ning puhastus- ja pesemisvahendid, kui töö laad seda nõuab, ning korraldama töötajale isikukaitsevahendi kasutamise väljaõppe;</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1" i="0" dirty="0">
                <a:solidFill>
                  <a:srgbClr val="202020"/>
                </a:solidFill>
                <a:effectLst/>
                <a:latin typeface="Arial" panose="020B0604020202020204" pitchFamily="34" charset="0"/>
              </a:rPr>
              <a:t>12) kontrollima töötervishoiu ja tööohutuse nõuete täitmist;</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13) korraldama töötaja juhendamise ja väljaõppe;</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14) töökeskkonna riskianalüüsi alusel koostama ohutusjuhendi tehtava töö ja kasutatava töövahendi kohta;</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15) kõrvaldama töölt alkoholi-, narkootilises või toksilises joobes või psühhotroopse aine mõju all oleva töötaja;</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18) tegema Tööinspektsiooni ettekirjutuse teatavaks töötajatele, töökeskkonnaspetsialistile, töökeskkonnanõukogule, töökeskkonnavolinikele ja teistele töötajate esindajatele;</a:t>
            </a:r>
            <a:br>
              <a:rPr lang="et-EE" sz="1000" b="0" i="0" dirty="0">
                <a:solidFill>
                  <a:srgbClr val="202020"/>
                </a:solidFill>
                <a:effectLst/>
                <a:latin typeface="Arial" panose="020B0604020202020204" pitchFamily="34" charset="0"/>
              </a:rPr>
            </a:br>
            <a:r>
              <a:rPr lang="et-EE" sz="1000" b="0" i="0" dirty="0">
                <a:solidFill>
                  <a:srgbClr val="202020"/>
                </a:solidFill>
                <a:effectLst/>
                <a:latin typeface="Arial" panose="020B0604020202020204" pitchFamily="34" charset="0"/>
              </a:rPr>
              <a:t>19) täitma Tööinspektsiooni ettekirjutuse tähtpäevaks ja teavitama selle täitmisest Tööinspektsiooni töökeskkonna andmekogu kaudu või kirjalikku taasesitamist võimaldavas vormis.</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(2) Tööandjal on õigus kehtestada ettevõttes õigusaktides ettenähtust rangemaid töötervishoiu ja tööohutuse nõudeid.</a:t>
            </a:r>
            <a:br>
              <a:rPr lang="et-EE" sz="1000" b="0" i="0" dirty="0">
                <a:solidFill>
                  <a:srgbClr val="202020"/>
                </a:solidFill>
                <a:effectLst/>
                <a:latin typeface="Arial" panose="020B0604020202020204" pitchFamily="34" charset="0"/>
              </a:rPr>
            </a:br>
            <a:endParaRPr lang="et-EE" sz="1100" b="1" i="0" dirty="0">
              <a:solidFill>
                <a:srgbClr val="000000"/>
              </a:solidFill>
              <a:effectLst/>
              <a:latin typeface="Arial" panose="020B0604020202020204" pitchFamily="34" charset="0"/>
            </a:endParaRPr>
          </a:p>
          <a:p>
            <a:pPr>
              <a:lnSpc>
                <a:spcPct val="107000"/>
              </a:lnSpc>
              <a:spcAft>
                <a:spcPts val="800"/>
              </a:spcAft>
            </a:pPr>
            <a:endParaRPr lang="fi-FI" sz="1100" b="1" i="0" dirty="0">
              <a:solidFill>
                <a:srgbClr val="000000"/>
              </a:solidFill>
              <a:effectLst/>
              <a:latin typeface="Arial" panose="020B0604020202020204" pitchFamily="34" charset="0"/>
            </a:endParaRPr>
          </a:p>
          <a:p>
            <a:pPr>
              <a:lnSpc>
                <a:spcPct val="107000"/>
              </a:lnSpc>
              <a:spcAft>
                <a:spcPts val="800"/>
              </a:spcAft>
            </a:pPr>
            <a:endParaRPr lang="et-EE" sz="1400" b="0" i="0" dirty="0">
              <a:solidFill>
                <a:srgbClr val="20202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97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Õigusaktid (2)</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675556" y="1400077"/>
            <a:ext cx="10585176" cy="4528997"/>
          </a:xfrm>
          <a:prstGeom prst="rect">
            <a:avLst/>
          </a:prstGeom>
          <a:noFill/>
        </p:spPr>
        <p:txBody>
          <a:bodyPr wrap="square">
            <a:spAutoFit/>
          </a:bodyPr>
          <a:lstStyle/>
          <a:p>
            <a:pPr>
              <a:lnSpc>
                <a:spcPct val="107000"/>
              </a:lnSpc>
              <a:spcAft>
                <a:spcPts val="800"/>
              </a:spcAft>
            </a:pPr>
            <a:r>
              <a:rPr lang="et-EE" sz="1800" b="1" kern="100" dirty="0">
                <a:effectLst/>
                <a:latin typeface="Calibri" panose="020F0502020204030204" pitchFamily="34" charset="0"/>
                <a:ea typeface="Calibri" panose="020F0502020204030204" pitchFamily="34" charset="0"/>
                <a:cs typeface="Calibri" panose="020F0502020204030204" pitchFamily="34" charset="0"/>
              </a:rPr>
              <a:t>Töötervishoiu ja tööohutuse seadus</a:t>
            </a:r>
            <a:r>
              <a:rPr lang="et-EE" sz="1800" b="1" i="0" dirty="0">
                <a:solidFill>
                  <a:srgbClr val="000000"/>
                </a:solidFill>
                <a:effectLst/>
                <a:latin typeface="Arial" panose="020B0604020202020204" pitchFamily="34" charset="0"/>
              </a:rPr>
              <a:t> (TTOS)</a:t>
            </a:r>
          </a:p>
          <a:p>
            <a:pPr algn="l"/>
            <a:r>
              <a:rPr lang="et-EE" sz="1000" b="1" i="0" dirty="0">
                <a:solidFill>
                  <a:srgbClr val="000000"/>
                </a:solidFill>
                <a:effectLst/>
                <a:latin typeface="Arial" panose="020B0604020202020204" pitchFamily="34" charset="0"/>
              </a:rPr>
              <a:t>§ 13</a:t>
            </a:r>
            <a:r>
              <a:rPr lang="et-EE" sz="1000" b="1" i="0" baseline="30000" dirty="0">
                <a:solidFill>
                  <a:srgbClr val="000000"/>
                </a:solidFill>
                <a:effectLst/>
                <a:latin typeface="Arial" panose="020B0604020202020204" pitchFamily="34" charset="0"/>
              </a:rPr>
              <a:t>1</a:t>
            </a:r>
            <a:r>
              <a:rPr lang="et-EE" sz="1000" b="1" i="0" dirty="0">
                <a:solidFill>
                  <a:srgbClr val="000000"/>
                </a:solidFill>
                <a:effectLst/>
                <a:latin typeface="Arial" panose="020B0604020202020204" pitchFamily="34" charset="0"/>
              </a:rPr>
              <a:t>.</a:t>
            </a:r>
            <a:r>
              <a:rPr lang="et-EE" sz="1000" b="1" i="0" u="none" strike="noStrike" dirty="0">
                <a:solidFill>
                  <a:srgbClr val="0061AA"/>
                </a:solidFill>
                <a:effectLst/>
                <a:latin typeface="Arial" panose="020B0604020202020204" pitchFamily="34" charset="0"/>
              </a:rPr>
              <a:t>  </a:t>
            </a:r>
            <a:r>
              <a:rPr lang="et-EE" sz="1000" b="1" i="0" dirty="0">
                <a:solidFill>
                  <a:srgbClr val="000000"/>
                </a:solidFill>
                <a:effectLst/>
                <a:latin typeface="Arial" panose="020B0604020202020204" pitchFamily="34" charset="0"/>
              </a:rPr>
              <a:t>Töötervishoiuteenus</a:t>
            </a:r>
            <a:br>
              <a:rPr lang="et-EE" sz="1000" b="1" i="0" dirty="0">
                <a:solidFill>
                  <a:srgbClr val="00000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 Tööandja korraldab töötervishoiuteenuse osutamist.</a:t>
            </a:r>
          </a:p>
          <a:p>
            <a:pPr algn="l"/>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(2) Töötervishoiuteenust osutab töötervishoiuarst, kaasates vajaduse korral teisi spetsialiste.</a:t>
            </a:r>
          </a:p>
          <a:p>
            <a:pPr algn="l"/>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(3) Töötervishoiuteenuse osutamisel töötervishoiuarst:</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 tutvub töökeskkonna riskianalüüsiga ja külastab vajaduse korral töökeskkonda;</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2) analüüsib ettevõtte töötervishoiu olukorda tervikuna;</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3) teeb töötajate tervisekontrolli, võttes aluseks töökeskkonna riskianalüüsi;</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4) teeb tööandjale ettepanekud töötingimuste parandamiseks ja töötajate tervise edendamiseks;</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5) nõustab tööandjat töökeskkonna ja töötingimuste kohandamise ja töötajate tervise edendamise küsimustes;</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6) nõustab töötajat tervise edendamise küsimustes.</a:t>
            </a:r>
          </a:p>
          <a:p>
            <a:pPr algn="l"/>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(4) Tervisekontroll tuleb korraldada töötajale, kelle tervist võib töökeskkonna riskide hindamise tulemusel mõjutada järgmine töökeskkonna ohutegur või töö laad:</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 müra;</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2) vibratsioon;</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3) elektromagnetväljad;</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4) tehislik optiline kiirgus;</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5) ioniseeriv kiirgus;</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6) ohtlikud kemikaalid ja neid sisaldavad materjalid, sealhulgas kantserogeenid, mutageenid ja reproduktiivtoksilised ained;</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7) bioloogilised ohutegurid;</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8) kuvariga töö;</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9) raskuste käsitsi teisaldamine;</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10) korduvaid liigutusi sisaldav töö või töö pidevas sundasendis, sealhulgas istuvas või seisvas asendis;</a:t>
            </a:r>
            <a:br>
              <a:rPr lang="et-EE" sz="1000" b="0" i="0" dirty="0">
                <a:solidFill>
                  <a:srgbClr val="202020"/>
                </a:solidFill>
                <a:effectLst/>
                <a:latin typeface="Arial" panose="020B0604020202020204" pitchFamily="34" charset="0"/>
              </a:rPr>
            </a:br>
            <a:r>
              <a:rPr lang="et-EE" sz="1000" b="0" i="0" u="none" strike="noStrike" dirty="0">
                <a:solidFill>
                  <a:srgbClr val="0061AA"/>
                </a:solidFill>
                <a:effectLst/>
                <a:latin typeface="Arial" panose="020B0604020202020204" pitchFamily="34" charset="0"/>
              </a:rPr>
              <a:t>  </a:t>
            </a:r>
            <a:r>
              <a:rPr lang="et-EE" sz="1000" b="0" i="0" dirty="0">
                <a:solidFill>
                  <a:srgbClr val="202020"/>
                </a:solidFill>
                <a:effectLst/>
                <a:latin typeface="Arial" panose="020B0604020202020204" pitchFamily="34" charset="0"/>
              </a:rPr>
              <a:t>11) muu ohutegur või töö laad.</a:t>
            </a:r>
          </a:p>
          <a:p>
            <a:pPr algn="l"/>
            <a:r>
              <a:rPr lang="et-EE" sz="1000" b="0" i="0" u="none" strike="noStrike" dirty="0">
                <a:solidFill>
                  <a:srgbClr val="0061AA"/>
                </a:solidFill>
                <a:effectLst/>
                <a:latin typeface="Arial" panose="020B0604020202020204" pitchFamily="34" charset="0"/>
              </a:rPr>
              <a:t>  ...</a:t>
            </a:r>
            <a:endParaRPr lang="fi-FI" sz="1100" b="1" i="0" dirty="0">
              <a:solidFill>
                <a:srgbClr val="000000"/>
              </a:solidFill>
              <a:effectLst/>
              <a:latin typeface="Arial" panose="020B0604020202020204" pitchFamily="34" charset="0"/>
            </a:endParaRPr>
          </a:p>
          <a:p>
            <a:pPr>
              <a:lnSpc>
                <a:spcPct val="107000"/>
              </a:lnSpc>
              <a:spcAft>
                <a:spcPts val="800"/>
              </a:spcAft>
            </a:pPr>
            <a:endParaRPr lang="et-EE" sz="1400" b="0" i="0" dirty="0">
              <a:solidFill>
                <a:srgbClr val="20202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3021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Õigusaktid (4)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891580" y="2332873"/>
            <a:ext cx="9505056" cy="3755708"/>
          </a:xfrm>
          <a:prstGeom prst="rect">
            <a:avLst/>
          </a:prstGeom>
          <a:noFill/>
        </p:spPr>
        <p:txBody>
          <a:bodyPr wrap="square">
            <a:spAutoFit/>
          </a:bodyPr>
          <a:lstStyle/>
          <a:p>
            <a:pPr>
              <a:lnSpc>
                <a:spcPct val="107000"/>
              </a:lnSpc>
              <a:spcAft>
                <a:spcPts val="800"/>
              </a:spcAft>
            </a:pPr>
            <a:r>
              <a:rPr lang="et-EE" sz="1800" b="1" kern="100" dirty="0">
                <a:effectLst/>
                <a:latin typeface="Calibri" panose="020F0502020204030204" pitchFamily="34" charset="0"/>
                <a:ea typeface="Calibri" panose="020F0502020204030204" pitchFamily="34" charset="0"/>
                <a:cs typeface="Calibri" panose="020F0502020204030204" pitchFamily="34" charset="0"/>
              </a:rPr>
              <a:t>Nakkushaiguste</a:t>
            </a:r>
            <a:r>
              <a:rPr lang="et-EE" sz="1800" kern="100" dirty="0">
                <a:effectLst/>
                <a:latin typeface="Calibri" panose="020F0502020204030204" pitchFamily="34" charset="0"/>
                <a:ea typeface="Calibri" panose="020F0502020204030204" pitchFamily="34" charset="0"/>
                <a:cs typeface="Calibri" panose="020F0502020204030204" pitchFamily="34" charset="0"/>
              </a:rPr>
              <a:t> </a:t>
            </a:r>
            <a:r>
              <a:rPr lang="et-EE" sz="1800" b="1" i="0" dirty="0">
                <a:solidFill>
                  <a:srgbClr val="000000"/>
                </a:solidFill>
                <a:effectLst/>
                <a:latin typeface="Arial" panose="020B0604020202020204" pitchFamily="34" charset="0"/>
              </a:rPr>
              <a:t>ennetamise ja tõrje seadus (NETS) § 13 </a:t>
            </a:r>
            <a:r>
              <a:rPr lang="et-EE" sz="1400" b="0" i="0" dirty="0">
                <a:solidFill>
                  <a:srgbClr val="202020"/>
                </a:solidFill>
                <a:effectLst/>
                <a:latin typeface="Arial" panose="020B0604020202020204" pitchFamily="34" charset="0"/>
              </a:rPr>
              <a:t>(1) Tööandja on kohustatud tegevusaladel, kus töö iseärasused võivad soodustada nakkushaiguste levikut, nõudma tööle </a:t>
            </a:r>
            <a:r>
              <a:rPr lang="et-EE" sz="1400" b="0" i="0" dirty="0" err="1">
                <a:solidFill>
                  <a:srgbClr val="202020"/>
                </a:solidFill>
                <a:effectLst/>
                <a:latin typeface="Arial" panose="020B0604020202020204" pitchFamily="34" charset="0"/>
              </a:rPr>
              <a:t>asujalt</a:t>
            </a:r>
            <a:r>
              <a:rPr lang="et-EE" sz="1400" b="0" i="0" dirty="0">
                <a:solidFill>
                  <a:srgbClr val="202020"/>
                </a:solidFill>
                <a:effectLst/>
                <a:latin typeface="Arial" panose="020B0604020202020204" pitchFamily="34" charset="0"/>
              </a:rPr>
              <a:t> tervisetõendit nakkushaiguste suhtes tervisekontrolli läbimise kohta. </a:t>
            </a:r>
            <a:endParaRPr lang="et-EE" sz="1400" dirty="0">
              <a:solidFill>
                <a:srgbClr val="202020"/>
              </a:solidFill>
              <a:latin typeface="Arial" panose="020B0604020202020204" pitchFamily="34" charset="0"/>
            </a:endParaRPr>
          </a:p>
          <a:p>
            <a:pPr>
              <a:lnSpc>
                <a:spcPct val="107000"/>
              </a:lnSpc>
              <a:spcAft>
                <a:spcPts val="800"/>
              </a:spcAft>
            </a:pPr>
            <a:r>
              <a:rPr lang="et-EE" sz="1400" b="1" i="0" dirty="0">
                <a:solidFill>
                  <a:srgbClr val="202020"/>
                </a:solidFill>
                <a:effectLst/>
                <a:latin typeface="Arial" panose="020B0604020202020204" pitchFamily="34" charset="0"/>
              </a:rPr>
              <a:t>Tervisetõend nakkushaiguste suhtes tervisekontrolli läbimise kohta on nõutav muuhulgas järgmistelt töötajatelt:</a:t>
            </a:r>
            <a:br>
              <a:rPr lang="et-EE" sz="1400" b="1" dirty="0"/>
            </a:br>
            <a:r>
              <a:rPr lang="et-EE" sz="1400" b="0" i="0" u="none" strike="noStrike" dirty="0">
                <a:solidFill>
                  <a:srgbClr val="0061AA"/>
                </a:solidFill>
                <a:effectLst/>
                <a:latin typeface="Arial" panose="020B0604020202020204" pitchFamily="34" charset="0"/>
              </a:rPr>
              <a:t>  </a:t>
            </a:r>
            <a:r>
              <a:rPr lang="et-EE" sz="1400" b="0" i="0" dirty="0">
                <a:solidFill>
                  <a:srgbClr val="202020"/>
                </a:solidFill>
                <a:effectLst/>
                <a:latin typeface="Arial" panose="020B0604020202020204" pitchFamily="34" charset="0"/>
              </a:rPr>
              <a:t>1)</a:t>
            </a:r>
            <a:r>
              <a:rPr lang="et-EE" sz="1400" b="1" i="0" dirty="0">
                <a:solidFill>
                  <a:srgbClr val="202020"/>
                </a:solidFill>
                <a:effectLst/>
                <a:latin typeface="Arial" panose="020B0604020202020204" pitchFamily="34" charset="0"/>
              </a:rPr>
              <a:t> toitu ja joogivett käitlevad töötajad ning oma tööülesannete tõttu toidu ja joogiveega või nende käitlemisvahenditega kokkupuutuvad töötajad, samuti toidu ja joogivee käitlemisruume puhastavad töötajad</a:t>
            </a:r>
            <a:r>
              <a:rPr lang="et-EE" sz="1400" b="0" i="0" dirty="0">
                <a:solidFill>
                  <a:srgbClr val="202020"/>
                </a:solidFill>
                <a:effectLst/>
                <a:latin typeface="Arial" panose="020B0604020202020204" pitchFamily="34" charset="0"/>
              </a:rPr>
              <a:t>, välja arvatud töötajad, kes töötavad Euroopa Parlamendi ja nõukogu määruse (EÜ) nr 852/2004 toiduainete hügieeni kohta (ELT L 139, 30.04.2004, lk 1–54) I lisas nimetatud valdkonnas, ning töötajad, kes töötavad valdkonnas, mis ei ole Euroopa Parlamendi ja nõukogu määruse nr 852/2004 ning määruse nr 853/2004, millega sätestatakse loomset päritolu toidu hügieeni erireeglid (ELT L 139, 30.04.2004, lk 55–205), reguleerimisalas;</a:t>
            </a:r>
            <a:br>
              <a:rPr lang="et-EE" sz="1400" dirty="0"/>
            </a:br>
            <a:r>
              <a:rPr lang="et-EE" sz="1400" b="0" i="0" u="none" strike="noStrike" dirty="0">
                <a:solidFill>
                  <a:srgbClr val="0061AA"/>
                </a:solidFill>
                <a:effectLst/>
                <a:latin typeface="Arial" panose="020B0604020202020204" pitchFamily="34" charset="0"/>
              </a:rPr>
              <a:t>  </a:t>
            </a:r>
            <a:r>
              <a:rPr lang="et-EE" sz="1400" b="1" i="0" dirty="0">
                <a:solidFill>
                  <a:srgbClr val="202020"/>
                </a:solidFill>
                <a:effectLst/>
                <a:latin typeface="Arial" panose="020B0604020202020204" pitchFamily="34" charset="0"/>
              </a:rPr>
              <a:t>2) loomapidajad ja isikud, kes oma tööülesannete tõttu puutuvad vahetult kokku põllumajandusloomade ja loomsete saadustega, </a:t>
            </a:r>
            <a:r>
              <a:rPr lang="et-EE" sz="1400" b="0" i="0" dirty="0">
                <a:solidFill>
                  <a:srgbClr val="202020"/>
                </a:solidFill>
                <a:effectLst/>
                <a:latin typeface="Arial" panose="020B0604020202020204" pitchFamily="34" charset="0"/>
              </a:rPr>
              <a:t>välja arvatud loomapidajad, kes peavad põllumajandusloomi, et saada loomseid saadusi enda tarbeks;</a:t>
            </a:r>
            <a:endParaRPr lang="et-EE" sz="1800" b="1" i="0" dirty="0">
              <a:solidFill>
                <a:srgbClr val="00000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66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Sisu</a:t>
            </a:r>
          </a:p>
        </p:txBody>
      </p:sp>
      <p:sp>
        <p:nvSpPr>
          <p:cNvPr id="9" name="Content Placeholder 8"/>
          <p:cNvSpPr>
            <a:spLocks noGrp="1"/>
          </p:cNvSpPr>
          <p:nvPr>
            <p:ph sz="half" idx="1"/>
          </p:nvPr>
        </p:nvSpPr>
        <p:spPr>
          <a:xfrm>
            <a:off x="1539652" y="2696220"/>
            <a:ext cx="7569618" cy="2794547"/>
          </a:xfrm>
        </p:spPr>
        <p:txBody>
          <a:bodyPr>
            <a:normAutofit/>
          </a:bodyPr>
          <a:lstStyle/>
          <a:p>
            <a:pPr marL="342900" lvl="0" indent="-342900">
              <a:buFont typeface="+mj-lt"/>
              <a:buAutoNum type="arabicPeriod"/>
              <a:tabLst>
                <a:tab pos="457200" algn="l"/>
              </a:tabLst>
            </a:pPr>
            <a:r>
              <a:rPr lang="et-EE" sz="2000" dirty="0">
                <a:latin typeface="Calibri" panose="020F0502020204030204" pitchFamily="34" charset="0"/>
                <a:ea typeface="Times New Roman" panose="02020603050405020304" pitchFamily="18" charset="0"/>
              </a:rPr>
              <a:t>Soolenakkushaigused, hetkeolukord Eestis ja EL</a:t>
            </a:r>
          </a:p>
          <a:p>
            <a:pPr marL="342900" lvl="0" indent="-342900">
              <a:buFont typeface="+mj-lt"/>
              <a:buAutoNum type="arabicPeriod"/>
              <a:tabLst>
                <a:tab pos="457200" algn="l"/>
              </a:tabLst>
            </a:pPr>
            <a:r>
              <a:rPr lang="et-EE" sz="2000" dirty="0">
                <a:latin typeface="Calibri" panose="020F0502020204030204" pitchFamily="34" charset="0"/>
                <a:ea typeface="Times New Roman" panose="02020603050405020304" pitchFamily="18" charset="0"/>
              </a:rPr>
              <a:t>Õigusaktid, mis reguleerivad tervisekontrolle</a:t>
            </a:r>
          </a:p>
          <a:p>
            <a:pPr marL="342900" lvl="0" indent="-342900">
              <a:buFont typeface="+mj-lt"/>
              <a:buAutoNum type="arabicPeriod"/>
              <a:tabLst>
                <a:tab pos="457200" algn="l"/>
              </a:tabLst>
            </a:pPr>
            <a:r>
              <a:rPr lang="et-EE" sz="2000" dirty="0">
                <a:effectLst/>
                <a:latin typeface="Calibri" panose="020F0502020204030204" pitchFamily="34" charset="0"/>
                <a:ea typeface="Times New Roman" panose="02020603050405020304" pitchFamily="18" charset="0"/>
              </a:rPr>
              <a:t>Tervisekontroll nakkushaiguste suhtes, hetkeseis ja plaanid,  TA vaade ja tegevused</a:t>
            </a:r>
          </a:p>
          <a:p>
            <a:pPr marL="342900" lvl="0" indent="-342900">
              <a:buFont typeface="+mj-lt"/>
              <a:buAutoNum type="arabicPeriod"/>
              <a:tabLst>
                <a:tab pos="457200" algn="l"/>
              </a:tabLst>
            </a:pPr>
            <a:endParaRPr lang="et-EE" sz="2000" dirty="0">
              <a:effectLst/>
              <a:latin typeface="Calibri" panose="020F0502020204030204" pitchFamily="34" charset="0"/>
              <a:ea typeface="Times New Roman" panose="02020603050405020304" pitchFamily="18" charset="0"/>
            </a:endParaRPr>
          </a:p>
          <a:p>
            <a:pPr marL="342900" lvl="0" indent="-342900">
              <a:buFont typeface="+mj-lt"/>
              <a:buAutoNum type="arabicPeriod"/>
              <a:tabLst>
                <a:tab pos="457200" algn="l"/>
              </a:tabLst>
            </a:pPr>
            <a:endParaRPr lang="et-EE" sz="2000" dirty="0">
              <a:effectLst/>
              <a:latin typeface="Calibri" panose="020F0502020204030204" pitchFamily="34" charset="0"/>
              <a:ea typeface="Calibri" panose="020F0502020204030204" pitchFamily="34" charset="0"/>
            </a:endParaRP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2"/>
            <a:stretch>
              <a:fillRect/>
            </a:stretch>
          </a:blipFill>
        </p:spPr>
      </p:sp>
      <p:pic>
        <p:nvPicPr>
          <p:cNvPr id="24" name="Pilt 23">
            <a:extLst>
              <a:ext uri="{FF2B5EF4-FFF2-40B4-BE49-F238E27FC236}">
                <a16:creationId xmlns:a16="http://schemas.microsoft.com/office/drawing/2014/main" id="{5F6059E0-1D62-48B1-8AAE-5F797EE3E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Tree>
    <p:extLst>
      <p:ext uri="{BB962C8B-B14F-4D97-AF65-F5344CB8AC3E}">
        <p14:creationId xmlns:p14="http://schemas.microsoft.com/office/powerpoint/2010/main" val="160121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Tervisekontroll nakkushaiguste suhtes</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675556" y="1904132"/>
            <a:ext cx="9649072" cy="4504759"/>
          </a:xfrm>
          <a:prstGeom prst="rect">
            <a:avLst/>
          </a:prstGeom>
          <a:noFill/>
        </p:spPr>
        <p:txBody>
          <a:bodyPr wrap="square">
            <a:spAutoFit/>
          </a:bodyPr>
          <a:lstStyle/>
          <a:p>
            <a:pPr>
              <a:lnSpc>
                <a:spcPct val="107000"/>
              </a:lnSpc>
              <a:spcAft>
                <a:spcPts val="800"/>
              </a:spcAft>
            </a:pPr>
            <a:r>
              <a:rPr lang="et-EE" sz="1800" b="1" kern="100" dirty="0">
                <a:effectLst/>
                <a:latin typeface="Calibri" panose="020F0502020204030204" pitchFamily="34" charset="0"/>
                <a:ea typeface="Calibri" panose="020F0502020204030204" pitchFamily="34" charset="0"/>
                <a:cs typeface="Calibri" panose="020F0502020204030204" pitchFamily="34" charset="0"/>
              </a:rPr>
              <a:t>Juhendmaterjalid TA kodulehel:</a:t>
            </a:r>
          </a:p>
          <a:p>
            <a:pPr>
              <a:lnSpc>
                <a:spcPct val="107000"/>
              </a:lnSpc>
              <a:spcAft>
                <a:spcPts val="800"/>
              </a:spcAft>
            </a:pPr>
            <a:endParaRPr lang="et-EE" sz="1800" b="1"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t-EE" sz="2800" dirty="0">
                <a:solidFill>
                  <a:schemeClr val="tx2">
                    <a:lumMod val="60000"/>
                    <a:lumOff val="40000"/>
                  </a:schemeClr>
                </a:solidFill>
                <a:hlinkClick r:id="rId5">
                  <a:extLst>
                    <a:ext uri="{A12FA001-AC4F-418D-AE19-62706E023703}">
                      <ahyp:hlinkClr xmlns:ahyp="http://schemas.microsoft.com/office/drawing/2018/hyperlinkcolor" val="tx"/>
                    </a:ext>
                  </a:extLst>
                </a:hlinkClick>
              </a:rPr>
              <a:t>Infomaterjalid tervishoiuasutustele | Terviseamet</a:t>
            </a:r>
            <a:endParaRPr lang="et-EE" sz="2800" dirty="0">
              <a:solidFill>
                <a:schemeClr val="tx2">
                  <a:lumMod val="60000"/>
                  <a:lumOff val="40000"/>
                </a:schemeClr>
              </a:solidFill>
            </a:endParaRPr>
          </a:p>
          <a:p>
            <a:pPr>
              <a:lnSpc>
                <a:spcPct val="107000"/>
              </a:lnSpc>
              <a:spcAft>
                <a:spcPts val="800"/>
              </a:spcAft>
            </a:pPr>
            <a:endParaRPr lang="et-EE" sz="2800" b="1" kern="100" dirty="0">
              <a:solidFill>
                <a:schemeClr val="tx2">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algn="l"/>
            <a:r>
              <a:rPr lang="et-EE" sz="2800" dirty="0">
                <a:solidFill>
                  <a:schemeClr val="tx2">
                    <a:lumMod val="60000"/>
                    <a:lumOff val="40000"/>
                  </a:schemeClr>
                </a:solidFill>
                <a:hlinkClick r:id="rId6">
                  <a:extLst>
                    <a:ext uri="{A12FA001-AC4F-418D-AE19-62706E023703}">
                      <ahyp:hlinkClr xmlns:ahyp="http://schemas.microsoft.com/office/drawing/2018/hyperlinkcolor" val="tx"/>
                    </a:ext>
                  </a:extLst>
                </a:hlinkClick>
              </a:rPr>
              <a:t>Soovitused tööandjatele ja ettevõtjatele täiendava tervisekontrolli läbimise kohta nakkushaiguste suhtes</a:t>
            </a:r>
            <a:endParaRPr lang="et-EE" sz="2800" b="0" i="0" dirty="0">
              <a:solidFill>
                <a:schemeClr val="tx2">
                  <a:lumMod val="60000"/>
                  <a:lumOff val="40000"/>
                </a:schemeClr>
              </a:solidFill>
              <a:effectLst/>
              <a:latin typeface="Arial" panose="020B0604020202020204" pitchFamily="34" charset="0"/>
            </a:endParaRPr>
          </a:p>
          <a:p>
            <a:pPr>
              <a:lnSpc>
                <a:spcPct val="107000"/>
              </a:lnSpc>
              <a:spcAft>
                <a:spcPts val="800"/>
              </a:spcAft>
            </a:pPr>
            <a:endParaRPr lang="et-EE" sz="2800" dirty="0">
              <a:solidFill>
                <a:schemeClr val="tx2">
                  <a:lumMod val="60000"/>
                  <a:lumOff val="40000"/>
                </a:schemeClr>
              </a:solidFill>
              <a:latin typeface="Arial" panose="020B0604020202020204" pitchFamily="34" charset="0"/>
            </a:endParaRPr>
          </a:p>
          <a:p>
            <a:pPr>
              <a:lnSpc>
                <a:spcPct val="107000"/>
              </a:lnSpc>
              <a:spcAft>
                <a:spcPts val="800"/>
              </a:spcAft>
            </a:pPr>
            <a:endParaRPr lang="fi-FI" sz="2800" b="1" i="0" dirty="0">
              <a:solidFill>
                <a:schemeClr val="tx2">
                  <a:lumMod val="60000"/>
                  <a:lumOff val="40000"/>
                </a:schemeClr>
              </a:solidFill>
              <a:effectLst/>
              <a:latin typeface="Arial" panose="020B0604020202020204" pitchFamily="34" charset="0"/>
            </a:endParaRPr>
          </a:p>
          <a:p>
            <a:pPr>
              <a:lnSpc>
                <a:spcPct val="107000"/>
              </a:lnSpc>
              <a:spcAft>
                <a:spcPts val="800"/>
              </a:spcAft>
            </a:pPr>
            <a:endParaRPr lang="et-EE" sz="1400" b="0" i="0" dirty="0">
              <a:solidFill>
                <a:srgbClr val="20202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2738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Tervisekontroll nakkushaiguste suhtes</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6" name="Pilt 5">
            <a:extLst>
              <a:ext uri="{FF2B5EF4-FFF2-40B4-BE49-F238E27FC236}">
                <a16:creationId xmlns:a16="http://schemas.microsoft.com/office/drawing/2014/main" id="{B193268B-834A-4EA5-9C99-15414C34DCBC}"/>
              </a:ext>
            </a:extLst>
          </p:cNvPr>
          <p:cNvPicPr>
            <a:picLocks noChangeAspect="1"/>
          </p:cNvPicPr>
          <p:nvPr/>
        </p:nvPicPr>
        <p:blipFill>
          <a:blip r:embed="rId5"/>
          <a:stretch>
            <a:fillRect/>
          </a:stretch>
        </p:blipFill>
        <p:spPr>
          <a:xfrm>
            <a:off x="3051820" y="1341001"/>
            <a:ext cx="5688632" cy="5182360"/>
          </a:xfrm>
          <a:prstGeom prst="rect">
            <a:avLst/>
          </a:prstGeom>
        </p:spPr>
      </p:pic>
    </p:spTree>
    <p:extLst>
      <p:ext uri="{BB962C8B-B14F-4D97-AF65-F5344CB8AC3E}">
        <p14:creationId xmlns:p14="http://schemas.microsoft.com/office/powerpoint/2010/main" val="2133418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Tervisetõend nakkushaiguste suhtes</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675556" y="1400076"/>
            <a:ext cx="9649072" cy="1376724"/>
          </a:xfrm>
          <a:prstGeom prst="rect">
            <a:avLst/>
          </a:prstGeom>
          <a:noFill/>
        </p:spPr>
        <p:txBody>
          <a:bodyPr wrap="square">
            <a:spAutoFit/>
          </a:bodyPr>
          <a:lstStyle/>
          <a:p>
            <a:pPr algn="l"/>
            <a:endParaRPr lang="et-EE" sz="1100" b="0" i="0" dirty="0">
              <a:solidFill>
                <a:srgbClr val="202020"/>
              </a:solidFill>
              <a:effectLst/>
              <a:latin typeface="Arial" panose="020B0604020202020204" pitchFamily="34" charset="0"/>
            </a:endParaRPr>
          </a:p>
          <a:p>
            <a:pPr>
              <a:lnSpc>
                <a:spcPct val="107000"/>
              </a:lnSpc>
              <a:spcAft>
                <a:spcPts val="800"/>
              </a:spcAft>
            </a:pPr>
            <a:endParaRPr lang="et-EE" sz="1400" dirty="0">
              <a:solidFill>
                <a:srgbClr val="202020"/>
              </a:solidFill>
              <a:latin typeface="Arial" panose="020B0604020202020204" pitchFamily="34" charset="0"/>
            </a:endParaRPr>
          </a:p>
          <a:p>
            <a:pPr>
              <a:lnSpc>
                <a:spcPct val="107000"/>
              </a:lnSpc>
              <a:spcAft>
                <a:spcPts val="800"/>
              </a:spcAft>
            </a:pPr>
            <a:endParaRPr lang="fi-FI" sz="1100" b="1" i="0" dirty="0">
              <a:solidFill>
                <a:srgbClr val="000000"/>
              </a:solidFill>
              <a:effectLst/>
              <a:latin typeface="Arial" panose="020B0604020202020204" pitchFamily="34" charset="0"/>
            </a:endParaRPr>
          </a:p>
          <a:p>
            <a:pPr>
              <a:lnSpc>
                <a:spcPct val="107000"/>
              </a:lnSpc>
              <a:spcAft>
                <a:spcPts val="800"/>
              </a:spcAft>
            </a:pPr>
            <a:endParaRPr lang="et-EE" sz="1400" b="0" i="0" dirty="0">
              <a:solidFill>
                <a:srgbClr val="20202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lt 4">
            <a:extLst>
              <a:ext uri="{FF2B5EF4-FFF2-40B4-BE49-F238E27FC236}">
                <a16:creationId xmlns:a16="http://schemas.microsoft.com/office/drawing/2014/main" id="{10992DA9-1B40-4B27-891F-15DC2E2FB8A8}"/>
              </a:ext>
            </a:extLst>
          </p:cNvPr>
          <p:cNvPicPr>
            <a:picLocks noChangeAspect="1"/>
          </p:cNvPicPr>
          <p:nvPr/>
        </p:nvPicPr>
        <p:blipFill>
          <a:blip r:embed="rId5"/>
          <a:stretch>
            <a:fillRect/>
          </a:stretch>
        </p:blipFill>
        <p:spPr>
          <a:xfrm>
            <a:off x="2403748" y="1597285"/>
            <a:ext cx="5203286" cy="5235315"/>
          </a:xfrm>
          <a:prstGeom prst="rect">
            <a:avLst/>
          </a:prstGeom>
        </p:spPr>
      </p:pic>
    </p:spTree>
    <p:extLst>
      <p:ext uri="{BB962C8B-B14F-4D97-AF65-F5344CB8AC3E}">
        <p14:creationId xmlns:p14="http://schemas.microsoft.com/office/powerpoint/2010/main" val="1095048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Tervisekontrolli probleemkohad</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747564" y="2336180"/>
            <a:ext cx="9649072" cy="2304221"/>
          </a:xfrm>
          <a:prstGeom prst="rect">
            <a:avLst/>
          </a:prstGeom>
          <a:noFill/>
        </p:spPr>
        <p:txBody>
          <a:bodyPr wrap="square">
            <a:spAutoFit/>
          </a:bodyPr>
          <a:lstStyle/>
          <a:p>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Tervisetõendi väljastamise senine süsteem ei vasta enam tänapäeva tööelu, tervishoiu teenuse osutamise ja digiajastu vajadustele. </a:t>
            </a:r>
          </a:p>
          <a:p>
            <a:endParaRPr lang="et-E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t-E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t-E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t-EE"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algn="l"/>
            <a:endParaRPr lang="et-EE" sz="1100" b="0" i="0" dirty="0">
              <a:solidFill>
                <a:srgbClr val="202020"/>
              </a:solidFill>
              <a:effectLst/>
              <a:latin typeface="Arial" panose="020B0604020202020204" pitchFamily="34" charset="0"/>
            </a:endParaRPr>
          </a:p>
          <a:p>
            <a:pPr algn="l"/>
            <a:endParaRPr lang="et-EE" sz="1400" b="0" i="0" dirty="0">
              <a:solidFill>
                <a:srgbClr val="20202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3163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Tervisekontroll</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sp>
        <p:nvSpPr>
          <p:cNvPr id="14" name="TextBox 13">
            <a:extLst>
              <a:ext uri="{FF2B5EF4-FFF2-40B4-BE49-F238E27FC236}">
                <a16:creationId xmlns:a16="http://schemas.microsoft.com/office/drawing/2014/main" id="{A5EA5CA5-77B9-491C-880E-FB9866791E5D}"/>
              </a:ext>
            </a:extLst>
          </p:cNvPr>
          <p:cNvSpPr txBox="1"/>
          <p:nvPr/>
        </p:nvSpPr>
        <p:spPr>
          <a:xfrm>
            <a:off x="747564" y="2408188"/>
            <a:ext cx="9649072" cy="2919774"/>
          </a:xfrm>
          <a:prstGeom prst="rect">
            <a:avLst/>
          </a:prstGeom>
          <a:noFill/>
        </p:spPr>
        <p:txBody>
          <a:bodyPr wrap="square">
            <a:spAutoFit/>
          </a:bodyPr>
          <a:lstStyle/>
          <a:p>
            <a:endParaRPr lang="et-E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t-EE" sz="1800" dirty="0">
                <a:latin typeface="Times New Roman" panose="02020603050405020304" pitchFamily="18" charset="0"/>
                <a:ea typeface="Times New Roman" panose="02020603050405020304" pitchFamily="18" charset="0"/>
                <a:cs typeface="Times New Roman" panose="02020603050405020304" pitchFamily="18" charset="0"/>
              </a:rPr>
              <a:t>E</a:t>
            </a:r>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esmärk on uuendada protsessi nii, et see oleks:</a:t>
            </a:r>
          </a:p>
          <a:p>
            <a:pPr marL="285750" indent="-285750">
              <a:buFont typeface="Arial" panose="020B0604020202020204" pitchFamily="34" charset="0"/>
              <a:buChar char="•"/>
            </a:pPr>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asjakohane, </a:t>
            </a:r>
          </a:p>
          <a:p>
            <a:pPr marL="285750" indent="-285750">
              <a:buFont typeface="Arial" panose="020B0604020202020204" pitchFamily="34" charset="0"/>
              <a:buChar char="•"/>
            </a:pPr>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kasutajasõbralik, </a:t>
            </a:r>
          </a:p>
          <a:p>
            <a:pPr marL="285750" indent="-285750">
              <a:buFont typeface="Arial" panose="020B0604020202020204" pitchFamily="34" charset="0"/>
              <a:buChar char="•"/>
            </a:pPr>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kulutõhus ning </a:t>
            </a:r>
          </a:p>
          <a:p>
            <a:pPr marL="285750" indent="-285750">
              <a:buFont typeface="Arial" panose="020B0604020202020204" pitchFamily="34" charset="0"/>
              <a:buChar char="•"/>
            </a:pPr>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vastaks nii kaasaegsetele töötervishoiu kui nakkushaiguste ennetuse ja kontrolli nõuetele. </a:t>
            </a:r>
          </a:p>
          <a:p>
            <a:pPr marL="285750" indent="-285750">
              <a:buFont typeface="Arial" panose="020B0604020202020204" pitchFamily="34" charset="0"/>
              <a:buChar char="•"/>
            </a:pPr>
            <a:endParaRPr lang="et-EE"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t-EE" sz="1800" dirty="0">
                <a:latin typeface="Times New Roman" panose="02020603050405020304" pitchFamily="18" charset="0"/>
                <a:ea typeface="Times New Roman" panose="02020603050405020304" pitchFamily="18" charset="0"/>
                <a:cs typeface="Times New Roman" panose="02020603050405020304" pitchFamily="18" charset="0"/>
              </a:rPr>
              <a:t>d</a:t>
            </a:r>
            <a:r>
              <a:rPr lang="et-EE" sz="1800" dirty="0">
                <a:effectLst/>
                <a:latin typeface="Times New Roman" panose="02020603050405020304" pitchFamily="18" charset="0"/>
                <a:ea typeface="Times New Roman" panose="02020603050405020304" pitchFamily="18" charset="0"/>
                <a:cs typeface="Times New Roman" panose="02020603050405020304" pitchFamily="18" charset="0"/>
              </a:rPr>
              <a:t>igilahendused ja arusaadavus kõigile osapooltele.</a:t>
            </a:r>
            <a:endParaRPr lang="et-EE" sz="1800" dirty="0">
              <a:effectLst/>
              <a:latin typeface="Tw Cen MT" panose="020B0602020104020603" pitchFamily="34" charset="0"/>
              <a:ea typeface="Times New Roman" panose="02020603050405020304" pitchFamily="18" charset="0"/>
              <a:cs typeface="Times New Roman" panose="02020603050405020304" pitchFamily="18" charset="0"/>
            </a:endParaRPr>
          </a:p>
          <a:p>
            <a:endParaRPr lang="et-EE" sz="1800" dirty="0">
              <a:effectLst/>
              <a:latin typeface="Tw Cen MT" panose="020B0602020104020603" pitchFamily="34" charset="0"/>
              <a:ea typeface="Times New Roman" panose="02020603050405020304" pitchFamily="18" charset="0"/>
              <a:cs typeface="Times New Roman" panose="02020603050405020304" pitchFamily="18" charset="0"/>
            </a:endParaRPr>
          </a:p>
          <a:p>
            <a:pPr algn="l"/>
            <a:endParaRPr lang="et-EE" sz="1100" b="0" i="0" dirty="0">
              <a:solidFill>
                <a:srgbClr val="202020"/>
              </a:solidFill>
              <a:effectLst/>
              <a:latin typeface="Arial" panose="020B0604020202020204" pitchFamily="34" charset="0"/>
            </a:endParaRPr>
          </a:p>
          <a:p>
            <a:pPr>
              <a:lnSpc>
                <a:spcPct val="107000"/>
              </a:lnSpc>
              <a:spcAft>
                <a:spcPts val="800"/>
              </a:spcAft>
            </a:pPr>
            <a:endParaRPr lang="et-EE" sz="105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8495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0816" y="2645535"/>
            <a:ext cx="5121324" cy="1080120"/>
          </a:xfrm>
        </p:spPr>
        <p:txBody>
          <a:bodyPr/>
          <a:lstStyle/>
          <a:p>
            <a:r>
              <a:rPr lang="et-EE" dirty="0">
                <a:latin typeface="+mn-lt"/>
              </a:rPr>
              <a:t>Tänan tähelepanu eest!</a:t>
            </a:r>
          </a:p>
        </p:txBody>
      </p:sp>
      <p:sp>
        <p:nvSpPr>
          <p:cNvPr id="5" name="Subtitle 4"/>
          <p:cNvSpPr>
            <a:spLocks noGrp="1"/>
          </p:cNvSpPr>
          <p:nvPr>
            <p:ph type="subTitle" idx="1"/>
          </p:nvPr>
        </p:nvSpPr>
        <p:spPr>
          <a:xfrm>
            <a:off x="845384" y="3960191"/>
            <a:ext cx="8111091" cy="840637"/>
          </a:xfrm>
        </p:spPr>
        <p:txBody>
          <a:bodyPr/>
          <a:lstStyle/>
          <a:p>
            <a:r>
              <a:rPr lang="et-EE" sz="2800" dirty="0">
                <a:latin typeface="+mn-lt"/>
              </a:rPr>
              <a:t>Juta Varjas</a:t>
            </a:r>
          </a:p>
          <a:p>
            <a:r>
              <a:rPr lang="et-EE" sz="2800" dirty="0">
                <a:latin typeface="+mn-lt"/>
              </a:rPr>
              <a:t>Terviseamet, nakkushaiguste epidemioloogia osakonna teenusejuht</a:t>
            </a:r>
          </a:p>
        </p:txBody>
      </p:sp>
      <p:sp>
        <p:nvSpPr>
          <p:cNvPr id="9" name="Subtitle 4">
            <a:extLst>
              <a:ext uri="{FF2B5EF4-FFF2-40B4-BE49-F238E27FC236}">
                <a16:creationId xmlns:a16="http://schemas.microsoft.com/office/drawing/2014/main" id="{80F3A555-FB22-47DE-A580-8C3A63FDAC4F}"/>
              </a:ext>
            </a:extLst>
          </p:cNvPr>
          <p:cNvSpPr txBox="1">
            <a:spLocks/>
          </p:cNvSpPr>
          <p:nvPr/>
        </p:nvSpPr>
        <p:spPr>
          <a:xfrm>
            <a:off x="810816" y="3473845"/>
            <a:ext cx="5398401" cy="840637"/>
          </a:xfrm>
          <a:prstGeom prst="rect">
            <a:avLst/>
          </a:prstGeom>
        </p:spPr>
        <p:txBody>
          <a:bodyPr vert="horz" wrap="none" lIns="121496" tIns="60748" rIns="121496" bIns="60748" rtlCol="0">
            <a:noAutofit/>
          </a:bodyPr>
          <a:lstStyle>
            <a:lvl1pPr marL="0" indent="0" algn="l" defTabSz="1214963" rtl="0" eaLnBrk="1" latinLnBrk="0" hangingPunct="1">
              <a:spcBef>
                <a:spcPct val="20000"/>
              </a:spcBef>
              <a:buClr>
                <a:srgbClr val="0064B9"/>
              </a:buClr>
              <a:buFont typeface="Arial" pitchFamily="34" charset="0"/>
              <a:buNone/>
              <a:defRPr sz="3600" kern="1200" baseline="0">
                <a:solidFill>
                  <a:schemeClr val="bg1">
                    <a:lumMod val="85000"/>
                  </a:schemeClr>
                </a:solidFill>
                <a:latin typeface="Arial Narrow" pitchFamily="34" charset="0"/>
                <a:ea typeface="+mn-ea"/>
                <a:cs typeface="+mn-cs"/>
              </a:defRPr>
            </a:lvl1pPr>
            <a:lvl2pPr marL="607482" indent="0" algn="ctr" defTabSz="1214963" rtl="0" eaLnBrk="1" latinLnBrk="0" hangingPunct="1">
              <a:spcBef>
                <a:spcPct val="20000"/>
              </a:spcBef>
              <a:buClr>
                <a:srgbClr val="0064B9"/>
              </a:buClr>
              <a:buFont typeface="Arial" pitchFamily="34" charset="0"/>
              <a:buNone/>
              <a:defRPr sz="3700" kern="1200">
                <a:solidFill>
                  <a:schemeClr val="tx1">
                    <a:tint val="75000"/>
                  </a:schemeClr>
                </a:solidFill>
                <a:latin typeface="Arial Narrow" pitchFamily="34" charset="0"/>
                <a:ea typeface="+mn-ea"/>
                <a:cs typeface="+mn-cs"/>
              </a:defRPr>
            </a:lvl2pPr>
            <a:lvl3pPr marL="1214963" indent="0" algn="ctr" defTabSz="1214963" rtl="0" eaLnBrk="1" latinLnBrk="0" hangingPunct="1">
              <a:spcBef>
                <a:spcPct val="20000"/>
              </a:spcBef>
              <a:buClr>
                <a:srgbClr val="0064B9"/>
              </a:buClr>
              <a:buFont typeface="Arial" pitchFamily="34" charset="0"/>
              <a:buNone/>
              <a:defRPr sz="3200" kern="1200">
                <a:solidFill>
                  <a:schemeClr val="tx1">
                    <a:tint val="75000"/>
                  </a:schemeClr>
                </a:solidFill>
                <a:latin typeface="Arial Narrow" pitchFamily="34" charset="0"/>
                <a:ea typeface="+mn-ea"/>
                <a:cs typeface="+mn-cs"/>
              </a:defRPr>
            </a:lvl3pPr>
            <a:lvl4pPr marL="1822445" indent="0" algn="ctr" defTabSz="1214963" rtl="0" eaLnBrk="1" latinLnBrk="0" hangingPunct="1">
              <a:spcBef>
                <a:spcPct val="20000"/>
              </a:spcBef>
              <a:buClr>
                <a:srgbClr val="0064B9"/>
              </a:buClr>
              <a:buFont typeface="Arial" pitchFamily="34" charset="0"/>
              <a:buNone/>
              <a:defRPr sz="2700" kern="1200">
                <a:solidFill>
                  <a:schemeClr val="tx1">
                    <a:tint val="75000"/>
                  </a:schemeClr>
                </a:solidFill>
                <a:latin typeface="Arial Narrow" pitchFamily="34" charset="0"/>
                <a:ea typeface="+mn-ea"/>
                <a:cs typeface="+mn-cs"/>
              </a:defRPr>
            </a:lvl4pPr>
            <a:lvl5pPr marL="2429927" indent="0" algn="ctr" defTabSz="1214963" rtl="0" eaLnBrk="1" latinLnBrk="0" hangingPunct="1">
              <a:spcBef>
                <a:spcPct val="20000"/>
              </a:spcBef>
              <a:buClr>
                <a:srgbClr val="0064B9"/>
              </a:buClr>
              <a:buFont typeface="Arial" pitchFamily="34" charset="0"/>
              <a:buNone/>
              <a:defRPr sz="2700" kern="1200">
                <a:solidFill>
                  <a:schemeClr val="tx1">
                    <a:tint val="75000"/>
                  </a:schemeClr>
                </a:solidFill>
                <a:latin typeface="Arial Narrow" pitchFamily="34" charset="0"/>
                <a:ea typeface="+mn-ea"/>
                <a:cs typeface="+mn-cs"/>
              </a:defRPr>
            </a:lvl5pPr>
            <a:lvl6pPr marL="3037408"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6pPr>
            <a:lvl7pPr marL="3644890"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7pPr>
            <a:lvl8pPr marL="4252371"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8pPr>
            <a:lvl9pPr marL="4859853" indent="0" algn="ctr" defTabSz="1214963" rtl="0" eaLnBrk="1" latinLnBrk="0" hangingPunct="1">
              <a:spcBef>
                <a:spcPct val="20000"/>
              </a:spcBef>
              <a:buFont typeface="Arial" pitchFamily="34" charset="0"/>
              <a:buNone/>
              <a:defRPr sz="2700" kern="1200">
                <a:solidFill>
                  <a:schemeClr val="tx1">
                    <a:tint val="75000"/>
                  </a:schemeClr>
                </a:solidFill>
                <a:latin typeface="+mn-lt"/>
                <a:ea typeface="+mn-ea"/>
                <a:cs typeface="+mn-cs"/>
              </a:defRPr>
            </a:lvl9pPr>
          </a:lstStyle>
          <a:p>
            <a:pPr marL="0" marR="0" lvl="0" indent="0" algn="l" defTabSz="1214963" rtl="0" eaLnBrk="1" fontAlgn="auto" latinLnBrk="0" hangingPunct="1">
              <a:lnSpc>
                <a:spcPct val="100000"/>
              </a:lnSpc>
              <a:spcBef>
                <a:spcPct val="20000"/>
              </a:spcBef>
              <a:spcAft>
                <a:spcPts val="0"/>
              </a:spcAft>
              <a:buClr>
                <a:srgbClr val="0064B9"/>
              </a:buClr>
              <a:buSzTx/>
              <a:buFont typeface="Arial" pitchFamily="34" charset="0"/>
              <a:buNone/>
              <a:tabLst/>
              <a:defRPr/>
            </a:pPr>
            <a:endParaRPr kumimoji="0" lang="et-EE" sz="3600" b="0" i="0" u="none" strike="noStrike" kern="1200" cap="none" spc="0" normalizeH="0" baseline="0" noProof="0" dirty="0">
              <a:ln>
                <a:noFill/>
              </a:ln>
              <a:solidFill>
                <a:srgbClr val="FFFFFF">
                  <a:lumMod val="85000"/>
                </a:srgbClr>
              </a:solidFill>
              <a:effectLst/>
              <a:uLnTx/>
              <a:uFillTx/>
              <a:latin typeface="Roboto Condensed"/>
              <a:ea typeface="+mn-ea"/>
              <a:cs typeface="+mn-cs"/>
            </a:endParaRPr>
          </a:p>
        </p:txBody>
      </p:sp>
      <p:sp>
        <p:nvSpPr>
          <p:cNvPr id="3" name="TextBox 2">
            <a:extLst>
              <a:ext uri="{FF2B5EF4-FFF2-40B4-BE49-F238E27FC236}">
                <a16:creationId xmlns:a16="http://schemas.microsoft.com/office/drawing/2014/main" id="{0BD493B2-AEE9-42E7-AF92-A46B21CDC457}"/>
              </a:ext>
            </a:extLst>
          </p:cNvPr>
          <p:cNvSpPr txBox="1"/>
          <p:nvPr/>
        </p:nvSpPr>
        <p:spPr>
          <a:xfrm flipH="1">
            <a:off x="810816" y="5287175"/>
            <a:ext cx="3168353" cy="1200329"/>
          </a:xfrm>
          <a:prstGeom prst="rect">
            <a:avLst/>
          </a:prstGeom>
        </p:spPr>
        <p:txBody>
          <a:bodyPr vert="horz" wrap="none" lIns="121496" tIns="60748" rIns="121496" bIns="60748" rtlCol="0">
            <a:noAutofit/>
          </a:bodyPr>
          <a:lstStyle>
            <a:defPPr>
              <a:defRPr lang="et-EE"/>
            </a:defPPr>
            <a:lvl1pPr indent="0">
              <a:spcBef>
                <a:spcPct val="20000"/>
              </a:spcBef>
              <a:buClr>
                <a:srgbClr val="0064B9"/>
              </a:buClr>
              <a:buFont typeface="Arial" pitchFamily="34" charset="0"/>
              <a:buNone/>
              <a:defRPr sz="3600" baseline="0">
                <a:solidFill>
                  <a:schemeClr val="bg1">
                    <a:lumMod val="85000"/>
                  </a:schemeClr>
                </a:solidFill>
              </a:defRPr>
            </a:lvl1pPr>
            <a:lvl2pPr indent="0" algn="ctr">
              <a:spcBef>
                <a:spcPct val="20000"/>
              </a:spcBef>
              <a:buClr>
                <a:srgbClr val="0064B9"/>
              </a:buClr>
              <a:buFont typeface="Arial" pitchFamily="34" charset="0"/>
              <a:buNone/>
              <a:defRPr sz="3700">
                <a:solidFill>
                  <a:schemeClr val="tx1">
                    <a:tint val="75000"/>
                  </a:schemeClr>
                </a:solidFill>
                <a:latin typeface="Arial Narrow" pitchFamily="34" charset="0"/>
              </a:defRPr>
            </a:lvl2pPr>
            <a:lvl3pPr indent="0" algn="ctr">
              <a:spcBef>
                <a:spcPct val="20000"/>
              </a:spcBef>
              <a:buClr>
                <a:srgbClr val="0064B9"/>
              </a:buClr>
              <a:buFont typeface="Arial" pitchFamily="34" charset="0"/>
              <a:buNone/>
              <a:defRPr sz="3200">
                <a:solidFill>
                  <a:schemeClr val="tx1">
                    <a:tint val="75000"/>
                  </a:schemeClr>
                </a:solidFill>
                <a:latin typeface="Arial Narrow" pitchFamily="34" charset="0"/>
              </a:defRPr>
            </a:lvl3pPr>
            <a:lvl4pPr indent="0" algn="ctr">
              <a:spcBef>
                <a:spcPct val="20000"/>
              </a:spcBef>
              <a:buClr>
                <a:srgbClr val="0064B9"/>
              </a:buClr>
              <a:buFont typeface="Arial" pitchFamily="34" charset="0"/>
              <a:buNone/>
              <a:defRPr sz="2700">
                <a:solidFill>
                  <a:schemeClr val="tx1">
                    <a:tint val="75000"/>
                  </a:schemeClr>
                </a:solidFill>
                <a:latin typeface="Arial Narrow" pitchFamily="34" charset="0"/>
              </a:defRPr>
            </a:lvl4pPr>
            <a:lvl5pPr indent="0" algn="ctr">
              <a:spcBef>
                <a:spcPct val="20000"/>
              </a:spcBef>
              <a:buClr>
                <a:srgbClr val="0064B9"/>
              </a:buClr>
              <a:buFont typeface="Arial" pitchFamily="34" charset="0"/>
              <a:buNone/>
              <a:defRPr sz="2700">
                <a:solidFill>
                  <a:schemeClr val="tx1">
                    <a:tint val="75000"/>
                  </a:schemeClr>
                </a:solidFill>
                <a:latin typeface="Arial Narrow" pitchFamily="34" charset="0"/>
              </a:defRPr>
            </a:lvl5pPr>
            <a:lvl6pPr indent="0" algn="ctr">
              <a:spcBef>
                <a:spcPct val="20000"/>
              </a:spcBef>
              <a:buFont typeface="Arial" pitchFamily="34" charset="0"/>
              <a:buNone/>
              <a:defRPr sz="2700">
                <a:solidFill>
                  <a:schemeClr val="tx1">
                    <a:tint val="75000"/>
                  </a:schemeClr>
                </a:solidFill>
              </a:defRPr>
            </a:lvl6pPr>
            <a:lvl7pPr indent="0" algn="ctr">
              <a:spcBef>
                <a:spcPct val="20000"/>
              </a:spcBef>
              <a:buFont typeface="Arial" pitchFamily="34" charset="0"/>
              <a:buNone/>
              <a:defRPr sz="2700">
                <a:solidFill>
                  <a:schemeClr val="tx1">
                    <a:tint val="75000"/>
                  </a:schemeClr>
                </a:solidFill>
              </a:defRPr>
            </a:lvl7pPr>
            <a:lvl8pPr indent="0" algn="ctr">
              <a:spcBef>
                <a:spcPct val="20000"/>
              </a:spcBef>
              <a:buFont typeface="Arial" pitchFamily="34" charset="0"/>
              <a:buNone/>
              <a:defRPr sz="2700">
                <a:solidFill>
                  <a:schemeClr val="tx1">
                    <a:tint val="75000"/>
                  </a:schemeClr>
                </a:solidFill>
              </a:defRPr>
            </a:lvl8pPr>
            <a:lvl9pPr indent="0" algn="ctr">
              <a:spcBef>
                <a:spcPct val="20000"/>
              </a:spcBef>
              <a:buFont typeface="Arial" pitchFamily="34" charset="0"/>
              <a:buNone/>
              <a:defRPr sz="2700">
                <a:solidFill>
                  <a:schemeClr val="tx1">
                    <a:tint val="75000"/>
                  </a:schemeClr>
                </a:solidFill>
              </a:defRPr>
            </a:lvl9pPr>
          </a:lstStyle>
          <a:p>
            <a:pPr marL="0" marR="0" lvl="0" indent="0" algn="l" defTabSz="1214963" rtl="0" eaLnBrk="1" fontAlgn="auto" latinLnBrk="0" hangingPunct="1">
              <a:lnSpc>
                <a:spcPct val="100000"/>
              </a:lnSpc>
              <a:spcBef>
                <a:spcPct val="20000"/>
              </a:spcBef>
              <a:spcAft>
                <a:spcPts val="0"/>
              </a:spcAft>
              <a:buClr>
                <a:srgbClr val="0064B9"/>
              </a:buClr>
              <a:buSzTx/>
              <a:buFont typeface="Arial" pitchFamily="34" charset="0"/>
              <a:buNone/>
              <a:tabLst/>
              <a:defRPr/>
            </a:pPr>
            <a:r>
              <a:rPr kumimoji="0" lang="et-EE" sz="3600" b="0" i="0" u="none" strike="noStrike" kern="1200" cap="none" spc="0" normalizeH="0" baseline="0" noProof="0" dirty="0">
                <a:ln>
                  <a:noFill/>
                </a:ln>
                <a:solidFill>
                  <a:srgbClr val="FFFFFF">
                    <a:lumMod val="85000"/>
                  </a:srgbClr>
                </a:solidFill>
                <a:effectLst/>
                <a:uLnTx/>
                <a:uFillTx/>
                <a:latin typeface="Roboto Condensed"/>
                <a:ea typeface="+mn-ea"/>
                <a:cs typeface="+mn-cs"/>
              </a:rPr>
              <a:t>E-post: </a:t>
            </a:r>
            <a:r>
              <a:rPr kumimoji="0" lang="et-EE" sz="3600" b="0" i="0" u="none" strike="noStrike" kern="1200" cap="none" spc="0" normalizeH="0" baseline="0" noProof="0" dirty="0">
                <a:ln>
                  <a:noFill/>
                </a:ln>
                <a:solidFill>
                  <a:srgbClr val="FFFFFF">
                    <a:lumMod val="85000"/>
                  </a:srgbClr>
                </a:solidFill>
                <a:effectLst/>
                <a:uLnTx/>
                <a:uFillTx/>
                <a:latin typeface="Roboto Condensed"/>
                <a:ea typeface="+mn-ea"/>
                <a:cs typeface="+mn-cs"/>
                <a:hlinkClick r:id="rId3"/>
              </a:rPr>
              <a:t>juta.varjas@terviseamet.ee</a:t>
            </a:r>
            <a:r>
              <a:rPr kumimoji="0" lang="et-EE" sz="3600" b="0" i="0" u="none" strike="noStrike" kern="1200" cap="none" spc="0" normalizeH="0" baseline="0" noProof="0" dirty="0">
                <a:ln>
                  <a:noFill/>
                </a:ln>
                <a:solidFill>
                  <a:srgbClr val="FFFFFF">
                    <a:lumMod val="85000"/>
                  </a:srgbClr>
                </a:solidFill>
                <a:effectLst/>
                <a:uLnTx/>
                <a:uFillTx/>
                <a:latin typeface="Roboto Condensed"/>
                <a:ea typeface="+mn-ea"/>
                <a:cs typeface="+mn-cs"/>
              </a:rPr>
              <a:t>; +372 555 92828</a:t>
            </a:r>
          </a:p>
        </p:txBody>
      </p:sp>
    </p:spTree>
    <p:extLst>
      <p:ext uri="{BB962C8B-B14F-4D97-AF65-F5344CB8AC3E}">
        <p14:creationId xmlns:p14="http://schemas.microsoft.com/office/powerpoint/2010/main" val="10373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Soolenakkuste struktuur</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4" name="Pilt 3">
            <a:extLst>
              <a:ext uri="{FF2B5EF4-FFF2-40B4-BE49-F238E27FC236}">
                <a16:creationId xmlns:a16="http://schemas.microsoft.com/office/drawing/2014/main" id="{CB8F5AC1-2FEF-4A1C-8BA2-4B80AB57111B}"/>
              </a:ext>
            </a:extLst>
          </p:cNvPr>
          <p:cNvPicPr>
            <a:picLocks noChangeAspect="1"/>
          </p:cNvPicPr>
          <p:nvPr/>
        </p:nvPicPr>
        <p:blipFill>
          <a:blip r:embed="rId5"/>
          <a:stretch>
            <a:fillRect/>
          </a:stretch>
        </p:blipFill>
        <p:spPr>
          <a:xfrm>
            <a:off x="387524" y="1358388"/>
            <a:ext cx="9540055" cy="5282364"/>
          </a:xfrm>
          <a:prstGeom prst="rect">
            <a:avLst/>
          </a:prstGeom>
        </p:spPr>
      </p:pic>
    </p:spTree>
    <p:extLst>
      <p:ext uri="{BB962C8B-B14F-4D97-AF65-F5344CB8AC3E}">
        <p14:creationId xmlns:p14="http://schemas.microsoft.com/office/powerpoint/2010/main" val="2732287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Salmonelloos, 1994-2024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3D4D38D9-005C-4874-8B15-94360AFCF12B}"/>
              </a:ext>
            </a:extLst>
          </p:cNvPr>
          <p:cNvPicPr>
            <a:picLocks noChangeAspect="1"/>
          </p:cNvPicPr>
          <p:nvPr/>
        </p:nvPicPr>
        <p:blipFill>
          <a:blip r:embed="rId5"/>
          <a:stretch>
            <a:fillRect/>
          </a:stretch>
        </p:blipFill>
        <p:spPr>
          <a:xfrm>
            <a:off x="221839" y="1415027"/>
            <a:ext cx="10318814" cy="4609419"/>
          </a:xfrm>
          <a:prstGeom prst="rect">
            <a:avLst/>
          </a:prstGeom>
        </p:spPr>
      </p:pic>
    </p:spTree>
    <p:extLst>
      <p:ext uri="{BB962C8B-B14F-4D97-AF65-F5344CB8AC3E}">
        <p14:creationId xmlns:p14="http://schemas.microsoft.com/office/powerpoint/2010/main" val="1507994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800" dirty="0">
                <a:solidFill>
                  <a:schemeClr val="bg1"/>
                </a:solidFill>
                <a:latin typeface="+mn-lt"/>
              </a:rPr>
              <a:t>Salmonelloos </a:t>
            </a:r>
            <a:r>
              <a:rPr lang="et-EE" sz="4800" dirty="0" err="1">
                <a:solidFill>
                  <a:schemeClr val="bg1"/>
                </a:solidFill>
                <a:latin typeface="+mn-lt"/>
              </a:rPr>
              <a:t>EL-s</a:t>
            </a:r>
            <a:r>
              <a:rPr lang="et-EE" sz="4800" dirty="0">
                <a:solidFill>
                  <a:schemeClr val="bg1"/>
                </a:solidFill>
                <a:latin typeface="+mn-lt"/>
              </a:rPr>
              <a:t>, 2023</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3386BD66-299C-43F4-8BFE-8AE431CF61FB}"/>
              </a:ext>
            </a:extLst>
          </p:cNvPr>
          <p:cNvPicPr>
            <a:picLocks noChangeAspect="1"/>
          </p:cNvPicPr>
          <p:nvPr/>
        </p:nvPicPr>
        <p:blipFill>
          <a:blip r:embed="rId5"/>
          <a:stretch>
            <a:fillRect/>
          </a:stretch>
        </p:blipFill>
        <p:spPr>
          <a:xfrm>
            <a:off x="239012" y="1040036"/>
            <a:ext cx="5562600" cy="4076700"/>
          </a:xfrm>
          <a:prstGeom prst="rect">
            <a:avLst/>
          </a:prstGeom>
        </p:spPr>
      </p:pic>
      <p:pic>
        <p:nvPicPr>
          <p:cNvPr id="5" name="Pilt 4">
            <a:extLst>
              <a:ext uri="{FF2B5EF4-FFF2-40B4-BE49-F238E27FC236}">
                <a16:creationId xmlns:a16="http://schemas.microsoft.com/office/drawing/2014/main" id="{26CBDA81-9B75-4244-B60D-B16548F90283}"/>
              </a:ext>
            </a:extLst>
          </p:cNvPr>
          <p:cNvPicPr>
            <a:picLocks noChangeAspect="1"/>
          </p:cNvPicPr>
          <p:nvPr/>
        </p:nvPicPr>
        <p:blipFill>
          <a:blip r:embed="rId6"/>
          <a:stretch>
            <a:fillRect/>
          </a:stretch>
        </p:blipFill>
        <p:spPr>
          <a:xfrm>
            <a:off x="4131940" y="4352404"/>
            <a:ext cx="5976664" cy="2154806"/>
          </a:xfrm>
          <a:prstGeom prst="rect">
            <a:avLst/>
          </a:prstGeom>
        </p:spPr>
      </p:pic>
    </p:spTree>
    <p:extLst>
      <p:ext uri="{BB962C8B-B14F-4D97-AF65-F5344CB8AC3E}">
        <p14:creationId xmlns:p14="http://schemas.microsoft.com/office/powerpoint/2010/main" val="226265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800" dirty="0">
                <a:solidFill>
                  <a:schemeClr val="bg1"/>
                </a:solidFill>
                <a:latin typeface="+mn-lt"/>
              </a:rPr>
              <a:t>Salmonelloos. </a:t>
            </a:r>
            <a:r>
              <a:rPr lang="et-EE" sz="4800" dirty="0" err="1">
                <a:solidFill>
                  <a:schemeClr val="bg1"/>
                </a:solidFill>
                <a:latin typeface="+mn-lt"/>
              </a:rPr>
              <a:t>Sissetoodud</a:t>
            </a:r>
            <a:r>
              <a:rPr lang="et-EE" sz="4800" dirty="0">
                <a:solidFill>
                  <a:schemeClr val="bg1"/>
                </a:solidFill>
                <a:latin typeface="+mn-lt"/>
              </a:rPr>
              <a:t> juhtude osakaal, 2010-2024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E1D7DCC0-EA6A-4995-9857-4008DD7A357D}"/>
              </a:ext>
            </a:extLst>
          </p:cNvPr>
          <p:cNvPicPr>
            <a:picLocks noChangeAspect="1"/>
          </p:cNvPicPr>
          <p:nvPr/>
        </p:nvPicPr>
        <p:blipFill>
          <a:blip r:embed="rId5"/>
          <a:stretch>
            <a:fillRect/>
          </a:stretch>
        </p:blipFill>
        <p:spPr>
          <a:xfrm>
            <a:off x="99492" y="1474654"/>
            <a:ext cx="11353800" cy="4505325"/>
          </a:xfrm>
          <a:prstGeom prst="rect">
            <a:avLst/>
          </a:prstGeom>
        </p:spPr>
      </p:pic>
    </p:spTree>
    <p:extLst>
      <p:ext uri="{BB962C8B-B14F-4D97-AF65-F5344CB8AC3E}">
        <p14:creationId xmlns:p14="http://schemas.microsoft.com/office/powerpoint/2010/main" val="766975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5000" dirty="0">
                <a:solidFill>
                  <a:schemeClr val="bg1"/>
                </a:solidFill>
                <a:latin typeface="+mn-lt"/>
              </a:rPr>
              <a:t>Salmonelloos. </a:t>
            </a:r>
            <a:r>
              <a:rPr lang="et-EE" sz="5000" dirty="0" err="1">
                <a:solidFill>
                  <a:schemeClr val="bg1"/>
                </a:solidFill>
                <a:latin typeface="+mn-lt"/>
              </a:rPr>
              <a:t>Koldelisus</a:t>
            </a:r>
            <a:r>
              <a:rPr lang="et-EE" sz="5000" dirty="0">
                <a:solidFill>
                  <a:schemeClr val="bg1"/>
                </a:solidFill>
                <a:latin typeface="+mn-lt"/>
              </a:rPr>
              <a:t>, 2020-2024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graphicFrame>
        <p:nvGraphicFramePr>
          <p:cNvPr id="3" name="Tabel 3">
            <a:extLst>
              <a:ext uri="{FF2B5EF4-FFF2-40B4-BE49-F238E27FC236}">
                <a16:creationId xmlns:a16="http://schemas.microsoft.com/office/drawing/2014/main" id="{14503102-9DD9-4C69-AE42-035CF6311A36}"/>
              </a:ext>
            </a:extLst>
          </p:cNvPr>
          <p:cNvGraphicFramePr>
            <a:graphicFrameLocks noGrp="1"/>
          </p:cNvGraphicFramePr>
          <p:nvPr>
            <p:extLst>
              <p:ext uri="{D42A27DB-BD31-4B8C-83A1-F6EECF244321}">
                <p14:modId xmlns:p14="http://schemas.microsoft.com/office/powerpoint/2010/main" val="313590796"/>
              </p:ext>
            </p:extLst>
          </p:nvPr>
        </p:nvGraphicFramePr>
        <p:xfrm>
          <a:off x="459532" y="1529862"/>
          <a:ext cx="11161240" cy="4406716"/>
        </p:xfrm>
        <a:graphic>
          <a:graphicData uri="http://schemas.openxmlformats.org/drawingml/2006/table">
            <a:tbl>
              <a:tblPr firstRow="1" bandRow="1">
                <a:tableStyleId>{5C22544A-7EE6-4342-B048-85BDC9FD1C3A}</a:tableStyleId>
              </a:tblPr>
              <a:tblGrid>
                <a:gridCol w="1441692">
                  <a:extLst>
                    <a:ext uri="{9D8B030D-6E8A-4147-A177-3AD203B41FA5}">
                      <a16:colId xmlns:a16="http://schemas.microsoft.com/office/drawing/2014/main" val="1936450059"/>
                    </a:ext>
                  </a:extLst>
                </a:gridCol>
                <a:gridCol w="646540">
                  <a:extLst>
                    <a:ext uri="{9D8B030D-6E8A-4147-A177-3AD203B41FA5}">
                      <a16:colId xmlns:a16="http://schemas.microsoft.com/office/drawing/2014/main" val="3124830792"/>
                    </a:ext>
                  </a:extLst>
                </a:gridCol>
                <a:gridCol w="648072">
                  <a:extLst>
                    <a:ext uri="{9D8B030D-6E8A-4147-A177-3AD203B41FA5}">
                      <a16:colId xmlns:a16="http://schemas.microsoft.com/office/drawing/2014/main" val="2497514098"/>
                    </a:ext>
                  </a:extLst>
                </a:gridCol>
                <a:gridCol w="648072">
                  <a:extLst>
                    <a:ext uri="{9D8B030D-6E8A-4147-A177-3AD203B41FA5}">
                      <a16:colId xmlns:a16="http://schemas.microsoft.com/office/drawing/2014/main" val="2199632283"/>
                    </a:ext>
                  </a:extLst>
                </a:gridCol>
                <a:gridCol w="720080">
                  <a:extLst>
                    <a:ext uri="{9D8B030D-6E8A-4147-A177-3AD203B41FA5}">
                      <a16:colId xmlns:a16="http://schemas.microsoft.com/office/drawing/2014/main" val="4230767128"/>
                    </a:ext>
                  </a:extLst>
                </a:gridCol>
                <a:gridCol w="720080">
                  <a:extLst>
                    <a:ext uri="{9D8B030D-6E8A-4147-A177-3AD203B41FA5}">
                      <a16:colId xmlns:a16="http://schemas.microsoft.com/office/drawing/2014/main" val="168962511"/>
                    </a:ext>
                  </a:extLst>
                </a:gridCol>
                <a:gridCol w="792088">
                  <a:extLst>
                    <a:ext uri="{9D8B030D-6E8A-4147-A177-3AD203B41FA5}">
                      <a16:colId xmlns:a16="http://schemas.microsoft.com/office/drawing/2014/main" val="529893086"/>
                    </a:ext>
                  </a:extLst>
                </a:gridCol>
                <a:gridCol w="792088">
                  <a:extLst>
                    <a:ext uri="{9D8B030D-6E8A-4147-A177-3AD203B41FA5}">
                      <a16:colId xmlns:a16="http://schemas.microsoft.com/office/drawing/2014/main" val="1651202037"/>
                    </a:ext>
                  </a:extLst>
                </a:gridCol>
                <a:gridCol w="792088">
                  <a:extLst>
                    <a:ext uri="{9D8B030D-6E8A-4147-A177-3AD203B41FA5}">
                      <a16:colId xmlns:a16="http://schemas.microsoft.com/office/drawing/2014/main" val="1787520560"/>
                    </a:ext>
                  </a:extLst>
                </a:gridCol>
                <a:gridCol w="1080120">
                  <a:extLst>
                    <a:ext uri="{9D8B030D-6E8A-4147-A177-3AD203B41FA5}">
                      <a16:colId xmlns:a16="http://schemas.microsoft.com/office/drawing/2014/main" val="2238527817"/>
                    </a:ext>
                  </a:extLst>
                </a:gridCol>
                <a:gridCol w="1224136">
                  <a:extLst>
                    <a:ext uri="{9D8B030D-6E8A-4147-A177-3AD203B41FA5}">
                      <a16:colId xmlns:a16="http://schemas.microsoft.com/office/drawing/2014/main" val="882200322"/>
                    </a:ext>
                  </a:extLst>
                </a:gridCol>
                <a:gridCol w="1656184">
                  <a:extLst>
                    <a:ext uri="{9D8B030D-6E8A-4147-A177-3AD203B41FA5}">
                      <a16:colId xmlns:a16="http://schemas.microsoft.com/office/drawing/2014/main" val="685834605"/>
                    </a:ext>
                  </a:extLst>
                </a:gridCol>
              </a:tblGrid>
              <a:tr h="1106321">
                <a:tc>
                  <a:txBody>
                    <a:bodyPr/>
                    <a:lstStyle/>
                    <a:p>
                      <a:r>
                        <a:rPr lang="et-EE" dirty="0"/>
                        <a:t>Haigete arv koldes</a:t>
                      </a:r>
                    </a:p>
                  </a:txBody>
                  <a:tcPr/>
                </a:tc>
                <a:tc>
                  <a:txBody>
                    <a:bodyPr/>
                    <a:lstStyle/>
                    <a:p>
                      <a:r>
                        <a:rPr lang="et-EE" dirty="0"/>
                        <a:t>2</a:t>
                      </a:r>
                    </a:p>
                  </a:txBody>
                  <a:tcPr/>
                </a:tc>
                <a:tc>
                  <a:txBody>
                    <a:bodyPr/>
                    <a:lstStyle/>
                    <a:p>
                      <a:r>
                        <a:rPr lang="et-EE" dirty="0"/>
                        <a:t>3</a:t>
                      </a:r>
                    </a:p>
                  </a:txBody>
                  <a:tcPr/>
                </a:tc>
                <a:tc>
                  <a:txBody>
                    <a:bodyPr/>
                    <a:lstStyle/>
                    <a:p>
                      <a:r>
                        <a:rPr lang="et-EE" dirty="0"/>
                        <a:t>4</a:t>
                      </a:r>
                    </a:p>
                  </a:txBody>
                  <a:tcPr/>
                </a:tc>
                <a:tc>
                  <a:txBody>
                    <a:bodyPr/>
                    <a:lstStyle/>
                    <a:p>
                      <a:r>
                        <a:rPr lang="et-EE" dirty="0"/>
                        <a:t>5</a:t>
                      </a:r>
                    </a:p>
                  </a:txBody>
                  <a:tcPr/>
                </a:tc>
                <a:tc>
                  <a:txBody>
                    <a:bodyPr/>
                    <a:lstStyle/>
                    <a:p>
                      <a:r>
                        <a:rPr lang="et-EE" dirty="0"/>
                        <a:t>6</a:t>
                      </a:r>
                    </a:p>
                  </a:txBody>
                  <a:tcPr/>
                </a:tc>
                <a:tc>
                  <a:txBody>
                    <a:bodyPr/>
                    <a:lstStyle/>
                    <a:p>
                      <a:r>
                        <a:rPr lang="et-EE" dirty="0"/>
                        <a:t>8</a:t>
                      </a:r>
                    </a:p>
                  </a:txBody>
                  <a:tcPr/>
                </a:tc>
                <a:tc>
                  <a:txBody>
                    <a:bodyPr/>
                    <a:lstStyle/>
                    <a:p>
                      <a:r>
                        <a:rPr lang="et-EE" dirty="0"/>
                        <a:t>14</a:t>
                      </a:r>
                    </a:p>
                  </a:txBody>
                  <a:tcPr/>
                </a:tc>
                <a:tc>
                  <a:txBody>
                    <a:bodyPr/>
                    <a:lstStyle/>
                    <a:p>
                      <a:r>
                        <a:rPr lang="et-EE" dirty="0"/>
                        <a:t>15</a:t>
                      </a:r>
                    </a:p>
                  </a:txBody>
                  <a:tcPr/>
                </a:tc>
                <a:tc>
                  <a:txBody>
                    <a:bodyPr/>
                    <a:lstStyle/>
                    <a:p>
                      <a:r>
                        <a:rPr lang="et-EE" dirty="0"/>
                        <a:t>Kollete arv</a:t>
                      </a:r>
                    </a:p>
                  </a:txBody>
                  <a:tcPr/>
                </a:tc>
                <a:tc>
                  <a:txBody>
                    <a:bodyPr/>
                    <a:lstStyle/>
                    <a:p>
                      <a:r>
                        <a:rPr lang="et-EE" dirty="0"/>
                        <a:t>Haigete arv</a:t>
                      </a:r>
                    </a:p>
                  </a:txBody>
                  <a:tcPr/>
                </a:tc>
                <a:tc>
                  <a:txBody>
                    <a:bodyPr/>
                    <a:lstStyle/>
                    <a:p>
                      <a:r>
                        <a:rPr lang="et-EE" dirty="0"/>
                        <a:t>% üldarvust</a:t>
                      </a:r>
                    </a:p>
                  </a:txBody>
                  <a:tcPr/>
                </a:tc>
                <a:extLst>
                  <a:ext uri="{0D108BD9-81ED-4DB2-BD59-A6C34878D82A}">
                    <a16:rowId xmlns:a16="http://schemas.microsoft.com/office/drawing/2014/main" val="739154900"/>
                  </a:ext>
                </a:extLst>
              </a:tr>
              <a:tr h="660079">
                <a:tc>
                  <a:txBody>
                    <a:bodyPr/>
                    <a:lstStyle/>
                    <a:p>
                      <a:pPr algn="ctr"/>
                      <a:r>
                        <a:rPr lang="et-EE" dirty="0"/>
                        <a:t>2020</a:t>
                      </a:r>
                    </a:p>
                  </a:txBody>
                  <a:tcPr/>
                </a:tc>
                <a:tc>
                  <a:txBody>
                    <a:bodyPr/>
                    <a:lstStyle/>
                    <a:p>
                      <a:pPr algn="ctr"/>
                      <a:r>
                        <a:rPr lang="et-EE" dirty="0"/>
                        <a:t>6</a:t>
                      </a:r>
                    </a:p>
                  </a:txBody>
                  <a:tcPr/>
                </a:tc>
                <a:tc>
                  <a:txBody>
                    <a:bodyPr/>
                    <a:lstStyle/>
                    <a:p>
                      <a:pPr algn="ctr"/>
                      <a:r>
                        <a:rPr lang="et-EE" dirty="0"/>
                        <a:t>1</a:t>
                      </a:r>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r>
                        <a:rPr lang="et-EE" dirty="0"/>
                        <a:t>7</a:t>
                      </a:r>
                    </a:p>
                  </a:txBody>
                  <a:tcPr/>
                </a:tc>
                <a:tc>
                  <a:txBody>
                    <a:bodyPr/>
                    <a:lstStyle/>
                    <a:p>
                      <a:pPr algn="ctr"/>
                      <a:r>
                        <a:rPr lang="et-EE" dirty="0"/>
                        <a:t>15</a:t>
                      </a:r>
                    </a:p>
                  </a:txBody>
                  <a:tcPr/>
                </a:tc>
                <a:tc>
                  <a:txBody>
                    <a:bodyPr/>
                    <a:lstStyle/>
                    <a:p>
                      <a:pPr algn="ctr"/>
                      <a:r>
                        <a:rPr lang="et-EE" dirty="0"/>
                        <a:t>16,3</a:t>
                      </a:r>
                    </a:p>
                  </a:txBody>
                  <a:tcPr/>
                </a:tc>
                <a:extLst>
                  <a:ext uri="{0D108BD9-81ED-4DB2-BD59-A6C34878D82A}">
                    <a16:rowId xmlns:a16="http://schemas.microsoft.com/office/drawing/2014/main" val="1098288539"/>
                  </a:ext>
                </a:extLst>
              </a:tr>
              <a:tr h="660079">
                <a:tc>
                  <a:txBody>
                    <a:bodyPr/>
                    <a:lstStyle/>
                    <a:p>
                      <a:pPr algn="ctr"/>
                      <a:r>
                        <a:rPr lang="et-EE" dirty="0"/>
                        <a:t>2021</a:t>
                      </a:r>
                    </a:p>
                  </a:txBody>
                  <a:tcPr/>
                </a:tc>
                <a:tc>
                  <a:txBody>
                    <a:bodyPr/>
                    <a:lstStyle/>
                    <a:p>
                      <a:pPr algn="ctr"/>
                      <a:r>
                        <a:rPr lang="et-EE" dirty="0"/>
                        <a:t>4</a:t>
                      </a:r>
                    </a:p>
                  </a:txBody>
                  <a:tcPr/>
                </a:tc>
                <a:tc>
                  <a:txBody>
                    <a:bodyPr/>
                    <a:lstStyle/>
                    <a:p>
                      <a:pPr algn="ctr"/>
                      <a:r>
                        <a:rPr lang="et-EE" dirty="0"/>
                        <a:t>1</a:t>
                      </a:r>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r>
                        <a:rPr lang="et-EE" dirty="0"/>
                        <a:t>5</a:t>
                      </a:r>
                    </a:p>
                  </a:txBody>
                  <a:tcPr/>
                </a:tc>
                <a:tc>
                  <a:txBody>
                    <a:bodyPr/>
                    <a:lstStyle/>
                    <a:p>
                      <a:pPr algn="ctr"/>
                      <a:r>
                        <a:rPr lang="et-EE" dirty="0"/>
                        <a:t>11</a:t>
                      </a:r>
                    </a:p>
                  </a:txBody>
                  <a:tcPr/>
                </a:tc>
                <a:tc>
                  <a:txBody>
                    <a:bodyPr/>
                    <a:lstStyle/>
                    <a:p>
                      <a:pPr algn="ctr"/>
                      <a:r>
                        <a:rPr lang="et-EE" dirty="0"/>
                        <a:t>9,6</a:t>
                      </a:r>
                    </a:p>
                  </a:txBody>
                  <a:tcPr/>
                </a:tc>
                <a:extLst>
                  <a:ext uri="{0D108BD9-81ED-4DB2-BD59-A6C34878D82A}">
                    <a16:rowId xmlns:a16="http://schemas.microsoft.com/office/drawing/2014/main" val="1483813919"/>
                  </a:ext>
                </a:extLst>
              </a:tr>
              <a:tr h="660079">
                <a:tc>
                  <a:txBody>
                    <a:bodyPr/>
                    <a:lstStyle/>
                    <a:p>
                      <a:pPr algn="ctr"/>
                      <a:r>
                        <a:rPr lang="et-EE" dirty="0"/>
                        <a:t>2022</a:t>
                      </a:r>
                    </a:p>
                  </a:txBody>
                  <a:tcPr/>
                </a:tc>
                <a:tc>
                  <a:txBody>
                    <a:bodyPr/>
                    <a:lstStyle/>
                    <a:p>
                      <a:pPr algn="ctr"/>
                      <a:r>
                        <a:rPr lang="et-EE" dirty="0"/>
                        <a:t>4</a:t>
                      </a:r>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r>
                        <a:rPr lang="et-EE" dirty="0"/>
                        <a:t>1</a:t>
                      </a:r>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r>
                        <a:rPr lang="et-EE" dirty="0"/>
                        <a:t>5</a:t>
                      </a:r>
                    </a:p>
                  </a:txBody>
                  <a:tcPr/>
                </a:tc>
                <a:tc>
                  <a:txBody>
                    <a:bodyPr/>
                    <a:lstStyle/>
                    <a:p>
                      <a:pPr algn="ctr"/>
                      <a:r>
                        <a:rPr lang="et-EE" dirty="0"/>
                        <a:t>14</a:t>
                      </a:r>
                    </a:p>
                  </a:txBody>
                  <a:tcPr/>
                </a:tc>
                <a:tc>
                  <a:txBody>
                    <a:bodyPr/>
                    <a:lstStyle/>
                    <a:p>
                      <a:pPr algn="ctr"/>
                      <a:r>
                        <a:rPr lang="et-EE" dirty="0"/>
                        <a:t>10,4</a:t>
                      </a:r>
                    </a:p>
                  </a:txBody>
                  <a:tcPr/>
                </a:tc>
                <a:extLst>
                  <a:ext uri="{0D108BD9-81ED-4DB2-BD59-A6C34878D82A}">
                    <a16:rowId xmlns:a16="http://schemas.microsoft.com/office/drawing/2014/main" val="3786071377"/>
                  </a:ext>
                </a:extLst>
              </a:tr>
              <a:tr h="660079">
                <a:tc>
                  <a:txBody>
                    <a:bodyPr/>
                    <a:lstStyle/>
                    <a:p>
                      <a:pPr algn="ctr"/>
                      <a:r>
                        <a:rPr lang="et-EE" dirty="0"/>
                        <a:t>2023</a:t>
                      </a:r>
                    </a:p>
                  </a:txBody>
                  <a:tcPr/>
                </a:tc>
                <a:tc>
                  <a:txBody>
                    <a:bodyPr/>
                    <a:lstStyle/>
                    <a:p>
                      <a:pPr algn="ctr"/>
                      <a:r>
                        <a:rPr lang="et-EE" dirty="0"/>
                        <a:t>3</a:t>
                      </a:r>
                    </a:p>
                  </a:txBody>
                  <a:tcPr/>
                </a:tc>
                <a:tc>
                  <a:txBody>
                    <a:bodyPr/>
                    <a:lstStyle/>
                    <a:p>
                      <a:pPr algn="ctr"/>
                      <a:endParaRPr lang="et-EE"/>
                    </a:p>
                  </a:txBody>
                  <a:tcPr/>
                </a:tc>
                <a:tc>
                  <a:txBody>
                    <a:bodyPr/>
                    <a:lstStyle/>
                    <a:p>
                      <a:pPr algn="ctr"/>
                      <a:r>
                        <a:rPr lang="et-EE" dirty="0"/>
                        <a:t>1</a:t>
                      </a:r>
                    </a:p>
                  </a:txBody>
                  <a:tcPr/>
                </a:tc>
                <a:tc>
                  <a:txBody>
                    <a:bodyPr/>
                    <a:lstStyle/>
                    <a:p>
                      <a:pPr algn="ctr"/>
                      <a:endParaRPr lang="et-EE"/>
                    </a:p>
                  </a:txBody>
                  <a:tcPr/>
                </a:tc>
                <a:tc>
                  <a:txBody>
                    <a:bodyPr/>
                    <a:lstStyle/>
                    <a:p>
                      <a:pPr algn="ctr"/>
                      <a:endParaRPr lang="et-EE"/>
                    </a:p>
                  </a:txBody>
                  <a:tcPr/>
                </a:tc>
                <a:tc>
                  <a:txBody>
                    <a:bodyPr/>
                    <a:lstStyle/>
                    <a:p>
                      <a:pPr algn="ctr"/>
                      <a:endParaRPr lang="et-EE"/>
                    </a:p>
                  </a:txBody>
                  <a:tcPr/>
                </a:tc>
                <a:tc>
                  <a:txBody>
                    <a:bodyPr/>
                    <a:lstStyle/>
                    <a:p>
                      <a:pPr algn="ctr"/>
                      <a:r>
                        <a:rPr lang="et-EE" dirty="0"/>
                        <a:t>1</a:t>
                      </a:r>
                    </a:p>
                  </a:txBody>
                  <a:tcPr/>
                </a:tc>
                <a:tc>
                  <a:txBody>
                    <a:bodyPr/>
                    <a:lstStyle/>
                    <a:p>
                      <a:pPr algn="ctr"/>
                      <a:r>
                        <a:rPr lang="et-EE" dirty="0"/>
                        <a:t>1</a:t>
                      </a:r>
                    </a:p>
                  </a:txBody>
                  <a:tcPr/>
                </a:tc>
                <a:tc>
                  <a:txBody>
                    <a:bodyPr/>
                    <a:lstStyle/>
                    <a:p>
                      <a:pPr algn="ctr"/>
                      <a:r>
                        <a:rPr lang="et-EE" dirty="0"/>
                        <a:t>6</a:t>
                      </a:r>
                    </a:p>
                  </a:txBody>
                  <a:tcPr/>
                </a:tc>
                <a:tc>
                  <a:txBody>
                    <a:bodyPr/>
                    <a:lstStyle/>
                    <a:p>
                      <a:pPr algn="ctr"/>
                      <a:r>
                        <a:rPr lang="et-EE" dirty="0"/>
                        <a:t>39</a:t>
                      </a:r>
                    </a:p>
                  </a:txBody>
                  <a:tcPr/>
                </a:tc>
                <a:tc>
                  <a:txBody>
                    <a:bodyPr/>
                    <a:lstStyle/>
                    <a:p>
                      <a:pPr algn="ctr"/>
                      <a:r>
                        <a:rPr lang="et-EE" dirty="0"/>
                        <a:t>23,1</a:t>
                      </a:r>
                    </a:p>
                  </a:txBody>
                  <a:tcPr/>
                </a:tc>
                <a:extLst>
                  <a:ext uri="{0D108BD9-81ED-4DB2-BD59-A6C34878D82A}">
                    <a16:rowId xmlns:a16="http://schemas.microsoft.com/office/drawing/2014/main" val="2060142867"/>
                  </a:ext>
                </a:extLst>
              </a:tr>
              <a:tr h="660079">
                <a:tc>
                  <a:txBody>
                    <a:bodyPr/>
                    <a:lstStyle/>
                    <a:p>
                      <a:pPr algn="ctr"/>
                      <a:r>
                        <a:rPr lang="et-EE" dirty="0"/>
                        <a:t>2024</a:t>
                      </a:r>
                    </a:p>
                  </a:txBody>
                  <a:tcPr/>
                </a:tc>
                <a:tc>
                  <a:txBody>
                    <a:bodyPr/>
                    <a:lstStyle/>
                    <a:p>
                      <a:pPr algn="ctr"/>
                      <a:r>
                        <a:rPr lang="et-EE" dirty="0"/>
                        <a:t>3</a:t>
                      </a:r>
                    </a:p>
                  </a:txBody>
                  <a:tcPr/>
                </a:tc>
                <a:tc>
                  <a:txBody>
                    <a:bodyPr/>
                    <a:lstStyle/>
                    <a:p>
                      <a:pPr algn="ctr"/>
                      <a:endParaRPr lang="et-EE"/>
                    </a:p>
                  </a:txBody>
                  <a:tcPr/>
                </a:tc>
                <a:tc>
                  <a:txBody>
                    <a:bodyPr/>
                    <a:lstStyle/>
                    <a:p>
                      <a:pPr algn="ctr"/>
                      <a:r>
                        <a:rPr lang="et-EE" dirty="0"/>
                        <a:t>2</a:t>
                      </a:r>
                    </a:p>
                  </a:txBody>
                  <a:tcPr/>
                </a:tc>
                <a:tc>
                  <a:txBody>
                    <a:bodyPr/>
                    <a:lstStyle/>
                    <a:p>
                      <a:pPr algn="ctr"/>
                      <a:endParaRPr lang="et-EE"/>
                    </a:p>
                  </a:txBody>
                  <a:tcPr/>
                </a:tc>
                <a:tc>
                  <a:txBody>
                    <a:bodyPr/>
                    <a:lstStyle/>
                    <a:p>
                      <a:pPr algn="ctr"/>
                      <a:endParaRPr lang="et-EE"/>
                    </a:p>
                  </a:txBody>
                  <a:tcPr/>
                </a:tc>
                <a:tc>
                  <a:txBody>
                    <a:bodyPr/>
                    <a:lstStyle/>
                    <a:p>
                      <a:pPr algn="ctr"/>
                      <a:r>
                        <a:rPr lang="et-EE" dirty="0"/>
                        <a:t>1</a:t>
                      </a:r>
                    </a:p>
                  </a:txBody>
                  <a:tcPr/>
                </a:tc>
                <a:tc>
                  <a:txBody>
                    <a:bodyPr/>
                    <a:lstStyle/>
                    <a:p>
                      <a:pPr algn="ctr"/>
                      <a:endParaRPr lang="et-EE"/>
                    </a:p>
                  </a:txBody>
                  <a:tcPr/>
                </a:tc>
                <a:tc>
                  <a:txBody>
                    <a:bodyPr/>
                    <a:lstStyle/>
                    <a:p>
                      <a:pPr algn="ctr"/>
                      <a:endParaRPr lang="et-EE"/>
                    </a:p>
                  </a:txBody>
                  <a:tcPr/>
                </a:tc>
                <a:tc>
                  <a:txBody>
                    <a:bodyPr/>
                    <a:lstStyle/>
                    <a:p>
                      <a:pPr algn="ctr"/>
                      <a:r>
                        <a:rPr lang="et-EE" dirty="0"/>
                        <a:t>6</a:t>
                      </a:r>
                    </a:p>
                  </a:txBody>
                  <a:tcPr/>
                </a:tc>
                <a:tc>
                  <a:txBody>
                    <a:bodyPr/>
                    <a:lstStyle/>
                    <a:p>
                      <a:pPr algn="ctr"/>
                      <a:r>
                        <a:rPr lang="et-EE" dirty="0"/>
                        <a:t>22</a:t>
                      </a:r>
                    </a:p>
                  </a:txBody>
                  <a:tcPr/>
                </a:tc>
                <a:tc>
                  <a:txBody>
                    <a:bodyPr/>
                    <a:lstStyle/>
                    <a:p>
                      <a:pPr algn="ctr"/>
                      <a:r>
                        <a:rPr lang="et-EE" dirty="0"/>
                        <a:t>21,4</a:t>
                      </a:r>
                    </a:p>
                  </a:txBody>
                  <a:tcPr/>
                </a:tc>
                <a:extLst>
                  <a:ext uri="{0D108BD9-81ED-4DB2-BD59-A6C34878D82A}">
                    <a16:rowId xmlns:a16="http://schemas.microsoft.com/office/drawing/2014/main" val="3119270249"/>
                  </a:ext>
                </a:extLst>
              </a:tr>
            </a:tbl>
          </a:graphicData>
        </a:graphic>
      </p:graphicFrame>
    </p:spTree>
    <p:extLst>
      <p:ext uri="{BB962C8B-B14F-4D97-AF65-F5344CB8AC3E}">
        <p14:creationId xmlns:p14="http://schemas.microsoft.com/office/powerpoint/2010/main" val="182800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419608"/>
          </a:xfrm>
        </p:spPr>
        <p:txBody>
          <a:bodyPr/>
          <a:lstStyle/>
          <a:p>
            <a:r>
              <a:rPr lang="et-EE" sz="4400" dirty="0" err="1">
                <a:solidFill>
                  <a:schemeClr val="bg1"/>
                </a:solidFill>
                <a:latin typeface="+mn-lt"/>
              </a:rPr>
              <a:t>Šigelloos</a:t>
            </a:r>
            <a:r>
              <a:rPr lang="et-EE" sz="4400" dirty="0">
                <a:solidFill>
                  <a:schemeClr val="bg1"/>
                </a:solidFill>
                <a:latin typeface="+mn-lt"/>
              </a:rPr>
              <a:t>. Haigestumus 100 000 </a:t>
            </a:r>
            <a:r>
              <a:rPr lang="et-EE" sz="4400" dirty="0" err="1">
                <a:solidFill>
                  <a:schemeClr val="bg1"/>
                </a:solidFill>
                <a:latin typeface="+mn-lt"/>
              </a:rPr>
              <a:t>el</a:t>
            </a:r>
            <a:r>
              <a:rPr lang="et-EE" sz="4400" dirty="0">
                <a:solidFill>
                  <a:schemeClr val="bg1"/>
                </a:solidFill>
                <a:latin typeface="+mn-lt"/>
              </a:rPr>
              <a:t>. kohta, </a:t>
            </a:r>
            <a:br>
              <a:rPr lang="et-EE" sz="4400" dirty="0">
                <a:solidFill>
                  <a:schemeClr val="bg1"/>
                </a:solidFill>
                <a:latin typeface="+mn-lt"/>
              </a:rPr>
            </a:br>
            <a:r>
              <a:rPr lang="et-EE" sz="4400" dirty="0">
                <a:solidFill>
                  <a:schemeClr val="bg1"/>
                </a:solidFill>
                <a:latin typeface="+mn-lt"/>
              </a:rPr>
              <a:t>2001-2024</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EDBC2473-5633-4AEA-BC23-072545F25E2A}"/>
              </a:ext>
            </a:extLst>
          </p:cNvPr>
          <p:cNvPicPr>
            <a:picLocks noChangeAspect="1"/>
          </p:cNvPicPr>
          <p:nvPr/>
        </p:nvPicPr>
        <p:blipFill>
          <a:blip r:embed="rId5"/>
          <a:stretch>
            <a:fillRect/>
          </a:stretch>
        </p:blipFill>
        <p:spPr>
          <a:xfrm>
            <a:off x="243508" y="1429395"/>
            <a:ext cx="11332740" cy="4435401"/>
          </a:xfrm>
          <a:prstGeom prst="rect">
            <a:avLst/>
          </a:prstGeom>
        </p:spPr>
      </p:pic>
    </p:spTree>
    <p:extLst>
      <p:ext uri="{BB962C8B-B14F-4D97-AF65-F5344CB8AC3E}">
        <p14:creationId xmlns:p14="http://schemas.microsoft.com/office/powerpoint/2010/main" val="63394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92">
            <a:extLst>
              <a:ext uri="{FF2B5EF4-FFF2-40B4-BE49-F238E27FC236}">
                <a16:creationId xmlns:a16="http://schemas.microsoft.com/office/drawing/2014/main" id="{D9D9267A-4EE1-4977-B746-851346E436F1}"/>
              </a:ext>
            </a:extLst>
          </p:cNvPr>
          <p:cNvSpPr/>
          <p:nvPr/>
        </p:nvSpPr>
        <p:spPr>
          <a:xfrm>
            <a:off x="0" y="-1"/>
            <a:ext cx="12152311" cy="1288525"/>
          </a:xfrm>
          <a:prstGeom prst="rect">
            <a:avLst/>
          </a:prstGeom>
          <a:solidFill>
            <a:srgbClr val="016DB9"/>
          </a:solidFill>
        </p:spPr>
      </p:sp>
      <p:sp>
        <p:nvSpPr>
          <p:cNvPr id="8" name="Title 7"/>
          <p:cNvSpPr>
            <a:spLocks noGrp="1"/>
          </p:cNvSpPr>
          <p:nvPr>
            <p:ph type="title"/>
          </p:nvPr>
        </p:nvSpPr>
        <p:spPr>
          <a:xfrm>
            <a:off x="243508" y="52476"/>
            <a:ext cx="10937082" cy="1138767"/>
          </a:xfrm>
        </p:spPr>
        <p:txBody>
          <a:bodyPr/>
          <a:lstStyle/>
          <a:p>
            <a:r>
              <a:rPr lang="et-EE" sz="4400" dirty="0" err="1">
                <a:solidFill>
                  <a:schemeClr val="bg1"/>
                </a:solidFill>
                <a:latin typeface="+mn-lt"/>
              </a:rPr>
              <a:t>Šigelloos</a:t>
            </a:r>
            <a:r>
              <a:rPr lang="et-EE" sz="4400" dirty="0">
                <a:solidFill>
                  <a:schemeClr val="bg1"/>
                </a:solidFill>
                <a:latin typeface="+mn-lt"/>
              </a:rPr>
              <a:t> </a:t>
            </a:r>
            <a:r>
              <a:rPr lang="et-EE" sz="4400" dirty="0" err="1">
                <a:solidFill>
                  <a:schemeClr val="bg1"/>
                </a:solidFill>
                <a:latin typeface="+mn-lt"/>
              </a:rPr>
              <a:t>EL-s</a:t>
            </a:r>
            <a:r>
              <a:rPr lang="et-EE" sz="4400" dirty="0">
                <a:solidFill>
                  <a:schemeClr val="bg1"/>
                </a:solidFill>
                <a:latin typeface="+mn-lt"/>
              </a:rPr>
              <a:t>, 2023</a:t>
            </a:r>
          </a:p>
        </p:txBody>
      </p:sp>
      <p:sp>
        <p:nvSpPr>
          <p:cNvPr id="19" name="Freeform 93">
            <a:extLst>
              <a:ext uri="{FF2B5EF4-FFF2-40B4-BE49-F238E27FC236}">
                <a16:creationId xmlns:a16="http://schemas.microsoft.com/office/drawing/2014/main" id="{1C838FE7-AC82-4BA3-BF9D-C9E915C0B48F}"/>
              </a:ext>
            </a:extLst>
          </p:cNvPr>
          <p:cNvSpPr/>
          <p:nvPr/>
        </p:nvSpPr>
        <p:spPr>
          <a:xfrm>
            <a:off x="10180612" y="5799541"/>
            <a:ext cx="2468308" cy="938865"/>
          </a:xfrm>
          <a:custGeom>
            <a:avLst/>
            <a:gdLst/>
            <a:ahLst/>
            <a:cxnLst/>
            <a:rect l="l" t="t" r="r" b="b"/>
            <a:pathLst>
              <a:path w="2687818" h="1075127">
                <a:moveTo>
                  <a:pt x="0" y="0"/>
                </a:moveTo>
                <a:lnTo>
                  <a:pt x="2687819" y="0"/>
                </a:lnTo>
                <a:lnTo>
                  <a:pt x="2687819" y="1075128"/>
                </a:lnTo>
                <a:lnTo>
                  <a:pt x="0" y="1075128"/>
                </a:lnTo>
                <a:lnTo>
                  <a:pt x="0" y="0"/>
                </a:lnTo>
                <a:close/>
              </a:path>
            </a:pathLst>
          </a:custGeom>
          <a:blipFill>
            <a:blip r:embed="rId3"/>
            <a:stretch>
              <a:fillRect/>
            </a:stretch>
          </a:blipFill>
        </p:spPr>
      </p:sp>
      <p:pic>
        <p:nvPicPr>
          <p:cNvPr id="11" name="Pilt 10">
            <a:extLst>
              <a:ext uri="{FF2B5EF4-FFF2-40B4-BE49-F238E27FC236}">
                <a16:creationId xmlns:a16="http://schemas.microsoft.com/office/drawing/2014/main" id="{2BDB2C9B-FDF6-440F-8AAB-CCE67D75DC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1078" y="172613"/>
            <a:ext cx="1257727" cy="943295"/>
          </a:xfrm>
          <a:prstGeom prst="rect">
            <a:avLst/>
          </a:prstGeom>
        </p:spPr>
      </p:pic>
      <p:pic>
        <p:nvPicPr>
          <p:cNvPr id="3" name="Pilt 2">
            <a:extLst>
              <a:ext uri="{FF2B5EF4-FFF2-40B4-BE49-F238E27FC236}">
                <a16:creationId xmlns:a16="http://schemas.microsoft.com/office/drawing/2014/main" id="{0DA3E5A3-73AC-480C-96E1-F2612603D012}"/>
              </a:ext>
            </a:extLst>
          </p:cNvPr>
          <p:cNvPicPr>
            <a:picLocks noChangeAspect="1"/>
          </p:cNvPicPr>
          <p:nvPr/>
        </p:nvPicPr>
        <p:blipFill>
          <a:blip r:embed="rId5"/>
          <a:stretch>
            <a:fillRect/>
          </a:stretch>
        </p:blipFill>
        <p:spPr>
          <a:xfrm>
            <a:off x="27484" y="1140962"/>
            <a:ext cx="6778200" cy="5083650"/>
          </a:xfrm>
          <a:prstGeom prst="rect">
            <a:avLst/>
          </a:prstGeom>
        </p:spPr>
      </p:pic>
      <p:pic>
        <p:nvPicPr>
          <p:cNvPr id="5" name="Pilt 4">
            <a:extLst>
              <a:ext uri="{FF2B5EF4-FFF2-40B4-BE49-F238E27FC236}">
                <a16:creationId xmlns:a16="http://schemas.microsoft.com/office/drawing/2014/main" id="{4D1B791A-F5CA-4F6E-BD81-6D20867BAC12}"/>
              </a:ext>
            </a:extLst>
          </p:cNvPr>
          <p:cNvPicPr>
            <a:picLocks noChangeAspect="1"/>
          </p:cNvPicPr>
          <p:nvPr/>
        </p:nvPicPr>
        <p:blipFill>
          <a:blip r:embed="rId6"/>
          <a:stretch>
            <a:fillRect/>
          </a:stretch>
        </p:blipFill>
        <p:spPr>
          <a:xfrm>
            <a:off x="6937131" y="3631042"/>
            <a:ext cx="5040560" cy="2128614"/>
          </a:xfrm>
          <a:prstGeom prst="rect">
            <a:avLst/>
          </a:prstGeom>
        </p:spPr>
      </p:pic>
    </p:spTree>
    <p:extLst>
      <p:ext uri="{BB962C8B-B14F-4D97-AF65-F5344CB8AC3E}">
        <p14:creationId xmlns:p14="http://schemas.microsoft.com/office/powerpoint/2010/main" val="212826270"/>
      </p:ext>
    </p:extLst>
  </p:cSld>
  <p:clrMapOvr>
    <a:masterClrMapping/>
  </p:clrMapOvr>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lusslaidid_2.0" id="{F79D94D4-7318-46D5-B69E-3797256D7263}" vid="{80B8DB8B-CB66-4BAA-824C-FBE97BF2F5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kument" ma:contentTypeID="0x010100F2A932ECE71B654D84684433096177A9" ma:contentTypeVersion="19" ma:contentTypeDescription="Loo uus dokument" ma:contentTypeScope="" ma:versionID="4e941f03abf604070a65faaa36efb634">
  <xsd:schema xmlns:xsd="http://www.w3.org/2001/XMLSchema" xmlns:xs="http://www.w3.org/2001/XMLSchema" xmlns:p="http://schemas.microsoft.com/office/2006/metadata/properties" xmlns:ns2="094249d1-8f76-4795-bb30-710e080d2d50" xmlns:ns3="5321c6c1-7b76-4900-9e81-e7ad817ef4ac" targetNamespace="http://schemas.microsoft.com/office/2006/metadata/properties" ma:root="true" ma:fieldsID="3e573efbfd90a5f9d48aeeada7451295" ns2:_="" ns3:_="">
    <xsd:import namespace="094249d1-8f76-4795-bb30-710e080d2d50"/>
    <xsd:import namespace="5321c6c1-7b76-4900-9e81-e7ad817ef4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249d1-8f76-4795-bb30-710e080d2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Pildisildid" ma:readOnly="false" ma:fieldId="{5cf76f15-5ced-4ddc-b409-7134ff3c332f}" ma:taxonomyMulti="true" ma:sspId="1144507a-2240-43b3-ac0d-7ebfe205ba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1c6c1-7b76-4900-9e81-e7ad817ef4ac" elementFormDefault="qualified">
    <xsd:import namespace="http://schemas.microsoft.com/office/2006/documentManagement/types"/>
    <xsd:import namespace="http://schemas.microsoft.com/office/infopath/2007/PartnerControls"/>
    <xsd:element name="SharedWithUsers" ma:index="14" nillable="true" ma:displayName="Ühiskasutuse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Ühiskasutusse andmise üksikasjad" ma:internalName="SharedWithDetails" ma:readOnly="true">
      <xsd:simpleType>
        <xsd:restriction base="dms:Note">
          <xsd:maxLength value="255"/>
        </xsd:restriction>
      </xsd:simpleType>
    </xsd:element>
    <xsd:element name="TaxCatchAll" ma:index="23" nillable="true" ma:displayName="Taxonomy Catch All Column" ma:hidden="true" ma:list="{85e079f0-9ae7-469a-a9e0-67d19a61f8d2}" ma:internalName="TaxCatchAll" ma:showField="CatchAllData" ma:web="5321c6c1-7b76-4900-9e81-e7ad817ef4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5321c6c1-7b76-4900-9e81-e7ad817ef4ac" xsi:nil="true"/>
    <lcf76f155ced4ddcb4097134ff3c332f xmlns="094249d1-8f76-4795-bb30-710e080d2d5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2841E20-7800-4C4E-B76D-740841FDF971}">
  <ds:schemaRefs>
    <ds:schemaRef ds:uri="http://schemas.microsoft.com/sharepoint/v3/contenttype/forms"/>
  </ds:schemaRefs>
</ds:datastoreItem>
</file>

<file path=customXml/itemProps2.xml><?xml version="1.0" encoding="utf-8"?>
<ds:datastoreItem xmlns:ds="http://schemas.openxmlformats.org/officeDocument/2006/customXml" ds:itemID="{4B622BEE-2A80-423A-AFC3-8F760D5FA6DA}">
  <ds:schemaRefs>
    <ds:schemaRef ds:uri="http://schemas.microsoft.com/sharepoint/events"/>
  </ds:schemaRefs>
</ds:datastoreItem>
</file>

<file path=customXml/itemProps3.xml><?xml version="1.0" encoding="utf-8"?>
<ds:datastoreItem xmlns:ds="http://schemas.openxmlformats.org/officeDocument/2006/customXml" ds:itemID="{4518AE87-AEB8-432F-AF0F-1FC5B2377E7E}"/>
</file>

<file path=customXml/itemProps4.xml><?xml version="1.0" encoding="utf-8"?>
<ds:datastoreItem xmlns:ds="http://schemas.openxmlformats.org/officeDocument/2006/customXml" ds:itemID="{714BF67C-C08F-41D8-BAA2-03DE76647972}">
  <ds:schemaRef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c94e6162-1848-4f9c-bba1-650917c7f88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esitlusslaidid_2.0_3lovi (1)</Template>
  <TotalTime>14261</TotalTime>
  <Words>1506</Words>
  <Application>Microsoft Office PowerPoint</Application>
  <PresentationFormat>Kohandatud</PresentationFormat>
  <Paragraphs>204</Paragraphs>
  <Slides>25</Slides>
  <Notes>22</Notes>
  <HiddenSlides>0</HiddenSlides>
  <MMClips>0</MMClips>
  <ScaleCrop>false</ScaleCrop>
  <HeadingPairs>
    <vt:vector size="6" baseType="variant">
      <vt:variant>
        <vt:lpstr>Kasutatud fondid</vt:lpstr>
      </vt:variant>
      <vt:variant>
        <vt:i4>7</vt:i4>
      </vt:variant>
      <vt:variant>
        <vt:lpstr>Kujundus</vt:lpstr>
      </vt:variant>
      <vt:variant>
        <vt:i4>1</vt:i4>
      </vt:variant>
      <vt:variant>
        <vt:lpstr>Slaidipealkirjad</vt:lpstr>
      </vt:variant>
      <vt:variant>
        <vt:i4>25</vt:i4>
      </vt:variant>
    </vt:vector>
  </HeadingPairs>
  <TitlesOfParts>
    <vt:vector size="33" baseType="lpstr">
      <vt:lpstr>Arial</vt:lpstr>
      <vt:lpstr>Arial Narrow</vt:lpstr>
      <vt:lpstr>Calibri</vt:lpstr>
      <vt:lpstr>Calibri-Light</vt:lpstr>
      <vt:lpstr>Roboto Condensed</vt:lpstr>
      <vt:lpstr>Times New Roman</vt:lpstr>
      <vt:lpstr>Tw Cen MT</vt:lpstr>
      <vt:lpstr>val.vis.id_esitlus_2018</vt:lpstr>
      <vt:lpstr>Tervisekontroll ja toiduohutus</vt:lpstr>
      <vt:lpstr>Sisu</vt:lpstr>
      <vt:lpstr>Soolenakkuste struktuur</vt:lpstr>
      <vt:lpstr>Salmonelloos, 1994-2024</vt:lpstr>
      <vt:lpstr>Salmonelloos EL-s, 2023</vt:lpstr>
      <vt:lpstr>Salmonelloos. Sissetoodud juhtude osakaal, 2010-2024</vt:lpstr>
      <vt:lpstr>Salmonelloos. Koldelisus, 2020-2024</vt:lpstr>
      <vt:lpstr>Šigelloos. Haigestumus 100 000 el. kohta,  2001-2024</vt:lpstr>
      <vt:lpstr>Šigelloos EL-s, 2023</vt:lpstr>
      <vt:lpstr>Šigelloos. Reisimisega seotud juhtude osakaal, 2004-2024</vt:lpstr>
      <vt:lpstr>Kampülobakterenteriit, 1997-2024</vt:lpstr>
      <vt:lpstr>Kampülobakterenteriit EL-s, 2023</vt:lpstr>
      <vt:lpstr>Soolenakkuste rühmaviisilised haigestumised, 2024</vt:lpstr>
      <vt:lpstr>A-viirushepatiit 1965-2024</vt:lpstr>
      <vt:lpstr>A-viirushepatiit, EL-s, 2023</vt:lpstr>
      <vt:lpstr>Järeldused</vt:lpstr>
      <vt:lpstr>Õigusaktid (1)</vt:lpstr>
      <vt:lpstr>Õigusaktid (2)</vt:lpstr>
      <vt:lpstr>Õigusaktid (4)</vt:lpstr>
      <vt:lpstr>Tervisekontroll nakkushaiguste suhtes</vt:lpstr>
      <vt:lpstr>Tervisekontroll nakkushaiguste suhtes</vt:lpstr>
      <vt:lpstr>Tervisetõend nakkushaiguste suhtes</vt:lpstr>
      <vt:lpstr>Tervisekontrolli probleemkohad</vt:lpstr>
      <vt:lpstr>Tervisekontroll</vt:lpstr>
      <vt:lpstr>Tänan tähelepanu eest!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Triin Vasli</dc:creator>
  <cp:lastModifiedBy>Juta Varjas</cp:lastModifiedBy>
  <cp:revision>258</cp:revision>
  <dcterms:created xsi:type="dcterms:W3CDTF">2023-02-13T10:01:55Z</dcterms:created>
  <dcterms:modified xsi:type="dcterms:W3CDTF">2025-09-10T19:14:08Z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1732658614</vt:i4>
  </property>
  <property fmtid="{D5CDD505-2E9C-101B-9397-08002B2CF9AE}" pid="3" name="_NewReviewCycle">
    <vt:lpwstr/>
  </property>
  <property fmtid="{D5CDD505-2E9C-101B-9397-08002B2CF9AE}" pid="4" name="_EmailSubject">
    <vt:lpwstr>Info lektorile: Toiduohutuse konverents 2025, 11. september</vt:lpwstr>
  </property>
  <property fmtid="{D5CDD505-2E9C-101B-9397-08002B2CF9AE}" pid="5" name="_AuthorEmail">
    <vt:lpwstr>juta.varjas@terviseamet.ee</vt:lpwstr>
  </property>
  <property fmtid="{D5CDD505-2E9C-101B-9397-08002B2CF9AE}" pid="6" name="_AuthorEmailDisplayName">
    <vt:lpwstr>Juta Varjas</vt:lpwstr>
  </property>
  <property fmtid="{D5CDD505-2E9C-101B-9397-08002B2CF9AE}" pid="7" name="ContentTypeId">
    <vt:lpwstr>0x010100F2A932ECE71B654D84684433096177A9</vt:lpwstr>
  </property>
  <property fmtid="{D5CDD505-2E9C-101B-9397-08002B2CF9AE}" pid="8" name="_dlc_DocIdItemGuid">
    <vt:lpwstr>9ee3950d-7cc4-49c9-b9a0-82838f6d3ad3</vt:lpwstr>
  </property>
  <property fmtid="{D5CDD505-2E9C-101B-9397-08002B2CF9AE}" pid="9" name="_PreviousAdHocReviewCycleID">
    <vt:i4>783936479</vt:i4>
  </property>
</Properties>
</file>