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modernComment_7FE4E4FD_C21FC71C.xml" ContentType="application/vnd.ms-powerpoint.comment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85" r:id="rId5"/>
  </p:sldMasterIdLst>
  <p:notesMasterIdLst>
    <p:notesMasterId r:id="rId25"/>
  </p:notesMasterIdLst>
  <p:sldIdLst>
    <p:sldId id="276" r:id="rId6"/>
    <p:sldId id="2145707293" r:id="rId7"/>
    <p:sldId id="766" r:id="rId8"/>
    <p:sldId id="2145707274" r:id="rId9"/>
    <p:sldId id="2145707276" r:id="rId10"/>
    <p:sldId id="2145707202" r:id="rId11"/>
    <p:sldId id="256" r:id="rId12"/>
    <p:sldId id="2145707263" r:id="rId13"/>
    <p:sldId id="2145707261" r:id="rId14"/>
    <p:sldId id="2145707262" r:id="rId15"/>
    <p:sldId id="2145707248" r:id="rId16"/>
    <p:sldId id="2145707290" r:id="rId17"/>
    <p:sldId id="2145707294" r:id="rId18"/>
    <p:sldId id="2145707280" r:id="rId19"/>
    <p:sldId id="2145707253" r:id="rId20"/>
    <p:sldId id="2145707288" r:id="rId21"/>
    <p:sldId id="2145707281" r:id="rId22"/>
    <p:sldId id="2145707264" r:id="rId23"/>
    <p:sldId id="2145707199" r:id="rId24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AF6608-27BA-EFEF-AA9B-E80D413AF20E}" name="Rein Vaks" initials="RV" userId="S::Rein.Vaks@kliimaministeerium.ee::709f8e26-1c44-4beb-8a7e-dc489f60e67d" providerId="AD"/>
  <p188:author id="{2BFD4F31-9AFE-AF64-E8B4-0DFF311568FB}" name="Jaanus Uiga" initials="JU" userId="S::Jaanus.Uiga@kliimaministeerium.ee::60d467fc-bb01-4b3b-ac50-7d393357a9be" providerId="AD"/>
  <p188:author id="{BAD92C57-C024-D868-1225-B766A0876EA3}" name="Karin Maria Lehtmets" initials="KL" userId="S::karin.lehtmets@kliimaministeerium.ee::b309ce49-a281-4070-95a7-bccabc6f9a0d" providerId="AD"/>
  <p188:author id="{5000F95E-2371-7132-DF16-1C99214583DB}" name="Rein Vaks" initials="RV" userId="S::rein.vaks@kliimaministeerium.ee::709f8e26-1c44-4beb-8a7e-dc489f60e67d" providerId="AD"/>
  <p188:author id="{4A06EE82-0575-22A1-5C3D-95A316F2D9D1}" name="Marion Leetmaa" initials="ML" userId="S::marion.leetmaa@kliimaministeerium.ee::40d35f3e-99a8-47db-b527-b9607b0b68a6" providerId="AD"/>
  <p188:author id="{90CFD2F0-38E3-6B9C-F5D7-E077F98CAE5A}" name="Greteliis-Getter Korka" initials="GK" userId="S::greteliis-getter.korka@kliimaministeerium.ee::46ade114-f243-432c-84d1-37f002a56207" providerId="AD"/>
  <p188:author id="{A304B0FD-AD7B-F5A3-36BE-1C66390DA612}" name="Irje Möldre" initials="IM" userId="S::Irje.Moldre@kliimaministeerium.ee::c19d2da4-6190-4d0d-ab63-83dd5a7ab8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2FF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3F989C-945F-4674-850B-54F43C31E154}" v="841" dt="2025-04-17T13:10:16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8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keskkonnaministeerium-my.sharepoint.com/personal/nikon_vidjajev_kliimaministeerium_ee/Documents/Suur%20pilt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keskkonnaministeerium.sharepoint.com/sites/ENMAK/Shared%20Documents/General/Energiapiruk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keskkonnaministeerium.sharepoint.com/sites/ENMAK/Shared%20Documents/General/Energiapiruk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keskkonnaministeerium.sharepoint.com/sites/ENMAK/Shared%20Documents/General/Energiapiruk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keskkonnaministeerium.sharepoint.com/sites/ENMAK/Shared%20Documents/General/Energiapiruka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keskkonnaministeerium-my.sharepoint.com/personal/nikon_vidjajev_kliimaministeerium_ee/Documents/Suur%20pil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3087"/>
                </a:solidFill>
                <a:latin typeface="+mn-lt"/>
                <a:ea typeface="+mn-ea"/>
                <a:cs typeface="+mn-cs"/>
              </a:defRPr>
            </a:pPr>
            <a:r>
              <a:rPr lang="et-EE" sz="2000" b="1" dirty="0">
                <a:solidFill>
                  <a:srgbClr val="003087"/>
                </a:solidFill>
              </a:rPr>
              <a:t>Elektrienergia tarbimine ja tootmine 2024-2050,</a:t>
            </a:r>
            <a:r>
              <a:rPr lang="et-EE" sz="2000" b="1" baseline="0" dirty="0">
                <a:solidFill>
                  <a:srgbClr val="003087"/>
                </a:solidFill>
              </a:rPr>
              <a:t> </a:t>
            </a:r>
            <a:r>
              <a:rPr lang="et-EE" sz="2000" b="1" dirty="0">
                <a:solidFill>
                  <a:srgbClr val="003087"/>
                </a:solidFill>
              </a:rPr>
              <a:t>TWh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3087"/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'VV slaid toodang'!$AA$6</c:f>
              <c:strCache>
                <c:ptCount val="1"/>
                <c:pt idx="0">
                  <c:v>Tuul (maismaa)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6092597876169324E-2"/>
                  <c:y val="-1.69082104423584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05-4190-AA21-C17C2A3F40A5}"/>
                </c:ext>
              </c:extLst>
            </c:dLbl>
            <c:dLbl>
              <c:idx val="1"/>
              <c:layout>
                <c:manualLayout>
                  <c:x val="3.3115926433163962E-3"/>
                  <c:y val="8.331607373440958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05-4190-AA21-C17C2A3F40A5}"/>
                </c:ext>
              </c:extLst>
            </c:dLbl>
            <c:dLbl>
              <c:idx val="2"/>
              <c:layout>
                <c:manualLayout>
                  <c:x val="-6.1844247534595452E-4"/>
                  <c:y val="-1.548050109599183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05-4190-AA21-C17C2A3F4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'VV slaid toodang'!$AB$5:$AF$5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toodang'!$AB$6:$AF$6</c:f>
              <c:numCache>
                <c:formatCode>0.0</c:formatCode>
                <c:ptCount val="5"/>
                <c:pt idx="0">
                  <c:v>0.9</c:v>
                </c:pt>
                <c:pt idx="1">
                  <c:v>8.548</c:v>
                </c:pt>
                <c:pt idx="2">
                  <c:v>9.3569999999999993</c:v>
                </c:pt>
                <c:pt idx="3">
                  <c:v>9.3569999999999993</c:v>
                </c:pt>
                <c:pt idx="4">
                  <c:v>9.3569999999999993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3F-45AF-98C8-FFD91E489062}"/>
            </c:ext>
          </c:extLst>
        </c:ser>
        <c:ser>
          <c:idx val="1"/>
          <c:order val="1"/>
          <c:tx>
            <c:strRef>
              <c:f>'VV slaid toodang'!$AA$7</c:f>
              <c:strCache>
                <c:ptCount val="1"/>
                <c:pt idx="0">
                  <c:v>Tuul (meri)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05-4190-AA21-C17C2A3F40A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05-4190-AA21-C17C2A3F4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'VV slaid toodang'!$AB$5:$AF$5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toodang'!$AB$7:$AF$7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4.0389999999999997</c:v>
                </c:pt>
                <c:pt idx="3">
                  <c:v>6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3F-45AF-98C8-FFD91E489062}"/>
            </c:ext>
          </c:extLst>
        </c:ser>
        <c:ser>
          <c:idx val="2"/>
          <c:order val="2"/>
          <c:tx>
            <c:strRef>
              <c:f>'VV slaid toodang'!$AA$8</c:f>
              <c:strCache>
                <c:ptCount val="1"/>
                <c:pt idx="0">
                  <c:v>Päike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2331040070360078E-2"/>
                  <c:y val="-1.33814649620204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05-4190-AA21-C17C2A3F40A5}"/>
                </c:ext>
              </c:extLst>
            </c:dLbl>
            <c:dLbl>
              <c:idx val="1"/>
              <c:layout>
                <c:manualLayout>
                  <c:x val="6.9930429923943556E-3"/>
                  <c:y val="5.801680456516081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05-4190-AA21-C17C2A3F40A5}"/>
                </c:ext>
              </c:extLst>
            </c:dLbl>
            <c:dLbl>
              <c:idx val="2"/>
              <c:layout>
                <c:manualLayout>
                  <c:x val="9.5301718155360437E-3"/>
                  <c:y val="2.11709952454692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05-4190-AA21-C17C2A3F40A5}"/>
                </c:ext>
              </c:extLst>
            </c:dLbl>
            <c:dLbl>
              <c:idx val="3"/>
              <c:layout>
                <c:manualLayout>
                  <c:x val="-6.7764346786346392E-4"/>
                  <c:y val="-2.048528789449436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05-4190-AA21-C17C2A3F40A5}"/>
                </c:ext>
              </c:extLst>
            </c:dLbl>
            <c:dLbl>
              <c:idx val="4"/>
              <c:layout>
                <c:manualLayout>
                  <c:x val="6.7398053019924488E-4"/>
                  <c:y val="2.584643206823542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05-4190-AA21-C17C2A3F4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'VV slaid toodang'!$AB$5:$AF$5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toodang'!$AB$8:$AF$8</c:f>
              <c:numCache>
                <c:formatCode>0.0</c:formatCode>
                <c:ptCount val="5"/>
                <c:pt idx="0">
                  <c:v>1</c:v>
                </c:pt>
                <c:pt idx="1">
                  <c:v>1.669</c:v>
                </c:pt>
                <c:pt idx="2">
                  <c:v>1.802</c:v>
                </c:pt>
                <c:pt idx="3">
                  <c:v>2.9</c:v>
                </c:pt>
                <c:pt idx="4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E3F-45AF-98C8-FFD91E489062}"/>
            </c:ext>
          </c:extLst>
        </c:ser>
        <c:ser>
          <c:idx val="3"/>
          <c:order val="3"/>
          <c:tx>
            <c:strRef>
              <c:f>'VV slaid toodang'!$AA$10</c:f>
              <c:strCache>
                <c:ptCount val="1"/>
                <c:pt idx="0">
                  <c:v>Biomass</c:v>
                </c:pt>
              </c:strCache>
              <c:extLst xmlns:c15="http://schemas.microsoft.com/office/drawing/2012/chart"/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122100364096004E-3"/>
                  <c:y val="-1.075911661952940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05-4190-AA21-C17C2A3F40A5}"/>
                </c:ext>
              </c:extLst>
            </c:dLbl>
            <c:dLbl>
              <c:idx val="1"/>
              <c:layout>
                <c:manualLayout>
                  <c:x val="-5.344453748086115E-2"/>
                  <c:y val="-9.953629698038063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05-4190-AA21-C17C2A3F40A5}"/>
                </c:ext>
              </c:extLst>
            </c:dLbl>
            <c:dLbl>
              <c:idx val="2"/>
              <c:layout>
                <c:manualLayout>
                  <c:x val="5.4837344778066476E-2"/>
                  <c:y val="2.804560602763067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05-4190-AA21-C17C2A3F4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'VV slaid toodang'!$AB$5:$AF$5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  <c:extLst xmlns:c15="http://schemas.microsoft.com/office/drawing/2012/chart"/>
            </c:numRef>
          </c:cat>
          <c:val>
            <c:numRef>
              <c:f>'VV slaid toodang'!$AB$10:$AF$10</c:f>
              <c:numCache>
                <c:formatCode>0.0</c:formatCode>
                <c:ptCount val="5"/>
                <c:pt idx="0">
                  <c:v>1.3</c:v>
                </c:pt>
                <c:pt idx="1">
                  <c:v>0.75</c:v>
                </c:pt>
                <c:pt idx="2">
                  <c:v>0.75</c:v>
                </c:pt>
                <c:pt idx="3">
                  <c:v>0.75</c:v>
                </c:pt>
                <c:pt idx="4">
                  <c:v>0.75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0-0E3F-45AF-98C8-FFD91E489062}"/>
            </c:ext>
          </c:extLst>
        </c:ser>
        <c:ser>
          <c:idx val="4"/>
          <c:order val="4"/>
          <c:tx>
            <c:strRef>
              <c:f>'VV slaid toodang'!$AA$9</c:f>
              <c:strCache>
                <c:ptCount val="1"/>
                <c:pt idx="0">
                  <c:v>Põlevkivi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290577676949096E-3"/>
                  <c:y val="-1.07591166195294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05-4190-AA21-C17C2A3F40A5}"/>
                </c:ext>
              </c:extLst>
            </c:dLbl>
            <c:dLbl>
              <c:idx val="1"/>
              <c:layout>
                <c:manualLayout>
                  <c:x val="5.6452799286261747E-3"/>
                  <c:y val="4.26208331221553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05-4190-AA21-C17C2A3F40A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905-4190-AA21-C17C2A3F4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'VV slaid toodang'!$AB$5:$AF$5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toodang'!$AB$9:$AD$9</c:f>
              <c:numCache>
                <c:formatCode>0.0</c:formatCode>
                <c:ptCount val="3"/>
                <c:pt idx="0">
                  <c:v>2.5036</c:v>
                </c:pt>
                <c:pt idx="1">
                  <c:v>0.78759999999999997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E3F-45AF-98C8-FFD91E489062}"/>
            </c:ext>
          </c:extLst>
        </c:ser>
        <c:ser>
          <c:idx val="5"/>
          <c:order val="5"/>
          <c:tx>
            <c:strRef>
              <c:f>'VV slaid toodang'!$AA$11</c:f>
              <c:strCache>
                <c:ptCount val="1"/>
                <c:pt idx="0">
                  <c:v>Uttegaas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5065023083437168E-3"/>
                  <c:y val="9.0965831956803592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905-4190-AA21-C17C2A3F40A5}"/>
                </c:ext>
              </c:extLst>
            </c:dLbl>
            <c:dLbl>
              <c:idx val="1"/>
              <c:layout>
                <c:manualLayout>
                  <c:x val="3.1307227213607279E-3"/>
                  <c:y val="3.0251794895987317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905-4190-AA21-C17C2A3F40A5}"/>
                </c:ext>
              </c:extLst>
            </c:dLbl>
            <c:dLbl>
              <c:idx val="2"/>
              <c:layout>
                <c:manualLayout>
                  <c:x val="3.4245497210128478E-3"/>
                  <c:y val="2.529751544200596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905-4190-AA21-C17C2A3F40A5}"/>
                </c:ext>
              </c:extLst>
            </c:dLbl>
            <c:dLbl>
              <c:idx val="3"/>
              <c:layout>
                <c:manualLayout>
                  <c:x val="4.9875351221272915E-4"/>
                  <c:y val="5.9626726171801084E-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905-4190-AA21-C17C2A3F4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'VV slaid toodang'!$AB$5:$AF$5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toodang'!$AB$11:$AE$11</c:f>
              <c:numCache>
                <c:formatCode>0.0</c:formatCode>
                <c:ptCount val="4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E3F-45AF-98C8-FFD91E489062}"/>
            </c:ext>
          </c:extLst>
        </c:ser>
        <c:ser>
          <c:idx val="6"/>
          <c:order val="6"/>
          <c:tx>
            <c:strRef>
              <c:f>'VV slaid toodang'!$AA$12</c:f>
              <c:strCache>
                <c:ptCount val="1"/>
                <c:pt idx="0">
                  <c:v>Gaas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905-4190-AA21-C17C2A3F40A5}"/>
                </c:ext>
              </c:extLst>
            </c:dLbl>
            <c:dLbl>
              <c:idx val="1"/>
              <c:layout>
                <c:manualLayout>
                  <c:x val="4.451954236642801E-3"/>
                  <c:y val="6.9272225993628417E-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905-4190-AA21-C17C2A3F40A5}"/>
                </c:ext>
              </c:extLst>
            </c:dLbl>
            <c:dLbl>
              <c:idx val="2"/>
              <c:layout>
                <c:manualLayout>
                  <c:x val="-2.5690062806506551E-4"/>
                  <c:y val="-9.3456124638096466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905-4190-AA21-C17C2A3F40A5}"/>
                </c:ext>
              </c:extLst>
            </c:dLbl>
            <c:dLbl>
              <c:idx val="4"/>
              <c:layout>
                <c:manualLayout>
                  <c:x val="-4.3955251969522904E-3"/>
                  <c:y val="2.3833153196316963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905-4190-AA21-C17C2A3F4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'VV slaid toodang'!$AB$5:$AF$5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toodang'!$AB$12:$AF$12</c:f>
              <c:numCache>
                <c:formatCode>0.0</c:formatCode>
                <c:ptCount val="5"/>
                <c:pt idx="0">
                  <c:v>0.02</c:v>
                </c:pt>
                <c:pt idx="1">
                  <c:v>1.65</c:v>
                </c:pt>
                <c:pt idx="2">
                  <c:v>1.65</c:v>
                </c:pt>
                <c:pt idx="3">
                  <c:v>1.7</c:v>
                </c:pt>
                <c:pt idx="4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0E3F-45AF-98C8-FFD91E489062}"/>
            </c:ext>
          </c:extLst>
        </c:ser>
        <c:ser>
          <c:idx val="9"/>
          <c:order val="9"/>
          <c:tx>
            <c:strRef>
              <c:f>'VV slaid toodang'!$AA$13</c:f>
              <c:strCache>
                <c:ptCount val="1"/>
                <c:pt idx="0">
                  <c:v>Täiendavad juhitavad võimsused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905-4190-AA21-C17C2A3F40A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905-4190-AA21-C17C2A3F40A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905-4190-AA21-C17C2A3F40A5}"/>
                </c:ext>
              </c:extLst>
            </c:dLbl>
            <c:dLbl>
              <c:idx val="3"/>
              <c:layout>
                <c:manualLayout>
                  <c:x val="-1.284206145379818E-3"/>
                  <c:y val="-1.84649941136145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905-4190-AA21-C17C2A3F40A5}"/>
                </c:ext>
              </c:extLst>
            </c:dLbl>
            <c:dLbl>
              <c:idx val="4"/>
              <c:layout>
                <c:manualLayout>
                  <c:x val="-1.7327675117624849E-3"/>
                  <c:y val="-2.40593840103217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905-4190-AA21-C17C2A3F40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'VV slaid toodang'!$AB$13:$AF$13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0.9</c:v>
                </c:pt>
                <c:pt idx="4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0E3F-45AF-98C8-FFD91E489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0759295"/>
        <c:axId val="290762175"/>
        <c:extLst/>
      </c:barChart>
      <c:lineChart>
        <c:grouping val="standard"/>
        <c:varyColors val="0"/>
        <c:ser>
          <c:idx val="7"/>
          <c:order val="7"/>
          <c:tx>
            <c:strRef>
              <c:f>'VV slaid toodang'!$AA$15</c:f>
              <c:strCache>
                <c:ptCount val="1"/>
                <c:pt idx="0">
                  <c:v>15,4 TWh puhta tööstuse stsenaarium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'VV slaid toodang'!$AB$5:$AD$5</c:f>
              <c:numCache>
                <c:formatCode>General</c:formatCode>
                <c:ptCount val="3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</c:numCache>
              <c:extLst xmlns:c15="http://schemas.microsoft.com/office/drawing/2012/chart"/>
            </c:numRef>
          </c:cat>
          <c:val>
            <c:numRef>
              <c:f>'VV slaid toodang'!$AB$15:$AF$15</c:f>
              <c:numCache>
                <c:formatCode>0.0</c:formatCode>
                <c:ptCount val="5"/>
                <c:pt idx="0">
                  <c:v>7.6870000000000003</c:v>
                </c:pt>
                <c:pt idx="1">
                  <c:v>9.7850000000000001</c:v>
                </c:pt>
                <c:pt idx="2">
                  <c:v>15.4</c:v>
                </c:pt>
                <c:pt idx="3" formatCode="General">
                  <c:v>18</c:v>
                </c:pt>
                <c:pt idx="4" formatCode="General">
                  <c:v>24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25-0E3F-45AF-98C8-FFD91E489062}"/>
            </c:ext>
          </c:extLst>
        </c:ser>
        <c:ser>
          <c:idx val="8"/>
          <c:order val="8"/>
          <c:tx>
            <c:strRef>
              <c:f>'VV slaid toodang'!$AA$16</c:f>
              <c:strCache>
                <c:ptCount val="1"/>
                <c:pt idx="0">
                  <c:v>Tarbimine ( Elering )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'VV slaid toodang'!$AB$5:$AD$5</c:f>
              <c:numCache>
                <c:formatCode>General</c:formatCode>
                <c:ptCount val="3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</c:numCache>
            </c:numRef>
          </c:cat>
          <c:val>
            <c:numRef>
              <c:f>'VV slaid toodang'!$AB$16:$AF$16</c:f>
              <c:numCache>
                <c:formatCode>0.0</c:formatCode>
                <c:ptCount val="5"/>
                <c:pt idx="0">
                  <c:v>7.6870000000000003</c:v>
                </c:pt>
                <c:pt idx="1">
                  <c:v>9.7850000000000001</c:v>
                </c:pt>
                <c:pt idx="2">
                  <c:v>10.735000000000001</c:v>
                </c:pt>
                <c:pt idx="3">
                  <c:v>13.164999999999999</c:v>
                </c:pt>
                <c:pt idx="4">
                  <c:v>17.532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0E3F-45AF-98C8-FFD91E4890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0759295"/>
        <c:axId val="290762175"/>
        <c:extLst/>
      </c:lineChart>
      <c:catAx>
        <c:axId val="29075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90762175"/>
        <c:crosses val="autoZero"/>
        <c:auto val="1"/>
        <c:lblAlgn val="ctr"/>
        <c:lblOffset val="100"/>
        <c:noMultiLvlLbl val="0"/>
      </c:catAx>
      <c:valAx>
        <c:axId val="29076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90759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F5-4FB0-85F2-041B7A3FD88B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CF5-4FB0-85F2-041B7A3FD88B}"/>
              </c:ext>
            </c:extLst>
          </c:dPt>
          <c:dPt>
            <c:idx val="2"/>
            <c:bubble3D val="0"/>
            <c:spPr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CF5-4FB0-85F2-041B7A3FD88B}"/>
              </c:ext>
            </c:extLst>
          </c:dPt>
          <c:dPt>
            <c:idx val="3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CF5-4FB0-85F2-041B7A3FD88B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CF5-4FB0-85F2-041B7A3FD88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CF5-4FB0-85F2-041B7A3FD88B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CF5-4FB0-85F2-041B7A3FD88B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CF5-4FB0-85F2-041B7A3FD88B}"/>
              </c:ext>
            </c:extLst>
          </c:dPt>
          <c:dLbls>
            <c:dLbl>
              <c:idx val="0"/>
              <c:layout>
                <c:manualLayout>
                  <c:x val="-7.5531187519766937E-2"/>
                  <c:y val="0.155085574599269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F5-4FB0-85F2-041B7A3FD88B}"/>
                </c:ext>
              </c:extLst>
            </c:dLbl>
            <c:dLbl>
              <c:idx val="1"/>
              <c:layout>
                <c:manualLayout>
                  <c:x val="-0.1079016964568099"/>
                  <c:y val="6.57938801330235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F5-4FB0-85F2-041B7A3FD88B}"/>
                </c:ext>
              </c:extLst>
            </c:dLbl>
            <c:dLbl>
              <c:idx val="2"/>
              <c:layout>
                <c:manualLayout>
                  <c:x val="-0.12138940851391124"/>
                  <c:y val="-1.40986885999336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F5-4FB0-85F2-041B7A3FD88B}"/>
                </c:ext>
              </c:extLst>
            </c:dLbl>
            <c:dLbl>
              <c:idx val="3"/>
              <c:layout>
                <c:manualLayout>
                  <c:x val="-0.13217957815959214"/>
                  <c:y val="-0.187982514665781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F5-4FB0-85F2-041B7A3FD88B}"/>
                </c:ext>
              </c:extLst>
            </c:dLbl>
            <c:dLbl>
              <c:idx val="4"/>
              <c:layout>
                <c:manualLayout>
                  <c:x val="5.5555555555555297E-3"/>
                  <c:y val="7.87037037037037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F5-4FB0-85F2-041B7A3FD88B}"/>
                </c:ext>
              </c:extLst>
            </c:dLbl>
            <c:dLbl>
              <c:idx val="5"/>
              <c:layout>
                <c:manualLayout>
                  <c:x val="-2.9672966525622749E-2"/>
                  <c:y val="-5.63947543997344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F5-4FB0-85F2-041B7A3FD88B}"/>
                </c:ext>
              </c:extLst>
            </c:dLbl>
            <c:dLbl>
              <c:idx val="6"/>
              <c:layout>
                <c:manualLayout>
                  <c:x val="0.16724762950805541"/>
                  <c:y val="5.63947543997345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F5-4FB0-85F2-041B7A3FD88B}"/>
                </c:ext>
              </c:extLst>
            </c:dLbl>
            <c:dLbl>
              <c:idx val="7"/>
              <c:layout>
                <c:manualLayout>
                  <c:x val="-0.11685770356061344"/>
                  <c:y val="7.112858114155204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2779300721277431"/>
                      <c:h val="0.166364516161551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0CF5-4FB0-85F2-041B7A3FD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spc="0" baseline="0">
                    <a:solidFill>
                      <a:schemeClr val="tx2"/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  <a:cs typeface="Roboto Condensed Light" panose="02000000000000000000" pitchFamily="2" charset="0"/>
                  </a:defRPr>
                </a:pPr>
                <a:endParaRPr lang="et-E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'Pirukas ENERG WEM apr 2025'!$L$26:$L$33</c:f>
              <c:strCache>
                <c:ptCount val="8"/>
                <c:pt idx="0">
                  <c:v>Põlevkivi</c:v>
                </c:pt>
                <c:pt idx="1">
                  <c:v>Uttegaas</c:v>
                </c:pt>
                <c:pt idx="2">
                  <c:v>Maagaas</c:v>
                </c:pt>
                <c:pt idx="3">
                  <c:v>Fossiilsed transpordikütused</c:v>
                </c:pt>
                <c:pt idx="4">
                  <c:v>Tuuleenergia</c:v>
                </c:pt>
                <c:pt idx="5">
                  <c:v>Päikeseenergia</c:v>
                </c:pt>
                <c:pt idx="6">
                  <c:v>Biomass </c:v>
                </c:pt>
                <c:pt idx="7">
                  <c:v>Alternatiivkütused  transpordis</c:v>
                </c:pt>
              </c:strCache>
            </c:strRef>
          </c:cat>
          <c:val>
            <c:numRef>
              <c:f>'Pirukas ENERG WEM apr 2025'!$M$26:$M$33</c:f>
              <c:numCache>
                <c:formatCode>_-* #\ ##0_-;\-* #\ ##0_-;_-* "-"??_-;_-@_-</c:formatCode>
                <c:ptCount val="8"/>
                <c:pt idx="0">
                  <c:v>5645.5635153121384</c:v>
                </c:pt>
                <c:pt idx="1">
                  <c:v>3439</c:v>
                </c:pt>
                <c:pt idx="2">
                  <c:v>2846</c:v>
                </c:pt>
                <c:pt idx="3">
                  <c:v>10130</c:v>
                </c:pt>
                <c:pt idx="4">
                  <c:v>684</c:v>
                </c:pt>
                <c:pt idx="5">
                  <c:v>693</c:v>
                </c:pt>
                <c:pt idx="6">
                  <c:v>14329</c:v>
                </c:pt>
                <c:pt idx="7">
                  <c:v>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CF5-4FB0-85F2-041B7A3FD88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Roboto Condensed Light" panose="02000000000000000000" pitchFamily="2" charset="0"/>
          <a:ea typeface="Roboto Condensed Light" panose="02000000000000000000" pitchFamily="2" charset="0"/>
          <a:cs typeface="Roboto Condensed Light" panose="02000000000000000000" pitchFamily="2" charset="0"/>
        </a:defRPr>
      </a:pPr>
      <a:endParaRPr lang="et-E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1208478608643"/>
          <c:y val="0.11287768499970252"/>
          <c:w val="0.40164516665057803"/>
          <c:h val="0.7641690632499652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9C6-40D7-AA71-F93AA84060F5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C6-40D7-AA71-F93AA84060F5}"/>
              </c:ext>
            </c:extLst>
          </c:dPt>
          <c:dPt>
            <c:idx val="2"/>
            <c:bubble3D val="0"/>
            <c:spPr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9C6-40D7-AA71-F93AA84060F5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9C6-40D7-AA71-F93AA84060F5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9C6-40D7-AA71-F93AA84060F5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9C6-40D7-AA71-F93AA84060F5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9C6-40D7-AA71-F93AA84060F5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9C6-40D7-AA71-F93AA84060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9C6-40D7-AA71-F93AA84060F5}"/>
                </c:ext>
              </c:extLst>
            </c:dLbl>
            <c:dLbl>
              <c:idx val="1"/>
              <c:layout>
                <c:manualLayout>
                  <c:x val="-0.11120960029422365"/>
                  <c:y val="0.143576826196473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7992937550676"/>
                      <c:h val="0.191435768261964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9C6-40D7-AA71-F93AA84060F5}"/>
                </c:ext>
              </c:extLst>
            </c:dLbl>
            <c:dLbl>
              <c:idx val="2"/>
              <c:layout>
                <c:manualLayout>
                  <c:x val="-0.11385734119236011"/>
                  <c:y val="8.0604534005037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C6-40D7-AA71-F93AA84060F5}"/>
                </c:ext>
              </c:extLst>
            </c:dLbl>
            <c:dLbl>
              <c:idx val="3"/>
              <c:layout>
                <c:manualLayout>
                  <c:x val="-0.15887070864050248"/>
                  <c:y val="-0.17128463476070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C6-40D7-AA71-F93AA84060F5}"/>
                </c:ext>
              </c:extLst>
            </c:dLbl>
            <c:dLbl>
              <c:idx val="4"/>
              <c:layout>
                <c:manualLayout>
                  <c:x val="7.6787509176242816E-2"/>
                  <c:y val="-0.191435768261964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9C6-40D7-AA71-F93AA84060F5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59C6-40D7-AA71-F93AA84060F5}"/>
                </c:ext>
              </c:extLst>
            </c:dLbl>
            <c:dLbl>
              <c:idx val="6"/>
              <c:layout>
                <c:manualLayout>
                  <c:x val="0.14827932806446897"/>
                  <c:y val="0.115869017632241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9C6-40D7-AA71-F93AA84060F5}"/>
                </c:ext>
              </c:extLst>
            </c:dLbl>
            <c:dLbl>
              <c:idx val="7"/>
              <c:layout>
                <c:manualLayout>
                  <c:x val="-0.17740552040268928"/>
                  <c:y val="2.51891152145024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9797548262183"/>
                      <c:h val="0.199571986751026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59C6-40D7-AA71-F93AA84060F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'Pirukas ENERG WEM apr 2025'!$L$26:$L$33</c:f>
              <c:strCache>
                <c:ptCount val="8"/>
                <c:pt idx="0">
                  <c:v>Põlevkivi</c:v>
                </c:pt>
                <c:pt idx="1">
                  <c:v>Uttegaas</c:v>
                </c:pt>
                <c:pt idx="2">
                  <c:v>Maagaas</c:v>
                </c:pt>
                <c:pt idx="3">
                  <c:v>Fossiilsed transpordikütused</c:v>
                </c:pt>
                <c:pt idx="4">
                  <c:v>Tuuleenergia</c:v>
                </c:pt>
                <c:pt idx="5">
                  <c:v>Päikeseenergia</c:v>
                </c:pt>
                <c:pt idx="6">
                  <c:v>Biomass </c:v>
                </c:pt>
                <c:pt idx="7">
                  <c:v>Alternatiivkütused  transpordis</c:v>
                </c:pt>
              </c:strCache>
            </c:strRef>
          </c:cat>
          <c:val>
            <c:numRef>
              <c:f>'Pirukas ENERG WEM apr 2025'!$N$26:$N$33</c:f>
              <c:numCache>
                <c:formatCode>_-* #\ ##0_-;\-* #\ ##0_-;_-* "-"??_-;_-@_-</c:formatCode>
                <c:ptCount val="8"/>
                <c:pt idx="0">
                  <c:v>1056.9444444444443</c:v>
                </c:pt>
                <c:pt idx="1">
                  <c:v>4053.4404817475015</c:v>
                </c:pt>
                <c:pt idx="2">
                  <c:v>4837.2194019098542</c:v>
                </c:pt>
                <c:pt idx="3">
                  <c:v>8708.7609086379416</c:v>
                </c:pt>
                <c:pt idx="4">
                  <c:v>8548</c:v>
                </c:pt>
                <c:pt idx="5">
                  <c:v>1669</c:v>
                </c:pt>
                <c:pt idx="6">
                  <c:v>12908.499885589103</c:v>
                </c:pt>
                <c:pt idx="7">
                  <c:v>874.69700949350499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9C6-40D7-AA71-F93AA84060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Roboto Condensed Light" panose="02000000000000000000" pitchFamily="2" charset="0"/>
          <a:ea typeface="Roboto Condensed Light" panose="02000000000000000000" pitchFamily="2" charset="0"/>
          <a:cs typeface="Roboto Condensed Light" panose="02000000000000000000" pitchFamily="2" charset="0"/>
        </a:defRPr>
      </a:pPr>
      <a:endParaRPr lang="et-E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3E7-4436-9B1A-11769FC362D6}"/>
              </c:ext>
            </c:extLst>
          </c:dPt>
          <c:dPt>
            <c:idx val="1"/>
            <c:bubble3D val="0"/>
            <c:spPr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3E7-4436-9B1A-11769FC362D6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3E7-4436-9B1A-11769FC362D6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3E7-4436-9B1A-11769FC362D6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3E7-4436-9B1A-11769FC362D6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3E7-4436-9B1A-11769FC362D6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3E7-4436-9B1A-11769FC362D6}"/>
              </c:ext>
            </c:extLst>
          </c:dPt>
          <c:dLbls>
            <c:dLbl>
              <c:idx val="0"/>
              <c:layout>
                <c:manualLayout>
                  <c:x val="-2.9655910055562961E-2"/>
                  <c:y val="0.15949425112530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E7-4436-9B1A-11769FC362D6}"/>
                </c:ext>
              </c:extLst>
            </c:dLbl>
            <c:dLbl>
              <c:idx val="1"/>
              <c:layout>
                <c:manualLayout>
                  <c:x val="-5.9705301039559885E-2"/>
                  <c:y val="0.141772667666936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E7-4436-9B1A-11769FC362D6}"/>
                </c:ext>
              </c:extLst>
            </c:dLbl>
            <c:dLbl>
              <c:idx val="2"/>
              <c:layout>
                <c:manualLayout>
                  <c:x val="-0.12008098723525186"/>
                  <c:y val="-2.25988417388362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53216284482513"/>
                      <c:h val="0.145382570356873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3E7-4436-9B1A-11769FC362D6}"/>
                </c:ext>
              </c:extLst>
            </c:dLbl>
            <c:dLbl>
              <c:idx val="3"/>
              <c:layout>
                <c:manualLayout>
                  <c:x val="-8.8466688390928111E-3"/>
                  <c:y val="-0.224499484838077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E7-4436-9B1A-11769FC362D6}"/>
                </c:ext>
              </c:extLst>
            </c:dLbl>
            <c:dLbl>
              <c:idx val="4"/>
              <c:layout>
                <c:manualLayout>
                  <c:x val="0"/>
                  <c:y val="-1.97016973378595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E7-4436-9B1A-11769FC362D6}"/>
                </c:ext>
              </c:extLst>
            </c:dLbl>
            <c:dLbl>
              <c:idx val="5"/>
              <c:layout>
                <c:manualLayout>
                  <c:x val="0.20211433992078115"/>
                  <c:y val="0.151341982377710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6666666666671"/>
                      <c:h val="0.2399074074074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3E7-4436-9B1A-11769FC362D6}"/>
                </c:ext>
              </c:extLst>
            </c:dLbl>
            <c:dLbl>
              <c:idx val="6"/>
              <c:layout>
                <c:manualLayout>
                  <c:x val="-4.7251440120089069E-2"/>
                  <c:y val="1.27365374307664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59733158355201"/>
                      <c:h val="0.183402960046660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3E7-4436-9B1A-11769FC362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  <a:cs typeface="Roboto Condensed Light" panose="02000000000000000000" pitchFamily="2" charset="0"/>
                  </a:defRPr>
                </a:pPr>
                <a:endParaRPr lang="et-E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'Pirukas ENERG WEM apr 2025'!$L$27:$L$33</c:f>
              <c:strCache>
                <c:ptCount val="7"/>
                <c:pt idx="0">
                  <c:v>Uttegaas</c:v>
                </c:pt>
                <c:pt idx="1">
                  <c:v>Maagaas</c:v>
                </c:pt>
                <c:pt idx="2">
                  <c:v>Fossiilsed transpordikütused</c:v>
                </c:pt>
                <c:pt idx="3">
                  <c:v>Tuuleenergia</c:v>
                </c:pt>
                <c:pt idx="4">
                  <c:v>Päikeseenergia</c:v>
                </c:pt>
                <c:pt idx="5">
                  <c:v>Biomass </c:v>
                </c:pt>
                <c:pt idx="6">
                  <c:v>Alternatiivkütused  transpordis</c:v>
                </c:pt>
              </c:strCache>
            </c:strRef>
          </c:cat>
          <c:val>
            <c:numRef>
              <c:f>'Pirukas ENERG WEM apr 2025'!$O$27:$O$33</c:f>
              <c:numCache>
                <c:formatCode>_-* #\ ##0_-;\-* #\ ##0_-;_-* "-"??_-;_-@_-</c:formatCode>
                <c:ptCount val="7"/>
                <c:pt idx="0">
                  <c:v>3187.607148414168</c:v>
                </c:pt>
                <c:pt idx="1">
                  <c:v>4807.543243464821</c:v>
                </c:pt>
                <c:pt idx="2">
                  <c:v>7482.6891413661524</c:v>
                </c:pt>
                <c:pt idx="3">
                  <c:v>13396.000000000002</c:v>
                </c:pt>
                <c:pt idx="4">
                  <c:v>1802</c:v>
                </c:pt>
                <c:pt idx="5">
                  <c:v>13101.098903248823</c:v>
                </c:pt>
                <c:pt idx="6">
                  <c:v>1165.6757178528246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3E7-4436-9B1A-11769FC362D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Roboto Condensed Light" panose="02000000000000000000" pitchFamily="2" charset="0"/>
          <a:ea typeface="Roboto Condensed Light" panose="02000000000000000000" pitchFamily="2" charset="0"/>
          <a:cs typeface="Roboto Condensed Light" panose="02000000000000000000" pitchFamily="2" charset="0"/>
        </a:defRPr>
      </a:pPr>
      <a:endParaRPr lang="et-E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AB7-4AE5-992A-A680DD074C1A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AB7-4AE5-992A-A680DD074C1A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AB7-4AE5-992A-A680DD074C1A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AB7-4AE5-992A-A680DD074C1A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AB7-4AE5-992A-A680DD074C1A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AB7-4AE5-992A-A680DD074C1A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AB7-4AE5-992A-A680DD074C1A}"/>
              </c:ext>
            </c:extLst>
          </c:dPt>
          <c:dLbls>
            <c:dLbl>
              <c:idx val="0"/>
              <c:layout>
                <c:manualLayout>
                  <c:x val="3.1848128348155431E-2"/>
                  <c:y val="8.45182198309635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B7-4AE5-992A-A680DD074C1A}"/>
                </c:ext>
              </c:extLst>
            </c:dLbl>
            <c:dLbl>
              <c:idx val="1"/>
              <c:layout>
                <c:manualLayout>
                  <c:x val="-0.15598568122467282"/>
                  <c:y val="0.208329581583340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99262308245484"/>
                      <c:h val="0.246971273506057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AB7-4AE5-992A-A680DD074C1A}"/>
                </c:ext>
              </c:extLst>
            </c:dLbl>
            <c:dLbl>
              <c:idx val="2"/>
              <c:layout>
                <c:manualLayout>
                  <c:x val="-7.1533578457839267E-2"/>
                  <c:y val="-0.209347391581305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B7-4AE5-992A-A680DD074C1A}"/>
                </c:ext>
              </c:extLst>
            </c:dLbl>
            <c:dLbl>
              <c:idx val="3"/>
              <c:layout>
                <c:manualLayout>
                  <c:x val="0.11073556209973626"/>
                  <c:y val="-0.143050937713898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bg1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B7-4AE5-992A-A680DD074C1A}"/>
                </c:ext>
              </c:extLst>
            </c:dLbl>
            <c:dLbl>
              <c:idx val="4"/>
              <c:layout>
                <c:manualLayout>
                  <c:x val="-3.0290070400993085E-2"/>
                  <c:y val="9.39927007590730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B7-4AE5-992A-A680DD074C1A}"/>
                </c:ext>
              </c:extLst>
            </c:dLbl>
            <c:dLbl>
              <c:idx val="5"/>
              <c:layout>
                <c:manualLayout>
                  <c:x val="2.1387103220468565E-2"/>
                  <c:y val="0.11017782724613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66309534090875"/>
                      <c:h val="0.151378919697242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AB7-4AE5-992A-A680DD074C1A}"/>
                </c:ext>
              </c:extLst>
            </c:dLbl>
            <c:dLbl>
              <c:idx val="6"/>
              <c:layout>
                <c:manualLayout>
                  <c:x val="-4.580595541802553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tx2"/>
                      </a:solidFill>
                      <a:latin typeface="Roboto Condensed Light" panose="02000000000000000000" pitchFamily="2" charset="0"/>
                      <a:ea typeface="Roboto Condensed Light" panose="02000000000000000000" pitchFamily="2" charset="0"/>
                      <a:cs typeface="Roboto Condensed Light" panose="02000000000000000000" pitchFamily="2" charset="0"/>
                    </a:defRPr>
                  </a:pPr>
                  <a:endParaRPr lang="et-E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1538302615895923"/>
                      <c:h val="0.216225671567548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1AB7-4AE5-992A-A680DD074C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spc="0" baseline="0">
                    <a:solidFill>
                      <a:schemeClr val="accent1"/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  <a:cs typeface="Roboto Condensed Light" panose="02000000000000000000" pitchFamily="2" charset="0"/>
                  </a:defRPr>
                </a:pPr>
                <a:endParaRPr lang="et-E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'Pirukas ENERG WEM apr 2025'!$T$27:$T$33</c:f>
              <c:strCache>
                <c:ptCount val="7"/>
                <c:pt idx="0">
                  <c:v>Uttegaas</c:v>
                </c:pt>
                <c:pt idx="1">
                  <c:v>Taastuvgaas jm täiendavad energiaallikad</c:v>
                </c:pt>
                <c:pt idx="2">
                  <c:v>Biomass </c:v>
                </c:pt>
                <c:pt idx="3">
                  <c:v>Tuuleenergia</c:v>
                </c:pt>
                <c:pt idx="4">
                  <c:v>Päikeseenergia</c:v>
                </c:pt>
                <c:pt idx="5">
                  <c:v>Fossiilsed transpordikütused</c:v>
                </c:pt>
                <c:pt idx="6">
                  <c:v>Alternatiivkütused  transpordis</c:v>
                </c:pt>
              </c:strCache>
            </c:strRef>
          </c:cat>
          <c:val>
            <c:numRef>
              <c:f>'Pirukas ENERG WEM apr 2025'!$AA$27:$AA$33</c:f>
              <c:numCache>
                <c:formatCode>_-* #\ ##0_-;\-* #\ ##0_-;_-* "-"??_-;_-@_-</c:formatCode>
                <c:ptCount val="7"/>
                <c:pt idx="0">
                  <c:v>1210.8226553620368</c:v>
                </c:pt>
                <c:pt idx="1">
                  <c:v>18398.84925439196</c:v>
                </c:pt>
                <c:pt idx="2" formatCode="0">
                  <c:v>12717.257539009564</c:v>
                </c:pt>
                <c:pt idx="3">
                  <c:v>19418.715846994535</c:v>
                </c:pt>
                <c:pt idx="4">
                  <c:v>4505</c:v>
                </c:pt>
                <c:pt idx="5" formatCode="0">
                  <c:v>4437.4178447652703</c:v>
                </c:pt>
                <c:pt idx="6" formatCode="0">
                  <c:v>1763.7621621919536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AB7-4AE5-992A-A680DD074C1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r>
              <a:rPr lang="et-EE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Tootmisseadmete võimsus,</a:t>
            </a:r>
            <a:r>
              <a:rPr lang="et-EE" sz="2000" baseline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t-EE" sz="20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MW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5615777223656002E-2"/>
          <c:y val="9.6127221283245426E-2"/>
          <c:w val="0.92655669279867059"/>
          <c:h val="0.76680096453459845"/>
        </c:manualLayout>
      </c:layout>
      <c:barChart>
        <c:barDir val="col"/>
        <c:grouping val="stacked"/>
        <c:varyColors val="0"/>
        <c:ser>
          <c:idx val="10"/>
          <c:order val="0"/>
          <c:tx>
            <c:strRef>
              <c:f>'VV slaid toodang'!$AA$38</c:f>
              <c:strCache>
                <c:ptCount val="1"/>
                <c:pt idx="0">
                  <c:v>Tuul (maismaa)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'VV slaid toodang'!$AB$37:$AF$37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toodang'!$AB$38:$AF$38</c:f>
              <c:numCache>
                <c:formatCode>General</c:formatCode>
                <c:ptCount val="5"/>
                <c:pt idx="0">
                  <c:v>519</c:v>
                </c:pt>
                <c:pt idx="1">
                  <c:v>2850</c:v>
                </c:pt>
                <c:pt idx="2">
                  <c:v>3000</c:v>
                </c:pt>
                <c:pt idx="3">
                  <c:v>3000</c:v>
                </c:pt>
                <c:pt idx="4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25-447F-B495-031416A53484}"/>
            </c:ext>
          </c:extLst>
        </c:ser>
        <c:ser>
          <c:idx val="11"/>
          <c:order val="1"/>
          <c:tx>
            <c:strRef>
              <c:f>'VV slaid toodang'!$AA$39</c:f>
              <c:strCache>
                <c:ptCount val="1"/>
                <c:pt idx="0">
                  <c:v>Tuul (meri)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25-447F-B495-031416A5348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25-447F-B495-031416A534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'VV slaid toodang'!$AB$37:$AF$37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toodang'!$AB$39:$AF$39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1000</c:v>
                </c:pt>
                <c:pt idx="3">
                  <c:v>1500</c:v>
                </c:pt>
                <c:pt idx="4">
                  <c:v>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725-447F-B495-031416A53484}"/>
            </c:ext>
          </c:extLst>
        </c:ser>
        <c:ser>
          <c:idx val="12"/>
          <c:order val="2"/>
          <c:tx>
            <c:strRef>
              <c:f>'VV slaid toodang'!$AA$40</c:f>
              <c:strCache>
                <c:ptCount val="1"/>
                <c:pt idx="0">
                  <c:v>Päike 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'VV slaid toodang'!$AB$37:$AF$37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toodang'!$AB$40:$AF$40</c:f>
              <c:numCache>
                <c:formatCode>General</c:formatCode>
                <c:ptCount val="5"/>
                <c:pt idx="0">
                  <c:v>1114</c:v>
                </c:pt>
                <c:pt idx="1">
                  <c:v>1480</c:v>
                </c:pt>
                <c:pt idx="2">
                  <c:v>1600</c:v>
                </c:pt>
                <c:pt idx="3">
                  <c:v>2500</c:v>
                </c:pt>
                <c:pt idx="4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25-447F-B495-031416A53484}"/>
            </c:ext>
          </c:extLst>
        </c:ser>
        <c:ser>
          <c:idx val="13"/>
          <c:order val="3"/>
          <c:tx>
            <c:strRef>
              <c:f>'VV slaid toodang'!$AA$41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6.366974992026240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58-4FE0-8AF3-49BB0AF0A994}"/>
                </c:ext>
              </c:extLst>
            </c:dLbl>
            <c:dLbl>
              <c:idx val="1"/>
              <c:layout>
                <c:manualLayout>
                  <c:x val="6.6216539917072909E-2"/>
                  <c:y val="1.39973978065968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6E-491B-A1F2-28C05E859757}"/>
                </c:ext>
              </c:extLst>
            </c:dLbl>
            <c:dLbl>
              <c:idx val="4"/>
              <c:layout>
                <c:manualLayout>
                  <c:x val="7.3856909907504403E-2"/>
                  <c:y val="1.39973978065966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6E-491B-A1F2-28C05E859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2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'VV slaid toodang'!$AB$37:$AF$37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toodang'!$AB$41:$AF$41</c:f>
              <c:numCache>
                <c:formatCode>General</c:formatCode>
                <c:ptCount val="5"/>
                <c:pt idx="0">
                  <c:v>150</c:v>
                </c:pt>
                <c:pt idx="1">
                  <c:v>150</c:v>
                </c:pt>
                <c:pt idx="2">
                  <c:v>422</c:v>
                </c:pt>
                <c:pt idx="3">
                  <c:v>422</c:v>
                </c:pt>
                <c:pt idx="4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25-447F-B495-031416A53484}"/>
            </c:ext>
          </c:extLst>
        </c:ser>
        <c:ser>
          <c:idx val="0"/>
          <c:order val="4"/>
          <c:tx>
            <c:strRef>
              <c:f>'VV slaid toodang'!$AA$42</c:f>
              <c:strCache>
                <c:ptCount val="1"/>
                <c:pt idx="0">
                  <c:v>Põlevkivi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9.0411044886772624E-2"/>
                  <c:y val="-1.16644981721639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tx2"/>
                      </a:solidFill>
                    </a:defRPr>
                  </a:pPr>
                  <a:endParaRPr lang="et-E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6E-491B-A1F2-28C05E85975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6E-491B-A1F2-28C05E85975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6E-491B-A1F2-28C05E85975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4.0579296218947736E-3"/>
                      <c:h val="4.97003400924652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725-447F-B495-031416A534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'VV slaid toodang'!$AB$37:$AF$37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toodang'!$AB$42:$AF$42</c:f>
              <c:numCache>
                <c:formatCode>General</c:formatCode>
                <c:ptCount val="5"/>
                <c:pt idx="0">
                  <c:v>1138</c:v>
                </c:pt>
                <c:pt idx="1">
                  <c:v>358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725-447F-B495-031416A53484}"/>
            </c:ext>
          </c:extLst>
        </c:ser>
        <c:ser>
          <c:idx val="1"/>
          <c:order val="5"/>
          <c:tx>
            <c:strRef>
              <c:f>'VV slaid toodang'!$AA$43</c:f>
              <c:strCache>
                <c:ptCount val="1"/>
                <c:pt idx="0">
                  <c:v>Uttegaas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1122959923451889E-2"/>
                  <c:y val="2.56618959787606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6E-491B-A1F2-28C05E859757}"/>
                </c:ext>
              </c:extLst>
            </c:dLbl>
            <c:dLbl>
              <c:idx val="1"/>
              <c:layout>
                <c:manualLayout>
                  <c:x val="6.6216539917072867E-2"/>
                  <c:y val="-4.19921934197903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6E-491B-A1F2-28C05E859757}"/>
                </c:ext>
              </c:extLst>
            </c:dLbl>
            <c:dLbl>
              <c:idx val="2"/>
              <c:layout>
                <c:manualLayout>
                  <c:x val="7.2583514909099145E-2"/>
                  <c:y val="2.332899634432790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6E-491B-A1F2-28C05E859757}"/>
                </c:ext>
              </c:extLst>
            </c:dLbl>
            <c:dLbl>
              <c:idx val="3"/>
              <c:layout>
                <c:manualLayout>
                  <c:x val="5.7302774928236169E-2"/>
                  <c:y val="1.399739780659674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6E-491B-A1F2-28C05E859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'VV slaid toodang'!$AB$37:$AF$37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toodang'!$AB$43:$AE$43</c:f>
              <c:numCache>
                <c:formatCode>General</c:formatCode>
                <c:ptCount val="4"/>
                <c:pt idx="0">
                  <c:v>78</c:v>
                </c:pt>
                <c:pt idx="1">
                  <c:v>78</c:v>
                </c:pt>
                <c:pt idx="2">
                  <c:v>78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25-447F-B495-031416A53484}"/>
            </c:ext>
          </c:extLst>
        </c:ser>
        <c:ser>
          <c:idx val="2"/>
          <c:order val="6"/>
          <c:tx>
            <c:strRef>
              <c:f>'VV slaid toodang'!$AA$44</c:f>
              <c:strCache>
                <c:ptCount val="1"/>
                <c:pt idx="0">
                  <c:v>Gaas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13764988836737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tx2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et-E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6E-491B-A1F2-28C05E859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'VV slaid toodang'!$AB$37:$AF$37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toodang'!$AB$44:$AF$44</c:f>
              <c:numCache>
                <c:formatCode>General</c:formatCode>
                <c:ptCount val="5"/>
                <c:pt idx="0">
                  <c:v>250</c:v>
                </c:pt>
                <c:pt idx="1">
                  <c:v>750</c:v>
                </c:pt>
                <c:pt idx="2">
                  <c:v>750</c:v>
                </c:pt>
                <c:pt idx="3">
                  <c:v>750</c:v>
                </c:pt>
                <c:pt idx="4">
                  <c:v>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725-447F-B495-031416A53484}"/>
            </c:ext>
          </c:extLst>
        </c:ser>
        <c:ser>
          <c:idx val="3"/>
          <c:order val="7"/>
          <c:tx>
            <c:strRef>
              <c:f>'VV slaid toodang'!$AA$45</c:f>
              <c:strCache>
                <c:ptCount val="1"/>
                <c:pt idx="0">
                  <c:v>Täiendavad juhitavad võimsused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725-447F-B495-031416A5348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725-447F-B495-031416A5348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725-447F-B495-031416A534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'VV slaid toodang'!$AB$37:$AF$37</c:f>
              <c:numCache>
                <c:formatCode>General</c:formatCode>
                <c:ptCount val="5"/>
                <c:pt idx="0">
                  <c:v>2024</c:v>
                </c:pt>
                <c:pt idx="1">
                  <c:v>2030</c:v>
                </c:pt>
                <c:pt idx="2">
                  <c:v>2035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'VV slaid toodang'!$AB$45:$AF$45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450</c:v>
                </c:pt>
                <c:pt idx="4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725-447F-B495-031416A534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90759295"/>
        <c:axId val="290762175"/>
        <c:extLst/>
      </c:barChart>
      <c:catAx>
        <c:axId val="29075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pPr>
            <a:endParaRPr lang="et-EE"/>
          </a:p>
        </c:txPr>
        <c:crossAx val="290762175"/>
        <c:crosses val="autoZero"/>
        <c:auto val="1"/>
        <c:lblAlgn val="ctr"/>
        <c:lblOffset val="100"/>
        <c:noMultiLvlLbl val="0"/>
      </c:catAx>
      <c:valAx>
        <c:axId val="29076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t-EE"/>
          </a:p>
        </c:txPr>
        <c:crossAx val="290759295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defRPr>
          </a:pPr>
          <a:endParaRPr lang="et-EE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Roboto Condensed Light" panose="02000000000000000000" pitchFamily="2" charset="0"/>
          <a:ea typeface="Roboto Condensed Light" panose="02000000000000000000" pitchFamily="2" charset="0"/>
          <a:cs typeface="Roboto Condensed Light" panose="02000000000000000000" pitchFamily="2" charset="0"/>
        </a:defRPr>
      </a:pPr>
      <a:endParaRPr lang="et-EE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E4E4FD_C21FC71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BFBE8E-B258-4912-AC9E-90DB9A8FD9C2}" authorId="{A304B0FD-AD7B-F5A3-36BE-1C66390DA612}" created="2025-04-14T18:39:26.98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56862492" sldId="2145707261"/>
      <ac:spMk id="11" creationId="{15D28DC5-4618-E878-C9C9-AF0CC6BF4B36}"/>
    </ac:deMkLst>
    <p188:txBody>
      <a:bodyPr/>
      <a:lstStyle/>
      <a:p>
        <a:r>
          <a:rPr lang="et-EE"/>
          <a:t>Summaarne tarbimine 13,5 AG13 TE kujunemiskõver
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1A0AC-6C2A-42DD-BBE5-FE90A961A14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5A82BB6-FC27-4632-81B3-9237601C3376}">
      <dgm:prSet phldrT="[Tekst]"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2030</a:t>
          </a:r>
        </a:p>
        <a:p>
          <a:pPr algn="ctr">
            <a:spcAft>
              <a:spcPts val="0"/>
            </a:spcAft>
          </a:pPr>
          <a:r>
            <a:rPr lang="et-EE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Energiatarbimises </a:t>
          </a: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65% </a:t>
          </a:r>
          <a:r>
            <a:rPr lang="et-EE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</a:t>
          </a: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</a:t>
          </a:r>
          <a:r>
            <a:rPr lang="et-EE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,</a:t>
          </a: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t-EE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sh elektris</a:t>
          </a: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100% </a:t>
          </a:r>
          <a:r>
            <a:rPr lang="et-EE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</a:t>
          </a: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</a:t>
          </a:r>
        </a:p>
        <a:p>
          <a:pPr algn="ctr">
            <a:spcAft>
              <a:spcPts val="0"/>
            </a:spcAft>
          </a:pPr>
          <a:r>
            <a:rPr lang="et-EE" sz="1400" b="0" i="1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Energiamajanduse korralduse seadus</a:t>
          </a:r>
          <a:endParaRPr lang="en-US" sz="1400" b="0" i="1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18C330E-F2B7-45E4-857E-E2AB377D211F}" type="parTrans" cxnId="{F3A8F3F0-9EF6-4BF2-B280-CD106BDAA4B9}">
      <dgm:prSet/>
      <dgm:spPr/>
      <dgm:t>
        <a:bodyPr/>
        <a:lstStyle/>
        <a:p>
          <a:pPr algn="ctr"/>
          <a:endParaRPr lang="et-EE"/>
        </a:p>
      </dgm:t>
    </dgm:pt>
    <dgm:pt modelId="{6C1B5DAC-E556-4116-935C-D8CC6E80429E}" type="sibTrans" cxnId="{F3A8F3F0-9EF6-4BF2-B280-CD106BDAA4B9}">
      <dgm:prSet/>
      <dgm:spPr/>
      <dgm:t>
        <a:bodyPr/>
        <a:lstStyle/>
        <a:p>
          <a:pPr algn="ctr"/>
          <a:endParaRPr lang="et-EE"/>
        </a:p>
      </dgm:t>
    </dgm:pt>
    <dgm:pt modelId="{8C5463A1-A37E-47D2-B76C-8205E5B8BD71}">
      <dgm:prSet phldrT="[Tekst]" custT="1"/>
      <dgm:spPr/>
      <dgm:t>
        <a:bodyPr/>
        <a:lstStyle/>
        <a:p>
          <a:pPr algn="ctr">
            <a:spcAft>
              <a:spcPts val="0"/>
            </a:spcAft>
          </a:pPr>
          <a:endParaRPr lang="en-US" sz="1400" b="1" i="1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ctr">
            <a:spcAft>
              <a:spcPts val="0"/>
            </a:spcAft>
          </a:pP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2035 </a:t>
          </a:r>
        </a:p>
        <a:p>
          <a:pPr algn="ctr">
            <a:spcAft>
              <a:spcPts val="0"/>
            </a:spcAft>
          </a:pPr>
          <a:r>
            <a:rPr lang="et-EE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Põlevkivi otsepõletuse lõpp elektritootmisel</a:t>
          </a:r>
          <a:endParaRPr lang="en-US" sz="1400" b="1" i="0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ctr">
            <a:spcAft>
              <a:spcPts val="0"/>
            </a:spcAft>
          </a:pPr>
          <a:r>
            <a:rPr lang="et-EE" sz="1400" i="1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ENMAK 2035 eelnõu</a:t>
          </a:r>
          <a:endParaRPr lang="en-US" sz="1400" i="1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68C86A1-4836-48CA-AA14-71A276B9B2B9}" type="parTrans" cxnId="{C6CB3E26-18DB-43FA-8202-73858B841923}">
      <dgm:prSet/>
      <dgm:spPr/>
      <dgm:t>
        <a:bodyPr/>
        <a:lstStyle/>
        <a:p>
          <a:pPr algn="ctr"/>
          <a:endParaRPr lang="et-EE"/>
        </a:p>
      </dgm:t>
    </dgm:pt>
    <dgm:pt modelId="{D0514B40-832F-44D8-8AAD-D6448C06AD3C}" type="sibTrans" cxnId="{C6CB3E26-18DB-43FA-8202-73858B841923}">
      <dgm:prSet/>
      <dgm:spPr/>
      <dgm:t>
        <a:bodyPr/>
        <a:lstStyle/>
        <a:p>
          <a:pPr algn="ctr"/>
          <a:endParaRPr lang="et-EE"/>
        </a:p>
      </dgm:t>
    </dgm:pt>
    <dgm:pt modelId="{E674730A-68AD-4953-9489-9A08EAA2A977}">
      <dgm:prSet phldrT="[Tekst]" custT="1"/>
      <dgm:spPr/>
      <dgm:t>
        <a:bodyPr/>
        <a:lstStyle/>
        <a:p>
          <a:pPr algn="ctr">
            <a:spcAft>
              <a:spcPts val="0"/>
            </a:spcAft>
          </a:pPr>
          <a:endParaRPr lang="en-US" sz="1400" i="1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ctr">
            <a:spcAft>
              <a:spcPts val="0"/>
            </a:spcAft>
          </a:pP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2040</a:t>
          </a:r>
        </a:p>
        <a:p>
          <a:pPr algn="ctr">
            <a:spcAft>
              <a:spcPts val="0"/>
            </a:spcAft>
          </a:pP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</a:t>
          </a:r>
          <a:r>
            <a:rPr lang="en-US" sz="1400" b="1" i="0" baseline="-250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</a:t>
          </a:r>
          <a:r>
            <a:rPr lang="en-US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t-EE" sz="1400" b="1" i="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neutraalne elektri- ja soojusenergia tootmine</a:t>
          </a:r>
          <a:endParaRPr lang="en-US" sz="1400" b="1" i="1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ctr">
            <a:spcAft>
              <a:spcPts val="0"/>
            </a:spcAft>
          </a:pPr>
          <a:r>
            <a:rPr lang="et-EE" sz="1400" i="1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Kliimakindla majanduse seaduse eelnõu</a:t>
          </a:r>
          <a:endParaRPr lang="en-US" sz="1400" i="1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19DAD22-A001-46C8-8CBE-EBE9B51739FF}" type="parTrans" cxnId="{B4B10E9B-A8C7-4B12-86B1-22CF368C3CE8}">
      <dgm:prSet/>
      <dgm:spPr/>
      <dgm:t>
        <a:bodyPr/>
        <a:lstStyle/>
        <a:p>
          <a:pPr algn="ctr"/>
          <a:endParaRPr lang="et-EE"/>
        </a:p>
      </dgm:t>
    </dgm:pt>
    <dgm:pt modelId="{3B1A79A3-8B70-4F2C-B4D7-40DFDF58DDDB}" type="sibTrans" cxnId="{B4B10E9B-A8C7-4B12-86B1-22CF368C3CE8}">
      <dgm:prSet/>
      <dgm:spPr/>
      <dgm:t>
        <a:bodyPr/>
        <a:lstStyle/>
        <a:p>
          <a:pPr algn="ctr"/>
          <a:endParaRPr lang="et-EE"/>
        </a:p>
      </dgm:t>
    </dgm:pt>
    <dgm:pt modelId="{2261558D-68C2-48EB-8EA3-3D0081FB650E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1400" b="1" i="0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2050 </a:t>
          </a:r>
        </a:p>
        <a:p>
          <a:pPr algn="ctr">
            <a:spcAft>
              <a:spcPts val="0"/>
            </a:spcAft>
          </a:pPr>
          <a:r>
            <a:rPr lang="et-EE" sz="1400" b="1" i="0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Kliimaneutraalne majandus, sh energiatootmine</a:t>
          </a:r>
          <a:endParaRPr lang="en-US" sz="1400" i="0" noProof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ctr">
            <a:spcAft>
              <a:spcPts val="0"/>
            </a:spcAft>
          </a:pPr>
          <a:r>
            <a:rPr lang="en-US" sz="1400" i="1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Strate</a:t>
          </a:r>
          <a:r>
            <a:rPr lang="et-EE" sz="1400" i="1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egia Eesti</a:t>
          </a:r>
          <a:r>
            <a:rPr lang="en-US" sz="1400" i="1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2035</a:t>
          </a:r>
        </a:p>
      </dgm:t>
    </dgm:pt>
    <dgm:pt modelId="{013C4AD8-9F1D-46B5-BCE1-96ABF0044E4C}" type="parTrans" cxnId="{7E72BF79-3286-4E08-9973-053F25DBECB9}">
      <dgm:prSet/>
      <dgm:spPr/>
      <dgm:t>
        <a:bodyPr/>
        <a:lstStyle/>
        <a:p>
          <a:pPr algn="ctr"/>
          <a:endParaRPr lang="et-EE"/>
        </a:p>
      </dgm:t>
    </dgm:pt>
    <dgm:pt modelId="{7E85C1FD-2F35-4F76-8974-6A70D030ED06}" type="sibTrans" cxnId="{7E72BF79-3286-4E08-9973-053F25DBECB9}">
      <dgm:prSet/>
      <dgm:spPr/>
      <dgm:t>
        <a:bodyPr/>
        <a:lstStyle/>
        <a:p>
          <a:pPr algn="ctr"/>
          <a:endParaRPr lang="et-EE"/>
        </a:p>
      </dgm:t>
    </dgm:pt>
    <dgm:pt modelId="{D7C351BB-48A0-428E-AD69-B8C65AC09B28}" type="pres">
      <dgm:prSet presAssocID="{9F31A0AC-6C2A-42DD-BBE5-FE90A961A144}" presName="arrowDiagram" presStyleCnt="0">
        <dgm:presLayoutVars>
          <dgm:chMax val="5"/>
          <dgm:dir/>
          <dgm:resizeHandles val="exact"/>
        </dgm:presLayoutVars>
      </dgm:prSet>
      <dgm:spPr/>
    </dgm:pt>
    <dgm:pt modelId="{3902F612-D829-498D-A8A1-EF61A7910FB8}" type="pres">
      <dgm:prSet presAssocID="{9F31A0AC-6C2A-42DD-BBE5-FE90A961A144}" presName="arrow" presStyleLbl="bgShp" presStyleIdx="0" presStyleCnt="1"/>
      <dgm:spPr/>
    </dgm:pt>
    <dgm:pt modelId="{E186F637-DFC3-4EF4-86F8-0EC46048503A}" type="pres">
      <dgm:prSet presAssocID="{9F31A0AC-6C2A-42DD-BBE5-FE90A961A144}" presName="arrowDiagram4" presStyleCnt="0"/>
      <dgm:spPr/>
    </dgm:pt>
    <dgm:pt modelId="{D93A478D-12BA-4496-B989-E80461F70DFC}" type="pres">
      <dgm:prSet presAssocID="{95A82BB6-FC27-4632-81B3-9237601C3376}" presName="bullet4a" presStyleLbl="node1" presStyleIdx="0" presStyleCnt="4"/>
      <dgm:spPr/>
    </dgm:pt>
    <dgm:pt modelId="{67E6A889-5C04-448B-B0E5-8D03437C7FD9}" type="pres">
      <dgm:prSet presAssocID="{95A82BB6-FC27-4632-81B3-9237601C3376}" presName="textBox4a" presStyleLbl="revTx" presStyleIdx="0" presStyleCnt="4" custScaleX="139550">
        <dgm:presLayoutVars>
          <dgm:bulletEnabled val="1"/>
        </dgm:presLayoutVars>
      </dgm:prSet>
      <dgm:spPr/>
    </dgm:pt>
    <dgm:pt modelId="{0E016460-5248-4AA1-B25B-6CE3BAC65397}" type="pres">
      <dgm:prSet presAssocID="{8C5463A1-A37E-47D2-B76C-8205E5B8BD71}" presName="bullet4b" presStyleLbl="node1" presStyleIdx="1" presStyleCnt="4"/>
      <dgm:spPr/>
    </dgm:pt>
    <dgm:pt modelId="{49F2404F-9685-45B0-9167-224B88E2524B}" type="pres">
      <dgm:prSet presAssocID="{8C5463A1-A37E-47D2-B76C-8205E5B8BD71}" presName="textBox4b" presStyleLbl="revTx" presStyleIdx="1" presStyleCnt="4" custLinFactNeighborY="-595">
        <dgm:presLayoutVars>
          <dgm:bulletEnabled val="1"/>
        </dgm:presLayoutVars>
      </dgm:prSet>
      <dgm:spPr/>
    </dgm:pt>
    <dgm:pt modelId="{50585906-217D-45A6-A1B7-91114DEE4037}" type="pres">
      <dgm:prSet presAssocID="{E674730A-68AD-4953-9489-9A08EAA2A977}" presName="bullet4c" presStyleLbl="node1" presStyleIdx="2" presStyleCnt="4"/>
      <dgm:spPr/>
    </dgm:pt>
    <dgm:pt modelId="{C91D253F-DDD8-4F2E-9139-1EDC3E7FDDC3}" type="pres">
      <dgm:prSet presAssocID="{E674730A-68AD-4953-9489-9A08EAA2A977}" presName="textBox4c" presStyleLbl="revTx" presStyleIdx="2" presStyleCnt="4" custScaleX="158684" custScaleY="96988" custLinFactNeighborX="8896" custLinFactNeighborY="8354">
        <dgm:presLayoutVars>
          <dgm:bulletEnabled val="1"/>
        </dgm:presLayoutVars>
      </dgm:prSet>
      <dgm:spPr/>
    </dgm:pt>
    <dgm:pt modelId="{AB57F710-EFC8-475A-A4D5-067397539A40}" type="pres">
      <dgm:prSet presAssocID="{2261558D-68C2-48EB-8EA3-3D0081FB650E}" presName="bullet4d" presStyleLbl="node1" presStyleIdx="3" presStyleCnt="4"/>
      <dgm:spPr/>
    </dgm:pt>
    <dgm:pt modelId="{05ED00F2-C9CF-4D3A-841C-2EED6BB82027}" type="pres">
      <dgm:prSet presAssocID="{2261558D-68C2-48EB-8EA3-3D0081FB650E}" presName="textBox4d" presStyleLbl="revTx" presStyleIdx="3" presStyleCnt="4" custScaleX="161349" custLinFactNeighborX="29924" custLinFactNeighborY="7959">
        <dgm:presLayoutVars>
          <dgm:bulletEnabled val="1"/>
        </dgm:presLayoutVars>
      </dgm:prSet>
      <dgm:spPr/>
    </dgm:pt>
  </dgm:ptLst>
  <dgm:cxnLst>
    <dgm:cxn modelId="{C6CB3E26-18DB-43FA-8202-73858B841923}" srcId="{9F31A0AC-6C2A-42DD-BBE5-FE90A961A144}" destId="{8C5463A1-A37E-47D2-B76C-8205E5B8BD71}" srcOrd="1" destOrd="0" parTransId="{E68C86A1-4836-48CA-AA14-71A276B9B2B9}" sibTransId="{D0514B40-832F-44D8-8AAD-D6448C06AD3C}"/>
    <dgm:cxn modelId="{3477962D-F05A-4E6C-ADA9-CC131D4F1ECA}" type="presOf" srcId="{8C5463A1-A37E-47D2-B76C-8205E5B8BD71}" destId="{49F2404F-9685-45B0-9167-224B88E2524B}" srcOrd="0" destOrd="0" presId="urn:microsoft.com/office/officeart/2005/8/layout/arrow2"/>
    <dgm:cxn modelId="{EB52066F-D98A-480A-9085-27EFD6D037C3}" type="presOf" srcId="{E674730A-68AD-4953-9489-9A08EAA2A977}" destId="{C91D253F-DDD8-4F2E-9139-1EDC3E7FDDC3}" srcOrd="0" destOrd="0" presId="urn:microsoft.com/office/officeart/2005/8/layout/arrow2"/>
    <dgm:cxn modelId="{7E72BF79-3286-4E08-9973-053F25DBECB9}" srcId="{9F31A0AC-6C2A-42DD-BBE5-FE90A961A144}" destId="{2261558D-68C2-48EB-8EA3-3D0081FB650E}" srcOrd="3" destOrd="0" parTransId="{013C4AD8-9F1D-46B5-BCE1-96ABF0044E4C}" sibTransId="{7E85C1FD-2F35-4F76-8974-6A70D030ED06}"/>
    <dgm:cxn modelId="{C08CF681-BEB8-4331-A13A-BB3CED1B8417}" type="presOf" srcId="{95A82BB6-FC27-4632-81B3-9237601C3376}" destId="{67E6A889-5C04-448B-B0E5-8D03437C7FD9}" srcOrd="0" destOrd="0" presId="urn:microsoft.com/office/officeart/2005/8/layout/arrow2"/>
    <dgm:cxn modelId="{B4B10E9B-A8C7-4B12-86B1-22CF368C3CE8}" srcId="{9F31A0AC-6C2A-42DD-BBE5-FE90A961A144}" destId="{E674730A-68AD-4953-9489-9A08EAA2A977}" srcOrd="2" destOrd="0" parTransId="{419DAD22-A001-46C8-8CBE-EBE9B51739FF}" sibTransId="{3B1A79A3-8B70-4F2C-B4D7-40DFDF58DDDB}"/>
    <dgm:cxn modelId="{152C02C3-F932-4765-A515-228B47C29EAA}" type="presOf" srcId="{2261558D-68C2-48EB-8EA3-3D0081FB650E}" destId="{05ED00F2-C9CF-4D3A-841C-2EED6BB82027}" srcOrd="0" destOrd="0" presId="urn:microsoft.com/office/officeart/2005/8/layout/arrow2"/>
    <dgm:cxn modelId="{A728EFEC-DAAB-4243-9D80-2FCA43E90A7D}" type="presOf" srcId="{9F31A0AC-6C2A-42DD-BBE5-FE90A961A144}" destId="{D7C351BB-48A0-428E-AD69-B8C65AC09B28}" srcOrd="0" destOrd="0" presId="urn:microsoft.com/office/officeart/2005/8/layout/arrow2"/>
    <dgm:cxn modelId="{F3A8F3F0-9EF6-4BF2-B280-CD106BDAA4B9}" srcId="{9F31A0AC-6C2A-42DD-BBE5-FE90A961A144}" destId="{95A82BB6-FC27-4632-81B3-9237601C3376}" srcOrd="0" destOrd="0" parTransId="{918C330E-F2B7-45E4-857E-E2AB377D211F}" sibTransId="{6C1B5DAC-E556-4116-935C-D8CC6E80429E}"/>
    <dgm:cxn modelId="{5065C31A-C4F1-4C0B-99EA-4DBF2A237D40}" type="presParOf" srcId="{D7C351BB-48A0-428E-AD69-B8C65AC09B28}" destId="{3902F612-D829-498D-A8A1-EF61A7910FB8}" srcOrd="0" destOrd="0" presId="urn:microsoft.com/office/officeart/2005/8/layout/arrow2"/>
    <dgm:cxn modelId="{E4275178-A3C1-408C-BA17-E05D7896E59A}" type="presParOf" srcId="{D7C351BB-48A0-428E-AD69-B8C65AC09B28}" destId="{E186F637-DFC3-4EF4-86F8-0EC46048503A}" srcOrd="1" destOrd="0" presId="urn:microsoft.com/office/officeart/2005/8/layout/arrow2"/>
    <dgm:cxn modelId="{EC34D111-6611-4C3A-BBE1-84DC2F0DB9D5}" type="presParOf" srcId="{E186F637-DFC3-4EF4-86F8-0EC46048503A}" destId="{D93A478D-12BA-4496-B989-E80461F70DFC}" srcOrd="0" destOrd="0" presId="urn:microsoft.com/office/officeart/2005/8/layout/arrow2"/>
    <dgm:cxn modelId="{B959C678-43AB-47D8-97B6-B5E94EDBDEC6}" type="presParOf" srcId="{E186F637-DFC3-4EF4-86F8-0EC46048503A}" destId="{67E6A889-5C04-448B-B0E5-8D03437C7FD9}" srcOrd="1" destOrd="0" presId="urn:microsoft.com/office/officeart/2005/8/layout/arrow2"/>
    <dgm:cxn modelId="{96568305-BC4E-4A07-95E9-91499718D0D3}" type="presParOf" srcId="{E186F637-DFC3-4EF4-86F8-0EC46048503A}" destId="{0E016460-5248-4AA1-B25B-6CE3BAC65397}" srcOrd="2" destOrd="0" presId="urn:microsoft.com/office/officeart/2005/8/layout/arrow2"/>
    <dgm:cxn modelId="{9C1B7839-7CC4-4D10-9A9A-A9D37ADFA35C}" type="presParOf" srcId="{E186F637-DFC3-4EF4-86F8-0EC46048503A}" destId="{49F2404F-9685-45B0-9167-224B88E2524B}" srcOrd="3" destOrd="0" presId="urn:microsoft.com/office/officeart/2005/8/layout/arrow2"/>
    <dgm:cxn modelId="{576154E0-56B1-4570-B82D-BDA4DE78151D}" type="presParOf" srcId="{E186F637-DFC3-4EF4-86F8-0EC46048503A}" destId="{50585906-217D-45A6-A1B7-91114DEE4037}" srcOrd="4" destOrd="0" presId="urn:microsoft.com/office/officeart/2005/8/layout/arrow2"/>
    <dgm:cxn modelId="{86EA7606-0F14-4A77-8528-0A3A67ECFCCA}" type="presParOf" srcId="{E186F637-DFC3-4EF4-86F8-0EC46048503A}" destId="{C91D253F-DDD8-4F2E-9139-1EDC3E7FDDC3}" srcOrd="5" destOrd="0" presId="urn:microsoft.com/office/officeart/2005/8/layout/arrow2"/>
    <dgm:cxn modelId="{4B4A9CC0-CA07-4F6D-AED1-4D4C324D3428}" type="presParOf" srcId="{E186F637-DFC3-4EF4-86F8-0EC46048503A}" destId="{AB57F710-EFC8-475A-A4D5-067397539A40}" srcOrd="6" destOrd="0" presId="urn:microsoft.com/office/officeart/2005/8/layout/arrow2"/>
    <dgm:cxn modelId="{1344987D-F674-4563-A7F5-769CD1424061}" type="presParOf" srcId="{E186F637-DFC3-4EF4-86F8-0EC46048503A}" destId="{05ED00F2-C9CF-4D3A-841C-2EED6BB82027}" srcOrd="7" destOrd="0" presId="urn:microsoft.com/office/officeart/2005/8/layout/arrow2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2F612-D829-498D-A8A1-EF61A7910FB8}">
      <dsp:nvSpPr>
        <dsp:cNvPr id="0" name=""/>
        <dsp:cNvSpPr/>
      </dsp:nvSpPr>
      <dsp:spPr>
        <a:xfrm>
          <a:off x="1101735" y="0"/>
          <a:ext cx="7796758" cy="487297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A478D-12BA-4496-B989-E80461F70DFC}">
      <dsp:nvSpPr>
        <dsp:cNvPr id="0" name=""/>
        <dsp:cNvSpPr/>
      </dsp:nvSpPr>
      <dsp:spPr>
        <a:xfrm>
          <a:off x="1869716" y="3623543"/>
          <a:ext cx="179325" cy="179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6A889-5C04-448B-B0E5-8D03437C7FD9}">
      <dsp:nvSpPr>
        <dsp:cNvPr id="0" name=""/>
        <dsp:cNvSpPr/>
      </dsp:nvSpPr>
      <dsp:spPr>
        <a:xfrm>
          <a:off x="1695729" y="3713206"/>
          <a:ext cx="1860544" cy="1159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021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2030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t-EE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Energiatarbimises </a:t>
          </a: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65% </a:t>
          </a:r>
          <a:r>
            <a:rPr lang="et-EE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</a:t>
          </a: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</a:t>
          </a:r>
          <a:r>
            <a:rPr lang="et-EE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,</a:t>
          </a: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t-EE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sh elektris</a:t>
          </a: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100% </a:t>
          </a:r>
          <a:r>
            <a:rPr lang="et-EE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</a:t>
          </a: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t-EE" sz="1400" b="0" i="1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Energiamajanduse korralduse seadus</a:t>
          </a:r>
          <a:endParaRPr lang="en-US" sz="1400" b="0" i="1" kern="1200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695729" y="3713206"/>
        <a:ext cx="1860544" cy="1159767"/>
      </dsp:txXfrm>
    </dsp:sp>
    <dsp:sp modelId="{0E016460-5248-4AA1-B25B-6CE3BAC65397}">
      <dsp:nvSpPr>
        <dsp:cNvPr id="0" name=""/>
        <dsp:cNvSpPr/>
      </dsp:nvSpPr>
      <dsp:spPr>
        <a:xfrm>
          <a:off x="3136689" y="2490089"/>
          <a:ext cx="311870" cy="311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2404F-9685-45B0-9167-224B88E2524B}">
      <dsp:nvSpPr>
        <dsp:cNvPr id="0" name=""/>
        <dsp:cNvSpPr/>
      </dsp:nvSpPr>
      <dsp:spPr>
        <a:xfrm>
          <a:off x="3292624" y="2632774"/>
          <a:ext cx="1637319" cy="2226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254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i="1" kern="1200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2035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t-EE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Põlevkivi otsepõletuse lõpp elektritootmisel</a:t>
          </a:r>
          <a:endParaRPr lang="en-US" sz="1400" b="1" i="0" kern="1200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t-EE" sz="1400" i="1" kern="12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ENMAK 2035 eelnõu</a:t>
          </a:r>
          <a:endParaRPr lang="en-US" sz="1400" i="1" kern="120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292624" y="2632774"/>
        <a:ext cx="1637319" cy="2226949"/>
      </dsp:txXfrm>
    </dsp:sp>
    <dsp:sp modelId="{50585906-217D-45A6-A1B7-91114DEE4037}">
      <dsp:nvSpPr>
        <dsp:cNvPr id="0" name=""/>
        <dsp:cNvSpPr/>
      </dsp:nvSpPr>
      <dsp:spPr>
        <a:xfrm>
          <a:off x="4754516" y="1654861"/>
          <a:ext cx="413228" cy="413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D253F-DDD8-4F2E-9139-1EDC3E7FDDC3}">
      <dsp:nvSpPr>
        <dsp:cNvPr id="0" name=""/>
        <dsp:cNvSpPr/>
      </dsp:nvSpPr>
      <dsp:spPr>
        <a:xfrm>
          <a:off x="4626364" y="1952182"/>
          <a:ext cx="2598163" cy="2920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961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i="1" kern="1200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2040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</a:t>
          </a:r>
          <a:r>
            <a:rPr lang="en-US" sz="1400" b="1" i="0" kern="1200" baseline="-250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</a:t>
          </a:r>
          <a:r>
            <a:rPr lang="en-US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t-EE" sz="1400" b="1" i="0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neutraalne elektri- ja soojusenergia tootmine</a:t>
          </a:r>
          <a:endParaRPr lang="en-US" sz="1400" b="1" i="1" kern="1200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t-EE" sz="1400" i="1" kern="1200" noProof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Kliimakindla majanduse seaduse eelnõu</a:t>
          </a:r>
          <a:endParaRPr lang="en-US" sz="1400" i="1" kern="1200" noProof="0">
            <a:solidFill>
              <a:srgbClr val="0070C0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626364" y="1952182"/>
        <a:ext cx="2598163" cy="2920791"/>
      </dsp:txXfrm>
    </dsp:sp>
    <dsp:sp modelId="{AB57F710-EFC8-475A-A4D5-067397539A40}">
      <dsp:nvSpPr>
        <dsp:cNvPr id="0" name=""/>
        <dsp:cNvSpPr/>
      </dsp:nvSpPr>
      <dsp:spPr>
        <a:xfrm>
          <a:off x="6516584" y="1102266"/>
          <a:ext cx="553569" cy="5535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D00F2-C9CF-4D3A-841C-2EED6BB82027}">
      <dsp:nvSpPr>
        <dsp:cNvPr id="0" name=""/>
        <dsp:cNvSpPr/>
      </dsp:nvSpPr>
      <dsp:spPr>
        <a:xfrm>
          <a:off x="6781080" y="1379051"/>
          <a:ext cx="2641798" cy="3493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325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2050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t-EE" sz="1400" b="1" i="0" kern="1200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Kliimaneutraalne majandus, sh energiatootmine</a:t>
          </a:r>
          <a:endParaRPr lang="en-US" sz="1400" i="0" kern="1200" noProof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i="1" kern="1200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Strate</a:t>
          </a:r>
          <a:r>
            <a:rPr lang="et-EE" sz="1400" i="1" kern="1200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egia Eesti</a:t>
          </a:r>
          <a:r>
            <a:rPr lang="en-US" sz="1400" i="1" kern="1200" noProof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2035</a:t>
          </a:r>
        </a:p>
      </dsp:txBody>
      <dsp:txXfrm>
        <a:off x="6781080" y="1379051"/>
        <a:ext cx="2641798" cy="3493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0.29447</cdr:x>
      <cdr:y>0.46957</cdr:y>
    </cdr:from>
    <cdr:to>
      <cdr:x>0.38616</cdr:x>
      <cdr:y>0.63754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626A6DD-BF3E-8369-275F-380DDFC5A703}"/>
            </a:ext>
          </a:extLst>
        </cdr:cNvPr>
        <cdr:cNvSpPr txBox="1"/>
      </cdr:nvSpPr>
      <cdr:spPr>
        <a:xfrm xmlns:a="http://schemas.openxmlformats.org/drawingml/2006/main">
          <a:off x="2936876" y="255627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t-EE" sz="2400" dirty="0"/>
            <a:t>5666</a:t>
          </a:r>
        </a:p>
      </cdr:txBody>
    </cdr:sp>
  </cdr:relSizeAnchor>
  <cdr:relSizeAnchor xmlns:cdr="http://schemas.openxmlformats.org/drawingml/2006/chartDrawing">
    <cdr:from>
      <cdr:x>0.65885</cdr:x>
      <cdr:y>0.30875</cdr:y>
    </cdr:from>
    <cdr:to>
      <cdr:x>0.75053</cdr:x>
      <cdr:y>0.47672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59680C11-B297-E5E1-6A09-4015637081C4}"/>
            </a:ext>
          </a:extLst>
        </cdr:cNvPr>
        <cdr:cNvSpPr txBox="1"/>
      </cdr:nvSpPr>
      <cdr:spPr>
        <a:xfrm xmlns:a="http://schemas.openxmlformats.org/drawingml/2006/main">
          <a:off x="6570920" y="16807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t-EE" sz="2400" dirty="0"/>
            <a:t>8700</a:t>
          </a:r>
        </a:p>
      </cdr:txBody>
    </cdr:sp>
  </cdr:relSizeAnchor>
  <cdr:relSizeAnchor xmlns:cdr="http://schemas.openxmlformats.org/drawingml/2006/chartDrawing">
    <cdr:from>
      <cdr:x>0.85181</cdr:x>
      <cdr:y>0.14453</cdr:y>
    </cdr:from>
    <cdr:to>
      <cdr:x>0.9435</cdr:x>
      <cdr:y>0.3125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954F6ED-6D77-40F7-3FA2-0360D16CA788}"/>
            </a:ext>
          </a:extLst>
        </cdr:cNvPr>
        <cdr:cNvSpPr txBox="1"/>
      </cdr:nvSpPr>
      <cdr:spPr>
        <a:xfrm xmlns:a="http://schemas.openxmlformats.org/drawingml/2006/main">
          <a:off x="8495414" y="7868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t-EE" sz="1100" dirty="0"/>
        </a:p>
      </cdr:txBody>
    </cdr:sp>
  </cdr:relSizeAnchor>
  <cdr:relSizeAnchor xmlns:cdr="http://schemas.openxmlformats.org/drawingml/2006/chartDrawing">
    <cdr:from>
      <cdr:x>0.83369</cdr:x>
      <cdr:y>0.11328</cdr:y>
    </cdr:from>
    <cdr:to>
      <cdr:x>0.92537</cdr:x>
      <cdr:y>0.28125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EC9DB70B-F7C4-DBD8-00CA-756E16630DF3}"/>
            </a:ext>
          </a:extLst>
        </cdr:cNvPr>
        <cdr:cNvSpPr txBox="1"/>
      </cdr:nvSpPr>
      <cdr:spPr>
        <a:xfrm xmlns:a="http://schemas.openxmlformats.org/drawingml/2006/main">
          <a:off x="8314660" y="6166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t-EE" sz="2400" dirty="0"/>
            <a:t>12 400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0.20608</cdr:x>
      <cdr:y>0.49898</cdr:y>
    </cdr:from>
    <cdr:to>
      <cdr:x>0.2966</cdr:x>
      <cdr:y>0.65934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150C64A-0D5C-9D3D-3203-F98EAD9E2D5B}"/>
            </a:ext>
          </a:extLst>
        </cdr:cNvPr>
        <cdr:cNvSpPr txBox="1"/>
      </cdr:nvSpPr>
      <cdr:spPr>
        <a:xfrm xmlns:a="http://schemas.openxmlformats.org/drawingml/2006/main">
          <a:off x="2081642" y="2845254"/>
          <a:ext cx="914350" cy="914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t-EE" sz="2400" dirty="0"/>
            <a:t>14,2</a:t>
          </a:r>
        </a:p>
      </cdr:txBody>
    </cdr:sp>
  </cdr:relSizeAnchor>
  <cdr:relSizeAnchor xmlns:cdr="http://schemas.openxmlformats.org/drawingml/2006/chartDrawing">
    <cdr:from>
      <cdr:x>0.32502</cdr:x>
      <cdr:y>0.40202</cdr:y>
    </cdr:from>
    <cdr:to>
      <cdr:x>0.41554</cdr:x>
      <cdr:y>0.56238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04FACE0-1EAA-E39B-945D-E1372BDA4CDC}"/>
            </a:ext>
          </a:extLst>
        </cdr:cNvPr>
        <cdr:cNvSpPr txBox="1"/>
      </cdr:nvSpPr>
      <cdr:spPr>
        <a:xfrm xmlns:a="http://schemas.openxmlformats.org/drawingml/2006/main">
          <a:off x="3283049" y="2292387"/>
          <a:ext cx="914446" cy="914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t-EE" sz="2400" dirty="0"/>
            <a:t>18,4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1771D-E348-7141-8B1A-9171D9F4BB90}" type="datetimeFigureOut">
              <a:rPr lang="en-EE" smtClean="0"/>
              <a:t>04/29/2025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13F01-B7ED-9846-87BF-55FB679648E7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6684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137B0FE-B827-43E6-9F1A-73A7AB4ED6CD}" type="slidenum">
              <a:rPr lang="et-EE" altLang="en-US" smtClean="0"/>
              <a:pPr/>
              <a:t>3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633241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80723-542E-CF4D-B2B9-9FF624EB9158}" type="slidenum">
              <a:rPr kumimoji="0" lang="en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4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On olemas 3 liiki tarbimist. Slaidil on toodud TT kohta käiv. </a:t>
            </a:r>
            <a:r>
              <a:rPr lang="et-EE" dirty="0" err="1"/>
              <a:t>Tegelt</a:t>
            </a:r>
            <a:r>
              <a:rPr lang="et-EE" dirty="0"/>
              <a:t> ER VKA prognoosib 2024 aastal juba 9 TWh tarbimist. Kuid osa sellest ei lähe kokku.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17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40257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On olemas 3 liiki tarbimist. Slaidil on toodud TT kohta käiv. </a:t>
            </a:r>
            <a:r>
              <a:rPr lang="et-EE" dirty="0" err="1"/>
              <a:t>Tegelt</a:t>
            </a:r>
            <a:r>
              <a:rPr lang="et-EE" dirty="0"/>
              <a:t> ER VKA prognoosib 2024 aastal juba 9 TWh tarbimist. Kuid osa sellest ei lähe kokku.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18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211995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>
                <a:cs typeface="Calibri"/>
              </a:rPr>
              <a:t>1200, RS 100</a:t>
            </a:r>
          </a:p>
          <a:p>
            <a:pPr marL="228600" indent="-228600">
              <a:buAutoNum type="arabicPeriod"/>
            </a:pPr>
            <a:r>
              <a:rPr lang="en-US" err="1">
                <a:cs typeface="Calibri"/>
              </a:rPr>
              <a:t>Võrgutugevdused</a:t>
            </a:r>
            <a:endParaRPr lang="en-US"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Hind </a:t>
            </a:r>
            <a:r>
              <a:rPr lang="en-US" err="1">
                <a:cs typeface="Calibri"/>
              </a:rPr>
              <a:t>alla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keskkonnasääst</a:t>
            </a:r>
            <a:r>
              <a:rPr lang="en-US">
                <a:cs typeface="Calibri"/>
              </a:rPr>
              <a:t>, KHG </a:t>
            </a:r>
            <a:r>
              <a:rPr lang="en-US" err="1">
                <a:cs typeface="Calibri"/>
              </a:rPr>
              <a:t>vähendamine</a:t>
            </a:r>
            <a:endParaRPr lang="en-US">
              <a:cs typeface="Calibri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7965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Juhitavad, taastuvad, salvestus (MW)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7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12159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10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903348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/>
              <a:t>Ainult 35 näita, 10,7 TWh 15,4  44%, 0,4?  </a:t>
            </a:r>
            <a:r>
              <a:rPr lang="et-EE" b="1" dirty="0"/>
              <a:t>22% ehk 50% 44st.   </a:t>
            </a:r>
            <a:r>
              <a:rPr lang="et-EE" b="1" dirty="0" err="1"/>
              <a:t>FLt</a:t>
            </a:r>
            <a:r>
              <a:rPr lang="et-EE" b="1" dirty="0"/>
              <a:t>, Sagedus? Võimsus, Võrgutasu pulk juurde, </a:t>
            </a:r>
            <a:r>
              <a:rPr lang="et-EE" sz="1200" dirty="0"/>
              <a:t>*Taastuvenergia tasu, </a:t>
            </a:r>
            <a:r>
              <a:rPr lang="et-EE" sz="1200" dirty="0" err="1"/>
              <a:t>Fiks</a:t>
            </a:r>
            <a:r>
              <a:rPr lang="et-EE" sz="1200" dirty="0"/>
              <a:t>. Liitumistasu ,Sagedusreservid, võimsusmehhanism maksud ja võrgutasu kogutakse suurema müügimahu pealt, sellepärast osakaal on väiksem.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sng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Eeldused 2035 (sulgudes alates 2024 lisanduv)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Meretuul 1 GW (+1 GW)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Maismaatuul 3 GW (+2,5 GW)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Päike 1,6 GW (+0,75 GW)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Välisühendused 1,7 GW (+0,7 GW)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Salvestus 0,5 GW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Juhitavad: 1,2 GW (struktuuri muutus, kus põlevkivi asendab gaas)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Tarbimine: 10,7 TWh (Elering)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sng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Eeldused 2035 (sulgudes alates 2024 lisanduv)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Meretuul 1 GW (+1 GW)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Maismaatuul 3 GW (+2,5 GW)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Päike 1,6 GW (+0,75 GW)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Välisühendused 1,7 GW (+0,7 GW)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Salvestus 0,5 GW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Juhitavad: 1,2 GW (struktuuri muutus, kus põlevkivi asendab gaas)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</a:rPr>
              <a:t>Tarbimine: 15,4 TWh</a:t>
            </a:r>
          </a:p>
          <a:p>
            <a:endParaRPr lang="et-EE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11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028892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/>
              <a:t>Hanke tulemus selgub 2025 kevadel, hetkel seonduvate kulude (tarbijad ja tootjad) katmine täpsustamisel. Juhitavate, taastuvate ja tipukoormuste vajadust stabiliseerib eeldatavalt salvestus. 600MW kiired sagedusreserv aastaks 2035.</a:t>
            </a:r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80723-542E-CF4D-B2B9-9FF624EB9158}" type="slidenum">
              <a:rPr lang="en-EE" smtClean="0"/>
              <a:t>12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91408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63016-AA9E-6600-E4F7-DFA802249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E4CCF9-F3AC-2472-D19E-DDB574DDD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35272-122A-9091-5141-A57B161BE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/>
              <a:t>2030 vaates lisaks 3000MW ja 2035 vaates 4100MW lisanduvat taastuvelektri võimsust vähempakkumistega.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49948-DE6A-7185-6E1D-768F67459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13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516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80723-542E-CF4D-B2B9-9FF624EB9158}" type="slidenum">
              <a:rPr kumimoji="0" lang="en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81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/>
              <a:t>2030 vaates lisaks 3000MW ja 2035 vaates 4100MW lisanduvat taastuvelektri võimsust vähempakkumistega.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13F01-B7ED-9846-87BF-55FB679648E7}" type="slidenum">
              <a:rPr lang="en-EE" smtClean="0"/>
              <a:t>15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39493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09D9FC-74D5-CC54-0BB9-F12C69A18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4903427"/>
            <a:ext cx="11425237" cy="109032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37F-07AE-46BB-5CDD-EF125B55B8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 hasCustomPrompt="1"/>
          </p:nvPr>
        </p:nvSpPr>
        <p:spPr>
          <a:xfrm>
            <a:off x="1" y="1382751"/>
            <a:ext cx="12192000" cy="327845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B18D2-B1DC-3C40-88B1-3FFDBF5A5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0BACE-E02B-3F19-D0C0-55FAFEA5E28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7F7AA85-77AB-B7BB-389F-6374DE383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38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8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80657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õhi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1431B-E6BF-5D65-4B97-108FE1479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123121"/>
            <a:ext cx="10587037" cy="1133062"/>
          </a:xfrm>
        </p:spPr>
        <p:txBody>
          <a:bodyPr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FB8B3-1C22-381D-E53A-DDC6164C2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2355574"/>
            <a:ext cx="10587037" cy="3821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F29C10-6243-4F4E-7DE9-E879214E5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98A138-76F5-9165-BA96-A38E446AC882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64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B11952B-3F02-838E-6D1D-38CBD9248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51881" y="1075038"/>
            <a:ext cx="4447489" cy="17950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B7B218-0E74-23C2-E7C2-46E4C92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3081403"/>
            <a:ext cx="10587037" cy="3063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9E46283D-811B-838D-B5E9-D933237F82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06310" y="1075036"/>
            <a:ext cx="4447490" cy="1795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703F8FE-4A80-DB97-5B87-A32531CAC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0718C4-CBE6-243F-921D-0F0AD6B4D3F2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764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B11952B-3F02-838E-6D1D-38CBD9248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6763" y="4122737"/>
            <a:ext cx="7341979" cy="2008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5645507-6BFC-03DC-1CE5-5576947BA2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58211" y="674556"/>
            <a:ext cx="2795589" cy="54563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B7B218-0E74-23C2-E7C2-46E4C92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1246909"/>
            <a:ext cx="7341979" cy="2650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04C673-49EE-D33D-804B-C6B28416B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91EDD-7DF7-24FD-123B-ED73360D5BB4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589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õhi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75A8-8DF8-6F82-B3B4-771B17C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69299"/>
            <a:ext cx="4005262" cy="10883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C20FC-5970-3EF4-9877-F38F1275E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2914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1726-052A-8A44-5F06-2CD4947E2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4" y="2539682"/>
            <a:ext cx="4005262" cy="37391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FCDB37C-70AD-182C-A5E0-299E25A4A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700C8C-78FB-F2A4-BA0B-69CF454827DA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709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75A8-8DF8-6F82-B3B4-771B17C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69299"/>
            <a:ext cx="4005262" cy="10883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1726-052A-8A44-5F06-2CD4947E2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4" y="2539682"/>
            <a:ext cx="4005262" cy="37391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552B5B3-D8C4-718B-F544-3876520D6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151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1313E88-EFE1-EA88-0155-5C57D3DF9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9C939E-283C-3FBE-0185-D765054B14F4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2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õhi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977DB-1347-338E-90C0-C2E086180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36785"/>
            <a:ext cx="10587037" cy="1133062"/>
          </a:xfrm>
        </p:spPr>
        <p:txBody>
          <a:bodyPr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4B65D-0B95-3223-8E56-15654B320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763" y="2549236"/>
            <a:ext cx="10587037" cy="3627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FD8FCCA-79AA-0077-4FCF-85E28D219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E75D7B-715A-D10F-42F1-016D08E8A457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93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õhi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E4B78-732F-BC6E-6F17-AFE4BDE66C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1168399"/>
            <a:ext cx="2628900" cy="5008564"/>
          </a:xfrm>
        </p:spPr>
        <p:txBody>
          <a:bodyPr vert="eaVert"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833EE-FC3B-5DB3-0648-D391B1859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763" y="1168399"/>
            <a:ext cx="7805737" cy="5008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ACE98F-9F1B-84DA-46C0-17A632862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0283C0-D351-AE1D-BC7A-5D67C9E8998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477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302FAB-7EB8-0B94-5362-42B3858A45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6" y="1240673"/>
            <a:ext cx="4739957" cy="4634814"/>
          </a:xfrm>
          <a:custGeom>
            <a:avLst/>
            <a:gdLst>
              <a:gd name="connsiteX0" fmla="*/ 2563318 w 5126636"/>
              <a:gd name="connsiteY0" fmla="*/ 0 h 5126636"/>
              <a:gd name="connsiteX1" fmla="*/ 5126636 w 5126636"/>
              <a:gd name="connsiteY1" fmla="*/ 2563318 h 5126636"/>
              <a:gd name="connsiteX2" fmla="*/ 2563318 w 5126636"/>
              <a:gd name="connsiteY2" fmla="*/ 5126636 h 5126636"/>
              <a:gd name="connsiteX3" fmla="*/ 0 w 5126636"/>
              <a:gd name="connsiteY3" fmla="*/ 2563318 h 5126636"/>
              <a:gd name="connsiteX4" fmla="*/ 2563318 w 5126636"/>
              <a:gd name="connsiteY4" fmla="*/ 0 h 512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636" h="5126636">
                <a:moveTo>
                  <a:pt x="2563318" y="0"/>
                </a:moveTo>
                <a:cubicBezTo>
                  <a:pt x="3978999" y="0"/>
                  <a:pt x="5126636" y="1147637"/>
                  <a:pt x="5126636" y="2563318"/>
                </a:cubicBezTo>
                <a:cubicBezTo>
                  <a:pt x="5126636" y="3978999"/>
                  <a:pt x="3978999" y="5126636"/>
                  <a:pt x="2563318" y="5126636"/>
                </a:cubicBezTo>
                <a:cubicBezTo>
                  <a:pt x="1147637" y="5126636"/>
                  <a:pt x="0" y="3978999"/>
                  <a:pt x="0" y="2563318"/>
                </a:cubicBezTo>
                <a:cubicBezTo>
                  <a:pt x="0" y="1147637"/>
                  <a:pt x="1147637" y="0"/>
                  <a:pt x="256331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FD6A665-1E62-E177-472C-A250662E0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EB034B3-7A20-E0DE-5926-289E3945D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99CC65B-FDF6-38BB-53FC-3FCAFF433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F197F-08D2-D55C-93B9-8141B19EC44D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99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3943C27-9858-F51B-FDFA-C9C8E119D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9784" y="1268413"/>
            <a:ext cx="4739957" cy="463481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C238332-C4BB-3379-7A4D-66B1077C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154960-CB0C-EF6E-288D-934CAC160193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88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B102D3-AFC8-6971-D982-8AC512D8ED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6" y="1256057"/>
            <a:ext cx="4739957" cy="4634814"/>
          </a:xfrm>
          <a:custGeom>
            <a:avLst/>
            <a:gdLst>
              <a:gd name="connsiteX0" fmla="*/ 2381219 w 4372592"/>
              <a:gd name="connsiteY0" fmla="*/ 0 h 3613973"/>
              <a:gd name="connsiteX1" fmla="*/ 4372592 w 4372592"/>
              <a:gd name="connsiteY1" fmla="*/ 0 h 3613973"/>
              <a:gd name="connsiteX2" fmla="*/ 4372592 w 4372592"/>
              <a:gd name="connsiteY2" fmla="*/ 1222218 h 3613973"/>
              <a:gd name="connsiteX3" fmla="*/ 4130257 w 4372592"/>
              <a:gd name="connsiteY3" fmla="*/ 2460240 h 3613973"/>
              <a:gd name="connsiteX4" fmla="*/ 3276811 w 4372592"/>
              <a:gd name="connsiteY4" fmla="*/ 3613973 h 3613973"/>
              <a:gd name="connsiteX5" fmla="*/ 2570874 w 4372592"/>
              <a:gd name="connsiteY5" fmla="*/ 3045010 h 3613973"/>
              <a:gd name="connsiteX6" fmla="*/ 3155643 w 4372592"/>
              <a:gd name="connsiteY6" fmla="*/ 2270586 h 3613973"/>
              <a:gd name="connsiteX7" fmla="*/ 3268004 w 4372592"/>
              <a:gd name="connsiteY7" fmla="*/ 1989809 h 3613973"/>
              <a:gd name="connsiteX8" fmla="*/ 3276017 w 4372592"/>
              <a:gd name="connsiteY8" fmla="*/ 1959763 h 3613973"/>
              <a:gd name="connsiteX9" fmla="*/ 2381219 w 4372592"/>
              <a:gd name="connsiteY9" fmla="*/ 1959763 h 3613973"/>
              <a:gd name="connsiteX10" fmla="*/ 0 w 4372592"/>
              <a:gd name="connsiteY10" fmla="*/ 0 h 3613973"/>
              <a:gd name="connsiteX11" fmla="*/ 1991374 w 4372592"/>
              <a:gd name="connsiteY11" fmla="*/ 0 h 3613973"/>
              <a:gd name="connsiteX12" fmla="*/ 1991374 w 4372592"/>
              <a:gd name="connsiteY12" fmla="*/ 1222218 h 3613973"/>
              <a:gd name="connsiteX13" fmla="*/ 1749037 w 4372592"/>
              <a:gd name="connsiteY13" fmla="*/ 2460240 h 3613973"/>
              <a:gd name="connsiteX14" fmla="*/ 895591 w 4372592"/>
              <a:gd name="connsiteY14" fmla="*/ 3613973 h 3613973"/>
              <a:gd name="connsiteX15" fmla="*/ 189655 w 4372592"/>
              <a:gd name="connsiteY15" fmla="*/ 3045010 h 3613973"/>
              <a:gd name="connsiteX16" fmla="*/ 774424 w 4372592"/>
              <a:gd name="connsiteY16" fmla="*/ 2270586 h 3613973"/>
              <a:gd name="connsiteX17" fmla="*/ 886784 w 4372592"/>
              <a:gd name="connsiteY17" fmla="*/ 1989809 h 3613973"/>
              <a:gd name="connsiteX18" fmla="*/ 894798 w 4372592"/>
              <a:gd name="connsiteY18" fmla="*/ 1959763 h 3613973"/>
              <a:gd name="connsiteX19" fmla="*/ 0 w 4372592"/>
              <a:gd name="connsiteY19" fmla="*/ 1959763 h 36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72592" h="3613973">
                <a:moveTo>
                  <a:pt x="2381219" y="0"/>
                </a:moveTo>
                <a:lnTo>
                  <a:pt x="4372592" y="0"/>
                </a:lnTo>
                <a:lnTo>
                  <a:pt x="4372592" y="1222218"/>
                </a:lnTo>
                <a:cubicBezTo>
                  <a:pt x="4372592" y="1678794"/>
                  <a:pt x="4291813" y="2091468"/>
                  <a:pt x="4130257" y="2460240"/>
                </a:cubicBezTo>
                <a:cubicBezTo>
                  <a:pt x="3968699" y="2829014"/>
                  <a:pt x="3684216" y="3213591"/>
                  <a:pt x="3276811" y="3613973"/>
                </a:cubicBezTo>
                <a:lnTo>
                  <a:pt x="2570874" y="3045010"/>
                </a:lnTo>
                <a:cubicBezTo>
                  <a:pt x="2837795" y="2771063"/>
                  <a:pt x="3032717" y="2512923"/>
                  <a:pt x="3155643" y="2270586"/>
                </a:cubicBezTo>
                <a:cubicBezTo>
                  <a:pt x="3201740" y="2179709"/>
                  <a:pt x="3239192" y="2086118"/>
                  <a:pt x="3268004" y="1989809"/>
                </a:cubicBezTo>
                <a:lnTo>
                  <a:pt x="3276017" y="1959763"/>
                </a:lnTo>
                <a:lnTo>
                  <a:pt x="2381219" y="1959763"/>
                </a:lnTo>
                <a:close/>
                <a:moveTo>
                  <a:pt x="0" y="0"/>
                </a:moveTo>
                <a:lnTo>
                  <a:pt x="1991374" y="0"/>
                </a:lnTo>
                <a:lnTo>
                  <a:pt x="1991374" y="1222218"/>
                </a:lnTo>
                <a:cubicBezTo>
                  <a:pt x="1991374" y="1678794"/>
                  <a:pt x="1910595" y="2091468"/>
                  <a:pt x="1749037" y="2460240"/>
                </a:cubicBezTo>
                <a:cubicBezTo>
                  <a:pt x="1587480" y="2829014"/>
                  <a:pt x="1302998" y="3213591"/>
                  <a:pt x="895591" y="3613973"/>
                </a:cubicBezTo>
                <a:lnTo>
                  <a:pt x="189655" y="3045010"/>
                </a:lnTo>
                <a:cubicBezTo>
                  <a:pt x="456577" y="2771063"/>
                  <a:pt x="651500" y="2512923"/>
                  <a:pt x="774424" y="2270586"/>
                </a:cubicBezTo>
                <a:cubicBezTo>
                  <a:pt x="820520" y="2179709"/>
                  <a:pt x="857974" y="2086118"/>
                  <a:pt x="886784" y="1989809"/>
                </a:cubicBezTo>
                <a:lnTo>
                  <a:pt x="894798" y="1959763"/>
                </a:lnTo>
                <a:lnTo>
                  <a:pt x="0" y="195976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53DCDA0-BE9F-B2FB-C9E9-ABA2BF670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54D7BD-0D51-A1BD-04D9-A91510162480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74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762F-35C5-45EF-E6D2-C5297B03C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1103887"/>
            <a:ext cx="5809729" cy="51679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80E253-6A65-8C56-B9E3-DAEA78CEA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689100"/>
            <a:ext cx="5809729" cy="45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209172-84FD-2493-4D61-1C04B8EA00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5006" y="1103887"/>
            <a:ext cx="5506994" cy="513627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F962A7E-BF88-A8C7-EDED-FA4722F76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C5F65C-F230-7A89-4154-5DF4357D551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37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D5DEA732-F44C-44F5-7C1A-DB188537C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770E43-98B2-9D5F-8B57-C383E2C3F9A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4F3D3FCE-43B9-B437-E13E-4EFE4B6B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8047" y="1342554"/>
            <a:ext cx="4598834" cy="4431287"/>
          </a:xfrm>
          <a:custGeom>
            <a:avLst/>
            <a:gdLst>
              <a:gd name="connsiteX0" fmla="*/ 5915154 w 6496870"/>
              <a:gd name="connsiteY0" fmla="*/ 2697750 h 6260173"/>
              <a:gd name="connsiteX1" fmla="*/ 5955543 w 6496870"/>
              <a:gd name="connsiteY1" fmla="*/ 2714516 h 6260173"/>
              <a:gd name="connsiteX2" fmla="*/ 6478434 w 6496870"/>
              <a:gd name="connsiteY2" fmla="*/ 3846630 h 6260173"/>
              <a:gd name="connsiteX3" fmla="*/ 6482206 w 6496870"/>
              <a:gd name="connsiteY3" fmla="*/ 4350699 h 6260173"/>
              <a:gd name="connsiteX4" fmla="*/ 6362137 w 6496870"/>
              <a:gd name="connsiteY4" fmla="*/ 4822162 h 6260173"/>
              <a:gd name="connsiteX5" fmla="*/ 5820903 w 6496870"/>
              <a:gd name="connsiteY5" fmla="*/ 5603362 h 6260173"/>
              <a:gd name="connsiteX6" fmla="*/ 4990709 w 6496870"/>
              <a:gd name="connsiteY6" fmla="*/ 6069373 h 6260173"/>
              <a:gd name="connsiteX7" fmla="*/ 4510709 w 6496870"/>
              <a:gd name="connsiteY7" fmla="*/ 6144630 h 6260173"/>
              <a:gd name="connsiteX8" fmla="*/ 4453452 w 6496870"/>
              <a:gd name="connsiteY8" fmla="*/ 6145487 h 6260173"/>
              <a:gd name="connsiteX9" fmla="*/ 4026663 w 6496870"/>
              <a:gd name="connsiteY9" fmla="*/ 6097385 h 6260173"/>
              <a:gd name="connsiteX10" fmla="*/ 3986309 w 6496870"/>
              <a:gd name="connsiteY10" fmla="*/ 6112230 h 6260173"/>
              <a:gd name="connsiteX11" fmla="*/ 3359497 w 6496870"/>
              <a:gd name="connsiteY11" fmla="*/ 6259796 h 6260173"/>
              <a:gd name="connsiteX12" fmla="*/ 3353326 w 6496870"/>
              <a:gd name="connsiteY12" fmla="*/ 6260173 h 6260173"/>
              <a:gd name="connsiteX13" fmla="*/ 3301726 w 6496870"/>
              <a:gd name="connsiteY13" fmla="*/ 6214230 h 6260173"/>
              <a:gd name="connsiteX14" fmla="*/ 3347292 w 6496870"/>
              <a:gd name="connsiteY14" fmla="*/ 6156459 h 6260173"/>
              <a:gd name="connsiteX15" fmla="*/ 3950823 w 6496870"/>
              <a:gd name="connsiteY15" fmla="*/ 6014070 h 6260173"/>
              <a:gd name="connsiteX16" fmla="*/ 3935052 w 6496870"/>
              <a:gd name="connsiteY16" fmla="*/ 4381830 h 6260173"/>
              <a:gd name="connsiteX17" fmla="*/ 4415943 w 6496870"/>
              <a:gd name="connsiteY17" fmla="*/ 3677190 h 6260173"/>
              <a:gd name="connsiteX18" fmla="*/ 5155349 w 6496870"/>
              <a:gd name="connsiteY18" fmla="*/ 3235384 h 6260173"/>
              <a:gd name="connsiteX19" fmla="*/ 5876240 w 6496870"/>
              <a:gd name="connsiteY19" fmla="*/ 2717739 h 6260173"/>
              <a:gd name="connsiteX20" fmla="*/ 5915154 w 6496870"/>
              <a:gd name="connsiteY20" fmla="*/ 2697750 h 6260173"/>
              <a:gd name="connsiteX21" fmla="*/ 759240 w 6496870"/>
              <a:gd name="connsiteY21" fmla="*/ 2109053 h 6260173"/>
              <a:gd name="connsiteX22" fmla="*/ 779478 w 6496870"/>
              <a:gd name="connsiteY22" fmla="*/ 2113294 h 6260173"/>
              <a:gd name="connsiteX23" fmla="*/ 806736 w 6496870"/>
              <a:gd name="connsiteY23" fmla="*/ 2181625 h 6260173"/>
              <a:gd name="connsiteX24" fmla="*/ 628313 w 6496870"/>
              <a:gd name="connsiteY24" fmla="*/ 2775488 h 6260173"/>
              <a:gd name="connsiteX25" fmla="*/ 2049798 w 6496870"/>
              <a:gd name="connsiteY25" fmla="*/ 3577945 h 6260173"/>
              <a:gd name="connsiteX26" fmla="*/ 2419536 w 6496870"/>
              <a:gd name="connsiteY26" fmla="*/ 4346700 h 6260173"/>
              <a:gd name="connsiteX27" fmla="*/ 2432427 w 6496870"/>
              <a:gd name="connsiteY27" fmla="*/ 5207923 h 6260173"/>
              <a:gd name="connsiteX28" fmla="*/ 2520301 w 6496870"/>
              <a:gd name="connsiteY28" fmla="*/ 6091088 h 6260173"/>
              <a:gd name="connsiteX29" fmla="*/ 2518141 w 6496870"/>
              <a:gd name="connsiteY29" fmla="*/ 6134837 h 6260173"/>
              <a:gd name="connsiteX30" fmla="*/ 2483410 w 6496870"/>
              <a:gd name="connsiteY30" fmla="*/ 6161443 h 6260173"/>
              <a:gd name="connsiteX31" fmla="*/ 2035604 w 6496870"/>
              <a:gd name="connsiteY31" fmla="*/ 6211191 h 6260173"/>
              <a:gd name="connsiteX32" fmla="*/ 1241547 w 6496870"/>
              <a:gd name="connsiteY32" fmla="*/ 6048231 h 6260173"/>
              <a:gd name="connsiteX33" fmla="*/ 803101 w 6496870"/>
              <a:gd name="connsiteY33" fmla="*/ 5799454 h 6260173"/>
              <a:gd name="connsiteX34" fmla="*/ 454827 w 6496870"/>
              <a:gd name="connsiteY34" fmla="*/ 5459751 h 6260173"/>
              <a:gd name="connsiteX35" fmla="*/ 48884 w 6496870"/>
              <a:gd name="connsiteY35" fmla="*/ 4600414 h 6260173"/>
              <a:gd name="connsiteX36" fmla="*/ 60404 w 6496870"/>
              <a:gd name="connsiteY36" fmla="*/ 3648437 h 6260173"/>
              <a:gd name="connsiteX37" fmla="*/ 235227 w 6496870"/>
              <a:gd name="connsiteY37" fmla="*/ 3195077 h 6260173"/>
              <a:gd name="connsiteX38" fmla="*/ 518153 w 6496870"/>
              <a:gd name="connsiteY38" fmla="*/ 2799522 h 6260173"/>
              <a:gd name="connsiteX39" fmla="*/ 525490 w 6496870"/>
              <a:gd name="connsiteY39" fmla="*/ 2757145 h 6260173"/>
              <a:gd name="connsiteX40" fmla="*/ 711113 w 6496870"/>
              <a:gd name="connsiteY40" fmla="*/ 2140551 h 6260173"/>
              <a:gd name="connsiteX41" fmla="*/ 759240 w 6496870"/>
              <a:gd name="connsiteY41" fmla="*/ 2109053 h 6260173"/>
              <a:gd name="connsiteX42" fmla="*/ 3198583 w 6496870"/>
              <a:gd name="connsiteY42" fmla="*/ 258 h 6260173"/>
              <a:gd name="connsiteX43" fmla="*/ 4081658 w 6496870"/>
              <a:gd name="connsiteY43" fmla="*/ 215114 h 6260173"/>
              <a:gd name="connsiteX44" fmla="*/ 4730207 w 6496870"/>
              <a:gd name="connsiteY44" fmla="*/ 705229 h 6260173"/>
              <a:gd name="connsiteX45" fmla="*/ 5129361 w 6496870"/>
              <a:gd name="connsiteY45" fmla="*/ 1412029 h 6260173"/>
              <a:gd name="connsiteX46" fmla="*/ 5162344 w 6496870"/>
              <a:gd name="connsiteY46" fmla="*/ 1439492 h 6260173"/>
              <a:gd name="connsiteX47" fmla="*/ 5603532 w 6496870"/>
              <a:gd name="connsiteY47" fmla="*/ 1908554 h 6260173"/>
              <a:gd name="connsiteX48" fmla="*/ 5592972 w 6496870"/>
              <a:gd name="connsiteY48" fmla="*/ 1981412 h 6260173"/>
              <a:gd name="connsiteX49" fmla="*/ 5561875 w 6496870"/>
              <a:gd name="connsiteY49" fmla="*/ 1991766 h 6260173"/>
              <a:gd name="connsiteX50" fmla="*/ 5520150 w 6496870"/>
              <a:gd name="connsiteY50" fmla="*/ 1970852 h 6260173"/>
              <a:gd name="connsiteX51" fmla="*/ 5095075 w 6496870"/>
              <a:gd name="connsiteY51" fmla="*/ 1519377 h 6260173"/>
              <a:gd name="connsiteX52" fmla="*/ 3689258 w 6496870"/>
              <a:gd name="connsiteY52" fmla="*/ 2349160 h 6260173"/>
              <a:gd name="connsiteX53" fmla="*/ 3419532 w 6496870"/>
              <a:gd name="connsiteY53" fmla="*/ 2366166 h 6260173"/>
              <a:gd name="connsiteX54" fmla="*/ 2838766 w 6496870"/>
              <a:gd name="connsiteY54" fmla="*/ 2284943 h 6260173"/>
              <a:gd name="connsiteX55" fmla="*/ 2086435 w 6496870"/>
              <a:gd name="connsiteY55" fmla="*/ 1865492 h 6260173"/>
              <a:gd name="connsiteX56" fmla="*/ 1277704 w 6496870"/>
              <a:gd name="connsiteY56" fmla="*/ 1500040 h 6260173"/>
              <a:gd name="connsiteX57" fmla="*/ 1220446 w 6496870"/>
              <a:gd name="connsiteY57" fmla="*/ 1492017 h 6260173"/>
              <a:gd name="connsiteX58" fmla="*/ 1234401 w 6496870"/>
              <a:gd name="connsiteY58" fmla="*/ 1435926 h 6260173"/>
              <a:gd name="connsiteX59" fmla="*/ 1721018 w 6496870"/>
              <a:gd name="connsiteY59" fmla="*/ 643514 h 6260173"/>
              <a:gd name="connsiteX60" fmla="*/ 2479555 w 6496870"/>
              <a:gd name="connsiteY60" fmla="*/ 128097 h 6260173"/>
              <a:gd name="connsiteX61" fmla="*/ 2480721 w 6496870"/>
              <a:gd name="connsiteY61" fmla="*/ 127617 h 6260173"/>
              <a:gd name="connsiteX62" fmla="*/ 3071181 w 6496870"/>
              <a:gd name="connsiteY62" fmla="*/ 2321 h 6260173"/>
              <a:gd name="connsiteX63" fmla="*/ 3198583 w 6496870"/>
              <a:gd name="connsiteY63" fmla="*/ 258 h 626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496870" h="6260173">
                <a:moveTo>
                  <a:pt x="5915154" y="2697750"/>
                </a:moveTo>
                <a:cubicBezTo>
                  <a:pt x="5930343" y="2697099"/>
                  <a:pt x="5945223" y="2703236"/>
                  <a:pt x="5955543" y="2714516"/>
                </a:cubicBezTo>
                <a:cubicBezTo>
                  <a:pt x="6246286" y="3030664"/>
                  <a:pt x="6427109" y="3422139"/>
                  <a:pt x="6478434" y="3846630"/>
                </a:cubicBezTo>
                <a:cubicBezTo>
                  <a:pt x="6501680" y="4014390"/>
                  <a:pt x="6502949" y="4183967"/>
                  <a:pt x="6482206" y="4350699"/>
                </a:cubicBezTo>
                <a:cubicBezTo>
                  <a:pt x="6462286" y="4511122"/>
                  <a:pt x="6421897" y="4669727"/>
                  <a:pt x="6362137" y="4822162"/>
                </a:cubicBezTo>
                <a:cubicBezTo>
                  <a:pt x="6247143" y="5115716"/>
                  <a:pt x="6060011" y="5385853"/>
                  <a:pt x="5820903" y="5603362"/>
                </a:cubicBezTo>
                <a:cubicBezTo>
                  <a:pt x="5581520" y="5821144"/>
                  <a:pt x="5294480" y="5982287"/>
                  <a:pt x="4990709" y="6069373"/>
                </a:cubicBezTo>
                <a:cubicBezTo>
                  <a:pt x="4833406" y="6114459"/>
                  <a:pt x="4671920" y="6139796"/>
                  <a:pt x="4510709" y="6144630"/>
                </a:cubicBezTo>
                <a:cubicBezTo>
                  <a:pt x="4491611" y="6145213"/>
                  <a:pt x="4472549" y="6145487"/>
                  <a:pt x="4453452" y="6145487"/>
                </a:cubicBezTo>
                <a:cubicBezTo>
                  <a:pt x="4310172" y="6145487"/>
                  <a:pt x="4166960" y="6129373"/>
                  <a:pt x="4026663" y="6097385"/>
                </a:cubicBezTo>
                <a:cubicBezTo>
                  <a:pt x="4013257" y="6102425"/>
                  <a:pt x="3999783" y="6107396"/>
                  <a:pt x="3986309" y="6112230"/>
                </a:cubicBezTo>
                <a:cubicBezTo>
                  <a:pt x="3783851" y="6184916"/>
                  <a:pt x="3572960" y="6234527"/>
                  <a:pt x="3359497" y="6259796"/>
                </a:cubicBezTo>
                <a:cubicBezTo>
                  <a:pt x="3357440" y="6260036"/>
                  <a:pt x="3355349" y="6260173"/>
                  <a:pt x="3353326" y="6260173"/>
                </a:cubicBezTo>
                <a:cubicBezTo>
                  <a:pt x="3327337" y="6260173"/>
                  <a:pt x="3304846" y="6240699"/>
                  <a:pt x="3301726" y="6214230"/>
                </a:cubicBezTo>
                <a:cubicBezTo>
                  <a:pt x="3298366" y="6185670"/>
                  <a:pt x="3318732" y="6159819"/>
                  <a:pt x="3347292" y="6156459"/>
                </a:cubicBezTo>
                <a:cubicBezTo>
                  <a:pt x="3552834" y="6132184"/>
                  <a:pt x="3755840" y="6084082"/>
                  <a:pt x="3950823" y="6014070"/>
                </a:cubicBezTo>
                <a:cubicBezTo>
                  <a:pt x="3714834" y="5513636"/>
                  <a:pt x="3708423" y="4922276"/>
                  <a:pt x="3935052" y="4381830"/>
                </a:cubicBezTo>
                <a:cubicBezTo>
                  <a:pt x="4046652" y="4115670"/>
                  <a:pt x="4212937" y="3872002"/>
                  <a:pt x="4415943" y="3677190"/>
                </a:cubicBezTo>
                <a:cubicBezTo>
                  <a:pt x="4631120" y="3470687"/>
                  <a:pt x="4879897" y="3322024"/>
                  <a:pt x="5155349" y="3235384"/>
                </a:cubicBezTo>
                <a:cubicBezTo>
                  <a:pt x="5437554" y="3139384"/>
                  <a:pt x="5686812" y="2960413"/>
                  <a:pt x="5876240" y="2717739"/>
                </a:cubicBezTo>
                <a:cubicBezTo>
                  <a:pt x="5885634" y="2705670"/>
                  <a:pt x="5899897" y="2698367"/>
                  <a:pt x="5915154" y="2697750"/>
                </a:cubicBezTo>
                <a:close/>
                <a:moveTo>
                  <a:pt x="759240" y="2109053"/>
                </a:moveTo>
                <a:cubicBezTo>
                  <a:pt x="766002" y="2109091"/>
                  <a:pt x="772869" y="2110457"/>
                  <a:pt x="779478" y="2113294"/>
                </a:cubicBezTo>
                <a:cubicBezTo>
                  <a:pt x="805878" y="2124643"/>
                  <a:pt x="818084" y="2155260"/>
                  <a:pt x="806736" y="2181625"/>
                </a:cubicBezTo>
                <a:cubicBezTo>
                  <a:pt x="724998" y="2371842"/>
                  <a:pt x="665170" y="2571660"/>
                  <a:pt x="628313" y="2775488"/>
                </a:cubicBezTo>
                <a:cubicBezTo>
                  <a:pt x="1179696" y="2821328"/>
                  <a:pt x="1695078" y="3111454"/>
                  <a:pt x="2049798" y="3577945"/>
                </a:cubicBezTo>
                <a:cubicBezTo>
                  <a:pt x="2224484" y="3807660"/>
                  <a:pt x="2352336" y="4073511"/>
                  <a:pt x="2419536" y="4346700"/>
                </a:cubicBezTo>
                <a:cubicBezTo>
                  <a:pt x="2490781" y="4636311"/>
                  <a:pt x="2495101" y="4926060"/>
                  <a:pt x="2432427" y="5207923"/>
                </a:cubicBezTo>
                <a:cubicBezTo>
                  <a:pt x="2374484" y="5500311"/>
                  <a:pt x="2404827" y="5805728"/>
                  <a:pt x="2520301" y="6091088"/>
                </a:cubicBezTo>
                <a:cubicBezTo>
                  <a:pt x="2526061" y="6105317"/>
                  <a:pt x="2525238" y="6121294"/>
                  <a:pt x="2518141" y="6134837"/>
                </a:cubicBezTo>
                <a:cubicBezTo>
                  <a:pt x="2511044" y="6148345"/>
                  <a:pt x="2498358" y="6158117"/>
                  <a:pt x="2483410" y="6161443"/>
                </a:cubicBezTo>
                <a:cubicBezTo>
                  <a:pt x="2334781" y="6194665"/>
                  <a:pt x="2184781" y="6211191"/>
                  <a:pt x="2035604" y="6211191"/>
                </a:cubicBezTo>
                <a:cubicBezTo>
                  <a:pt x="1764164" y="6211191"/>
                  <a:pt x="1495330" y="6156505"/>
                  <a:pt x="1241547" y="6048231"/>
                </a:cubicBezTo>
                <a:cubicBezTo>
                  <a:pt x="1084656" y="5984494"/>
                  <a:pt x="937124" y="5900768"/>
                  <a:pt x="803101" y="5799454"/>
                </a:cubicBezTo>
                <a:cubicBezTo>
                  <a:pt x="674153" y="5701980"/>
                  <a:pt x="556998" y="5587671"/>
                  <a:pt x="454827" y="5459751"/>
                </a:cubicBezTo>
                <a:cubicBezTo>
                  <a:pt x="258096" y="5213374"/>
                  <a:pt x="117730" y="4916220"/>
                  <a:pt x="48884" y="4600414"/>
                </a:cubicBezTo>
                <a:cubicBezTo>
                  <a:pt x="-19996" y="4284231"/>
                  <a:pt x="-16019" y="3955020"/>
                  <a:pt x="60404" y="3648437"/>
                </a:cubicBezTo>
                <a:cubicBezTo>
                  <a:pt x="100004" y="3489660"/>
                  <a:pt x="158838" y="3337123"/>
                  <a:pt x="235227" y="3195077"/>
                </a:cubicBezTo>
                <a:cubicBezTo>
                  <a:pt x="312164" y="3052071"/>
                  <a:pt x="407307" y="2919077"/>
                  <a:pt x="518153" y="2799522"/>
                </a:cubicBezTo>
                <a:cubicBezTo>
                  <a:pt x="520484" y="2785397"/>
                  <a:pt x="522918" y="2771271"/>
                  <a:pt x="525490" y="2757145"/>
                </a:cubicBezTo>
                <a:cubicBezTo>
                  <a:pt x="563787" y="2545500"/>
                  <a:pt x="626256" y="2338037"/>
                  <a:pt x="711113" y="2140551"/>
                </a:cubicBezTo>
                <a:cubicBezTo>
                  <a:pt x="719624" y="2120751"/>
                  <a:pt x="738955" y="2108935"/>
                  <a:pt x="759240" y="2109053"/>
                </a:cubicBezTo>
                <a:close/>
                <a:moveTo>
                  <a:pt x="3198583" y="258"/>
                </a:moveTo>
                <a:cubicBezTo>
                  <a:pt x="3496657" y="5064"/>
                  <a:pt x="3799171" y="77133"/>
                  <a:pt x="4081658" y="215114"/>
                </a:cubicBezTo>
                <a:cubicBezTo>
                  <a:pt x="4328275" y="335594"/>
                  <a:pt x="4552572" y="505069"/>
                  <a:pt x="4730207" y="705229"/>
                </a:cubicBezTo>
                <a:cubicBezTo>
                  <a:pt x="4915692" y="914200"/>
                  <a:pt x="5049921" y="1151937"/>
                  <a:pt x="5129361" y="1412029"/>
                </a:cubicBezTo>
                <a:cubicBezTo>
                  <a:pt x="5140435" y="1421080"/>
                  <a:pt x="5151407" y="1430234"/>
                  <a:pt x="5162344" y="1439492"/>
                </a:cubicBezTo>
                <a:cubicBezTo>
                  <a:pt x="5326504" y="1578486"/>
                  <a:pt x="5474927" y="1736269"/>
                  <a:pt x="5603532" y="1908554"/>
                </a:cubicBezTo>
                <a:cubicBezTo>
                  <a:pt x="5620744" y="1931594"/>
                  <a:pt x="5616012" y="1964200"/>
                  <a:pt x="5592972" y="1981412"/>
                </a:cubicBezTo>
                <a:cubicBezTo>
                  <a:pt x="5583647" y="1988372"/>
                  <a:pt x="5572710" y="1991766"/>
                  <a:pt x="5561875" y="1991766"/>
                </a:cubicBezTo>
                <a:cubicBezTo>
                  <a:pt x="5546001" y="1991766"/>
                  <a:pt x="5530332" y="1984532"/>
                  <a:pt x="5520150" y="1970852"/>
                </a:cubicBezTo>
                <a:cubicBezTo>
                  <a:pt x="5396309" y="1804977"/>
                  <a:pt x="5253167" y="1653229"/>
                  <a:pt x="5095075" y="1519377"/>
                </a:cubicBezTo>
                <a:cubicBezTo>
                  <a:pt x="4779509" y="1973972"/>
                  <a:pt x="4270572" y="2275274"/>
                  <a:pt x="3689258" y="2349160"/>
                </a:cubicBezTo>
                <a:cubicBezTo>
                  <a:pt x="3599807" y="2360509"/>
                  <a:pt x="3509567" y="2366166"/>
                  <a:pt x="3419532" y="2366166"/>
                </a:cubicBezTo>
                <a:cubicBezTo>
                  <a:pt x="3221498" y="2366166"/>
                  <a:pt x="3024492" y="2338840"/>
                  <a:pt x="2838766" y="2284943"/>
                </a:cubicBezTo>
                <a:cubicBezTo>
                  <a:pt x="2552378" y="2201834"/>
                  <a:pt x="2299212" y="2060714"/>
                  <a:pt x="2086435" y="1865492"/>
                </a:cubicBezTo>
                <a:cubicBezTo>
                  <a:pt x="1862172" y="1669103"/>
                  <a:pt x="1582504" y="1542760"/>
                  <a:pt x="1277704" y="1500040"/>
                </a:cubicBezTo>
                <a:lnTo>
                  <a:pt x="1220446" y="1492017"/>
                </a:lnTo>
                <a:lnTo>
                  <a:pt x="1234401" y="1435926"/>
                </a:lnTo>
                <a:cubicBezTo>
                  <a:pt x="1301464" y="1166303"/>
                  <a:pt x="1469738" y="892292"/>
                  <a:pt x="1721018" y="643514"/>
                </a:cubicBezTo>
                <a:cubicBezTo>
                  <a:pt x="1943155" y="423572"/>
                  <a:pt x="2212538" y="240555"/>
                  <a:pt x="2479555" y="128097"/>
                </a:cubicBezTo>
                <a:lnTo>
                  <a:pt x="2480721" y="127617"/>
                </a:lnTo>
                <a:cubicBezTo>
                  <a:pt x="2668551" y="53843"/>
                  <a:pt x="2868001" y="12223"/>
                  <a:pt x="3071181" y="2321"/>
                </a:cubicBezTo>
                <a:cubicBezTo>
                  <a:pt x="3113510" y="258"/>
                  <a:pt x="3156002" y="-428"/>
                  <a:pt x="3198583" y="258"/>
                </a:cubicBezTo>
                <a:close/>
              </a:path>
            </a:pathLst>
          </a:custGeom>
          <a:solidFill>
            <a:srgbClr val="003087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36201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6B84D1D-A6C0-ADA3-E147-0861852C28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8034" y="1268413"/>
            <a:ext cx="3783458" cy="4656564"/>
          </a:xfrm>
          <a:custGeom>
            <a:avLst/>
            <a:gdLst>
              <a:gd name="connsiteX0" fmla="*/ 1882028 w 3783458"/>
              <a:gd name="connsiteY0" fmla="*/ 0 h 4656564"/>
              <a:gd name="connsiteX1" fmla="*/ 2289477 w 3783458"/>
              <a:gd name="connsiteY1" fmla="*/ 194024 h 4656564"/>
              <a:gd name="connsiteX2" fmla="*/ 3201388 w 3783458"/>
              <a:gd name="connsiteY2" fmla="*/ 1746212 h 4656564"/>
              <a:gd name="connsiteX3" fmla="*/ 2793938 w 3783458"/>
              <a:gd name="connsiteY3" fmla="*/ 1746212 h 4656564"/>
              <a:gd name="connsiteX4" fmla="*/ 3531228 w 3783458"/>
              <a:gd name="connsiteY4" fmla="*/ 2910353 h 4656564"/>
              <a:gd name="connsiteX5" fmla="*/ 3104376 w 3783458"/>
              <a:gd name="connsiteY5" fmla="*/ 2910353 h 4656564"/>
              <a:gd name="connsiteX6" fmla="*/ 3783458 w 3783458"/>
              <a:gd name="connsiteY6" fmla="*/ 4074494 h 4656564"/>
              <a:gd name="connsiteX7" fmla="*/ 2037247 w 3783458"/>
              <a:gd name="connsiteY7" fmla="*/ 4074494 h 4656564"/>
              <a:gd name="connsiteX8" fmla="*/ 2037247 w 3783458"/>
              <a:gd name="connsiteY8" fmla="*/ 4656564 h 4656564"/>
              <a:gd name="connsiteX9" fmla="*/ 1649200 w 3783458"/>
              <a:gd name="connsiteY9" fmla="*/ 4656564 h 4656564"/>
              <a:gd name="connsiteX10" fmla="*/ 1649200 w 3783458"/>
              <a:gd name="connsiteY10" fmla="*/ 4074494 h 4656564"/>
              <a:gd name="connsiteX11" fmla="*/ 0 w 3783458"/>
              <a:gd name="connsiteY11" fmla="*/ 4074494 h 4656564"/>
              <a:gd name="connsiteX12" fmla="*/ 679082 w 3783458"/>
              <a:gd name="connsiteY12" fmla="*/ 2910353 h 4656564"/>
              <a:gd name="connsiteX13" fmla="*/ 213426 w 3783458"/>
              <a:gd name="connsiteY13" fmla="*/ 2910353 h 4656564"/>
              <a:gd name="connsiteX14" fmla="*/ 989520 w 3783458"/>
              <a:gd name="connsiteY14" fmla="*/ 1746212 h 4656564"/>
              <a:gd name="connsiteX15" fmla="*/ 562668 w 3783458"/>
              <a:gd name="connsiteY15" fmla="*/ 1746212 h 4656564"/>
              <a:gd name="connsiteX16" fmla="*/ 1455176 w 3783458"/>
              <a:gd name="connsiteY16" fmla="*/ 213426 h 4656564"/>
              <a:gd name="connsiteX17" fmla="*/ 1474579 w 3783458"/>
              <a:gd name="connsiteY17" fmla="*/ 194024 h 4656564"/>
              <a:gd name="connsiteX18" fmla="*/ 1882028 w 3783458"/>
              <a:gd name="connsiteY18" fmla="*/ 0 h 46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3458" h="4656564">
                <a:moveTo>
                  <a:pt x="1882028" y="0"/>
                </a:moveTo>
                <a:cubicBezTo>
                  <a:pt x="2037247" y="0"/>
                  <a:pt x="2192466" y="77609"/>
                  <a:pt x="2289477" y="194024"/>
                </a:cubicBezTo>
                <a:lnTo>
                  <a:pt x="3201388" y="1746212"/>
                </a:lnTo>
                <a:lnTo>
                  <a:pt x="2793938" y="1746212"/>
                </a:lnTo>
                <a:cubicBezTo>
                  <a:pt x="2793938" y="1746212"/>
                  <a:pt x="3531228" y="2910353"/>
                  <a:pt x="3531228" y="2910353"/>
                </a:cubicBezTo>
                <a:lnTo>
                  <a:pt x="3104376" y="2910353"/>
                </a:lnTo>
                <a:lnTo>
                  <a:pt x="3783458" y="4074494"/>
                </a:lnTo>
                <a:lnTo>
                  <a:pt x="2037247" y="4074494"/>
                </a:lnTo>
                <a:lnTo>
                  <a:pt x="2037247" y="4656564"/>
                </a:lnTo>
                <a:lnTo>
                  <a:pt x="1649200" y="4656564"/>
                </a:lnTo>
                <a:lnTo>
                  <a:pt x="1649200" y="4074494"/>
                </a:lnTo>
                <a:lnTo>
                  <a:pt x="0" y="4074494"/>
                </a:lnTo>
                <a:lnTo>
                  <a:pt x="679082" y="2910353"/>
                </a:lnTo>
                <a:lnTo>
                  <a:pt x="213426" y="2910353"/>
                </a:lnTo>
                <a:lnTo>
                  <a:pt x="989520" y="1746212"/>
                </a:lnTo>
                <a:lnTo>
                  <a:pt x="562668" y="1746212"/>
                </a:lnTo>
                <a:lnTo>
                  <a:pt x="1455176" y="213426"/>
                </a:lnTo>
                <a:lnTo>
                  <a:pt x="1474579" y="194024"/>
                </a:lnTo>
                <a:cubicBezTo>
                  <a:pt x="1571590" y="77609"/>
                  <a:pt x="1726809" y="0"/>
                  <a:pt x="188202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D5DEA732-F44C-44F5-7C1A-DB188537C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770E43-98B2-9D5F-8B57-C383E2C3F9A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877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3303C2-7A19-FE96-47CD-AFD80BF0E5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8017" y="1317840"/>
            <a:ext cx="3396516" cy="4528453"/>
          </a:xfrm>
          <a:custGeom>
            <a:avLst/>
            <a:gdLst>
              <a:gd name="connsiteX0" fmla="*/ 944261 w 3396516"/>
              <a:gd name="connsiteY0" fmla="*/ 3962508 h 4528453"/>
              <a:gd name="connsiteX1" fmla="*/ 2453448 w 3396516"/>
              <a:gd name="connsiteY1" fmla="*/ 3962508 h 4528453"/>
              <a:gd name="connsiteX2" fmla="*/ 2453448 w 3396516"/>
              <a:gd name="connsiteY2" fmla="*/ 4528453 h 4528453"/>
              <a:gd name="connsiteX3" fmla="*/ 944261 w 3396516"/>
              <a:gd name="connsiteY3" fmla="*/ 4528453 h 4528453"/>
              <a:gd name="connsiteX4" fmla="*/ 1746764 w 3396516"/>
              <a:gd name="connsiteY4" fmla="*/ 748 h 4528453"/>
              <a:gd name="connsiteX5" fmla="*/ 1920017 w 3396516"/>
              <a:gd name="connsiteY5" fmla="*/ 14707 h 4528453"/>
              <a:gd name="connsiteX6" fmla="*/ 3381810 w 3396516"/>
              <a:gd name="connsiteY6" fmla="*/ 1919555 h 4528453"/>
              <a:gd name="connsiteX7" fmla="*/ 2817916 w 3396516"/>
              <a:gd name="connsiteY7" fmla="*/ 2974557 h 4528453"/>
              <a:gd name="connsiteX8" fmla="*/ 2477595 w 3396516"/>
              <a:gd name="connsiteY8" fmla="*/ 3585211 h 4528453"/>
              <a:gd name="connsiteX9" fmla="*/ 1887503 w 3396516"/>
              <a:gd name="connsiteY9" fmla="*/ 3585211 h 4528453"/>
              <a:gd name="connsiteX10" fmla="*/ 1887503 w 3396516"/>
              <a:gd name="connsiteY10" fmla="*/ 2041313 h 4528453"/>
              <a:gd name="connsiteX11" fmla="*/ 2264800 w 3396516"/>
              <a:gd name="connsiteY11" fmla="*/ 1510080 h 4528453"/>
              <a:gd name="connsiteX12" fmla="*/ 1887503 w 3396516"/>
              <a:gd name="connsiteY12" fmla="*/ 1510080 h 4528453"/>
              <a:gd name="connsiteX13" fmla="*/ 1698855 w 3396516"/>
              <a:gd name="connsiteY13" fmla="*/ 1698728 h 4528453"/>
              <a:gd name="connsiteX14" fmla="*/ 1510206 w 3396516"/>
              <a:gd name="connsiteY14" fmla="*/ 1510080 h 4528453"/>
              <a:gd name="connsiteX15" fmla="*/ 1132910 w 3396516"/>
              <a:gd name="connsiteY15" fmla="*/ 1510080 h 4528453"/>
              <a:gd name="connsiteX16" fmla="*/ 1510206 w 3396516"/>
              <a:gd name="connsiteY16" fmla="*/ 2041313 h 4528453"/>
              <a:gd name="connsiteX17" fmla="*/ 1510206 w 3396516"/>
              <a:gd name="connsiteY17" fmla="*/ 3585211 h 4528453"/>
              <a:gd name="connsiteX18" fmla="*/ 920680 w 3396516"/>
              <a:gd name="connsiteY18" fmla="*/ 3585211 h 4528453"/>
              <a:gd name="connsiteX19" fmla="*/ 542063 w 3396516"/>
              <a:gd name="connsiteY19" fmla="*/ 2940600 h 4528453"/>
              <a:gd name="connsiteX20" fmla="*/ 15168 w 3396516"/>
              <a:gd name="connsiteY20" fmla="*/ 1476500 h 4528453"/>
              <a:gd name="connsiteX21" fmla="*/ 1746764 w 3396516"/>
              <a:gd name="connsiteY21" fmla="*/ 748 h 452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96516" h="4528453">
                <a:moveTo>
                  <a:pt x="944261" y="3962508"/>
                </a:moveTo>
                <a:lnTo>
                  <a:pt x="2453448" y="3962508"/>
                </a:lnTo>
                <a:lnTo>
                  <a:pt x="2453448" y="4528453"/>
                </a:lnTo>
                <a:lnTo>
                  <a:pt x="944261" y="4528453"/>
                </a:lnTo>
                <a:close/>
                <a:moveTo>
                  <a:pt x="1746764" y="748"/>
                </a:moveTo>
                <a:cubicBezTo>
                  <a:pt x="1804108" y="2448"/>
                  <a:pt x="1861913" y="7061"/>
                  <a:pt x="1920017" y="14707"/>
                </a:cubicBezTo>
                <a:cubicBezTo>
                  <a:pt x="2849689" y="137053"/>
                  <a:pt x="3504156" y="989883"/>
                  <a:pt x="3381810" y="1919555"/>
                </a:cubicBezTo>
                <a:cubicBezTo>
                  <a:pt x="3328060" y="2327987"/>
                  <a:pt x="3127646" y="2702945"/>
                  <a:pt x="2817916" y="2974557"/>
                </a:cubicBezTo>
                <a:cubicBezTo>
                  <a:pt x="2640172" y="3134956"/>
                  <a:pt x="2520510" y="3349671"/>
                  <a:pt x="2477595" y="3585211"/>
                </a:cubicBezTo>
                <a:lnTo>
                  <a:pt x="1887503" y="3585211"/>
                </a:lnTo>
                <a:lnTo>
                  <a:pt x="1887503" y="2041313"/>
                </a:lnTo>
                <a:cubicBezTo>
                  <a:pt x="2112815" y="1961656"/>
                  <a:pt x="2263809" y="1749057"/>
                  <a:pt x="2264800" y="1510080"/>
                </a:cubicBezTo>
                <a:lnTo>
                  <a:pt x="1887503" y="1510080"/>
                </a:lnTo>
                <a:cubicBezTo>
                  <a:pt x="1887503" y="1614267"/>
                  <a:pt x="1803042" y="1698728"/>
                  <a:pt x="1698855" y="1698728"/>
                </a:cubicBezTo>
                <a:cubicBezTo>
                  <a:pt x="1594667" y="1698728"/>
                  <a:pt x="1510206" y="1614267"/>
                  <a:pt x="1510206" y="1510080"/>
                </a:cubicBezTo>
                <a:lnTo>
                  <a:pt x="1132910" y="1510080"/>
                </a:lnTo>
                <a:cubicBezTo>
                  <a:pt x="1133900" y="1749057"/>
                  <a:pt x="1284894" y="1961656"/>
                  <a:pt x="1510206" y="2041313"/>
                </a:cubicBezTo>
                <a:lnTo>
                  <a:pt x="1510206" y="3585211"/>
                </a:lnTo>
                <a:lnTo>
                  <a:pt x="920680" y="3585211"/>
                </a:lnTo>
                <a:cubicBezTo>
                  <a:pt x="864200" y="3336346"/>
                  <a:pt x="731916" y="3111127"/>
                  <a:pt x="542063" y="2940600"/>
                </a:cubicBezTo>
                <a:cubicBezTo>
                  <a:pt x="138283" y="2567625"/>
                  <a:pt x="-58348" y="2021242"/>
                  <a:pt x="15168" y="1476500"/>
                </a:cubicBezTo>
                <a:cubicBezTo>
                  <a:pt x="129868" y="604933"/>
                  <a:pt x="886594" y="-24756"/>
                  <a:pt x="1746764" y="748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497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DD78977-66E6-B3D4-BDF0-D3A74279CB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763" y="1438381"/>
            <a:ext cx="4951446" cy="4303007"/>
          </a:xfrm>
          <a:custGeom>
            <a:avLst/>
            <a:gdLst>
              <a:gd name="connsiteX0" fmla="*/ 2475723 w 4951446"/>
              <a:gd name="connsiteY0" fmla="*/ 0 h 4303007"/>
              <a:gd name="connsiteX1" fmla="*/ 3119750 w 4951446"/>
              <a:gd name="connsiteY1" fmla="*/ 527148 h 4303007"/>
              <a:gd name="connsiteX2" fmla="*/ 3402838 w 4951446"/>
              <a:gd name="connsiteY2" fmla="*/ 2139599 h 4303007"/>
              <a:gd name="connsiteX3" fmla="*/ 4705046 w 4951446"/>
              <a:gd name="connsiteY3" fmla="*/ 3115180 h 4303007"/>
              <a:gd name="connsiteX4" fmla="*/ 4881976 w 4951446"/>
              <a:gd name="connsiteY4" fmla="*/ 3933331 h 4303007"/>
              <a:gd name="connsiteX5" fmla="*/ 4129432 w 4951446"/>
              <a:gd name="connsiteY5" fmla="*/ 4281583 h 4303007"/>
              <a:gd name="connsiteX6" fmla="*/ 2475723 w 4951446"/>
              <a:gd name="connsiteY6" fmla="*/ 3518292 h 4303007"/>
              <a:gd name="connsiteX7" fmla="*/ 822015 w 4951446"/>
              <a:gd name="connsiteY7" fmla="*/ 4281583 h 4303007"/>
              <a:gd name="connsiteX8" fmla="*/ 69471 w 4951446"/>
              <a:gd name="connsiteY8" fmla="*/ 3933331 h 4303007"/>
              <a:gd name="connsiteX9" fmla="*/ 246401 w 4951446"/>
              <a:gd name="connsiteY9" fmla="*/ 3115180 h 4303007"/>
              <a:gd name="connsiteX10" fmla="*/ 1548608 w 4951446"/>
              <a:gd name="connsiteY10" fmla="*/ 2139599 h 4303007"/>
              <a:gd name="connsiteX11" fmla="*/ 1831697 w 4951446"/>
              <a:gd name="connsiteY11" fmla="*/ 527148 h 4303007"/>
              <a:gd name="connsiteX12" fmla="*/ 2475723 w 4951446"/>
              <a:gd name="connsiteY12" fmla="*/ 0 h 430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1446" h="4303007">
                <a:moveTo>
                  <a:pt x="2475723" y="0"/>
                </a:moveTo>
                <a:cubicBezTo>
                  <a:pt x="2789480" y="0"/>
                  <a:pt x="3056055" y="217061"/>
                  <a:pt x="3119750" y="527148"/>
                </a:cubicBezTo>
                <a:cubicBezTo>
                  <a:pt x="3199958" y="899252"/>
                  <a:pt x="3334425" y="1574287"/>
                  <a:pt x="3402838" y="2139599"/>
                </a:cubicBezTo>
                <a:cubicBezTo>
                  <a:pt x="3874652" y="2454456"/>
                  <a:pt x="4410162" y="2876651"/>
                  <a:pt x="4705046" y="3115180"/>
                </a:cubicBezTo>
                <a:cubicBezTo>
                  <a:pt x="4945671" y="3308387"/>
                  <a:pt x="5021161" y="3654253"/>
                  <a:pt x="4881976" y="3933331"/>
                </a:cubicBezTo>
                <a:cubicBezTo>
                  <a:pt x="4742791" y="4217180"/>
                  <a:pt x="4433753" y="4360297"/>
                  <a:pt x="4129432" y="4281583"/>
                </a:cubicBezTo>
                <a:cubicBezTo>
                  <a:pt x="3815676" y="4200483"/>
                  <a:pt x="2947538" y="3673336"/>
                  <a:pt x="2475723" y="3518292"/>
                </a:cubicBezTo>
                <a:cubicBezTo>
                  <a:pt x="2003909" y="3673336"/>
                  <a:pt x="1135771" y="4200483"/>
                  <a:pt x="822015" y="4281583"/>
                </a:cubicBezTo>
                <a:cubicBezTo>
                  <a:pt x="517694" y="4360297"/>
                  <a:pt x="208656" y="4217180"/>
                  <a:pt x="69471" y="3933331"/>
                </a:cubicBezTo>
                <a:cubicBezTo>
                  <a:pt x="-69714" y="3654253"/>
                  <a:pt x="5776" y="3308387"/>
                  <a:pt x="246401" y="3115180"/>
                </a:cubicBezTo>
                <a:cubicBezTo>
                  <a:pt x="541285" y="2876651"/>
                  <a:pt x="1076794" y="2454456"/>
                  <a:pt x="1548608" y="2139599"/>
                </a:cubicBezTo>
                <a:cubicBezTo>
                  <a:pt x="1617021" y="1574287"/>
                  <a:pt x="1751489" y="899252"/>
                  <a:pt x="1831697" y="527148"/>
                </a:cubicBezTo>
                <a:cubicBezTo>
                  <a:pt x="1895392" y="217061"/>
                  <a:pt x="2161967" y="0"/>
                  <a:pt x="2475723" y="0"/>
                </a:cubicBezTo>
                <a:close/>
              </a:path>
            </a:pathLst>
          </a:custGeom>
          <a:solidFill>
            <a:srgbClr val="003087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88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C8D4E9-9E63-30C6-9B77-B1795CEECD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9655" y="1500166"/>
            <a:ext cx="4513239" cy="4164462"/>
          </a:xfrm>
          <a:custGeom>
            <a:avLst/>
            <a:gdLst>
              <a:gd name="connsiteX0" fmla="*/ 274657 w 4681650"/>
              <a:gd name="connsiteY0" fmla="*/ 3511238 h 4291523"/>
              <a:gd name="connsiteX1" fmla="*/ 895756 w 4681650"/>
              <a:gd name="connsiteY1" fmla="*/ 3511238 h 4291523"/>
              <a:gd name="connsiteX2" fmla="*/ 1074726 w 4681650"/>
              <a:gd name="connsiteY2" fmla="*/ 3690208 h 4291523"/>
              <a:gd name="connsiteX3" fmla="*/ 1445070 w 4681650"/>
              <a:gd name="connsiteY3" fmla="*/ 3511238 h 4291523"/>
              <a:gd name="connsiteX4" fmla="*/ 2066169 w 4681650"/>
              <a:gd name="connsiteY4" fmla="*/ 3511238 h 4291523"/>
              <a:gd name="connsiteX5" fmla="*/ 2245139 w 4681650"/>
              <a:gd name="connsiteY5" fmla="*/ 3690208 h 4291523"/>
              <a:gd name="connsiteX6" fmla="*/ 2615482 w 4681650"/>
              <a:gd name="connsiteY6" fmla="*/ 3511238 h 4291523"/>
              <a:gd name="connsiteX7" fmla="*/ 3236581 w 4681650"/>
              <a:gd name="connsiteY7" fmla="*/ 3511238 h 4291523"/>
              <a:gd name="connsiteX8" fmla="*/ 3415551 w 4681650"/>
              <a:gd name="connsiteY8" fmla="*/ 3690208 h 4291523"/>
              <a:gd name="connsiteX9" fmla="*/ 3785895 w 4681650"/>
              <a:gd name="connsiteY9" fmla="*/ 3511238 h 4291523"/>
              <a:gd name="connsiteX10" fmla="*/ 4406993 w 4681650"/>
              <a:gd name="connsiteY10" fmla="*/ 3511238 h 4291523"/>
              <a:gd name="connsiteX11" fmla="*/ 4681650 w 4681650"/>
              <a:gd name="connsiteY11" fmla="*/ 3706306 h 4291523"/>
              <a:gd name="connsiteX12" fmla="*/ 4681650 w 4681650"/>
              <a:gd name="connsiteY12" fmla="*/ 4291513 h 4291523"/>
              <a:gd name="connsiteX13" fmla="*/ 4096444 w 4681650"/>
              <a:gd name="connsiteY13" fmla="*/ 4063282 h 4291523"/>
              <a:gd name="connsiteX14" fmla="*/ 2926031 w 4681650"/>
              <a:gd name="connsiteY14" fmla="*/ 4063282 h 4291523"/>
              <a:gd name="connsiteX15" fmla="*/ 1755619 w 4681650"/>
              <a:gd name="connsiteY15" fmla="*/ 4063282 h 4291523"/>
              <a:gd name="connsiteX16" fmla="*/ 585206 w 4681650"/>
              <a:gd name="connsiteY16" fmla="*/ 4063282 h 4291523"/>
              <a:gd name="connsiteX17" fmla="*/ 0 w 4681650"/>
              <a:gd name="connsiteY17" fmla="*/ 4291513 h 4291523"/>
              <a:gd name="connsiteX18" fmla="*/ 0 w 4681650"/>
              <a:gd name="connsiteY18" fmla="*/ 3706306 h 4291523"/>
              <a:gd name="connsiteX19" fmla="*/ 274657 w 4681650"/>
              <a:gd name="connsiteY19" fmla="*/ 3511238 h 4291523"/>
              <a:gd name="connsiteX20" fmla="*/ 274657 w 4681650"/>
              <a:gd name="connsiteY20" fmla="*/ 2340825 h 4291523"/>
              <a:gd name="connsiteX21" fmla="*/ 895756 w 4681650"/>
              <a:gd name="connsiteY21" fmla="*/ 2340825 h 4291523"/>
              <a:gd name="connsiteX22" fmla="*/ 1266099 w 4681650"/>
              <a:gd name="connsiteY22" fmla="*/ 2519796 h 4291523"/>
              <a:gd name="connsiteX23" fmla="*/ 1445070 w 4681650"/>
              <a:gd name="connsiteY23" fmla="*/ 2340825 h 4291523"/>
              <a:gd name="connsiteX24" fmla="*/ 2066169 w 4681650"/>
              <a:gd name="connsiteY24" fmla="*/ 2340825 h 4291523"/>
              <a:gd name="connsiteX25" fmla="*/ 2436512 w 4681650"/>
              <a:gd name="connsiteY25" fmla="*/ 2519796 h 4291523"/>
              <a:gd name="connsiteX26" fmla="*/ 2615482 w 4681650"/>
              <a:gd name="connsiteY26" fmla="*/ 2340825 h 4291523"/>
              <a:gd name="connsiteX27" fmla="*/ 3236580 w 4681650"/>
              <a:gd name="connsiteY27" fmla="*/ 2340825 h 4291523"/>
              <a:gd name="connsiteX28" fmla="*/ 3606924 w 4681650"/>
              <a:gd name="connsiteY28" fmla="*/ 2519796 h 4291523"/>
              <a:gd name="connsiteX29" fmla="*/ 3785895 w 4681650"/>
              <a:gd name="connsiteY29" fmla="*/ 2340825 h 4291523"/>
              <a:gd name="connsiteX30" fmla="*/ 4406993 w 4681650"/>
              <a:gd name="connsiteY30" fmla="*/ 2340825 h 4291523"/>
              <a:gd name="connsiteX31" fmla="*/ 4681650 w 4681650"/>
              <a:gd name="connsiteY31" fmla="*/ 2535894 h 4291523"/>
              <a:gd name="connsiteX32" fmla="*/ 4681650 w 4681650"/>
              <a:gd name="connsiteY32" fmla="*/ 3121100 h 4291523"/>
              <a:gd name="connsiteX33" fmla="*/ 4096444 w 4681650"/>
              <a:gd name="connsiteY33" fmla="*/ 2892870 h 4291523"/>
              <a:gd name="connsiteX34" fmla="*/ 2926031 w 4681650"/>
              <a:gd name="connsiteY34" fmla="*/ 2892870 h 4291523"/>
              <a:gd name="connsiteX35" fmla="*/ 1755619 w 4681650"/>
              <a:gd name="connsiteY35" fmla="*/ 2892870 h 4291523"/>
              <a:gd name="connsiteX36" fmla="*/ 585206 w 4681650"/>
              <a:gd name="connsiteY36" fmla="*/ 2892870 h 4291523"/>
              <a:gd name="connsiteX37" fmla="*/ 0 w 4681650"/>
              <a:gd name="connsiteY37" fmla="*/ 3121100 h 4291523"/>
              <a:gd name="connsiteX38" fmla="*/ 0 w 4681650"/>
              <a:gd name="connsiteY38" fmla="*/ 2535894 h 4291523"/>
              <a:gd name="connsiteX39" fmla="*/ 274657 w 4681650"/>
              <a:gd name="connsiteY39" fmla="*/ 2340825 h 4291523"/>
              <a:gd name="connsiteX40" fmla="*/ 274657 w 4681650"/>
              <a:gd name="connsiteY40" fmla="*/ 1170413 h 4291523"/>
              <a:gd name="connsiteX41" fmla="*/ 895756 w 4681650"/>
              <a:gd name="connsiteY41" fmla="*/ 1170413 h 4291523"/>
              <a:gd name="connsiteX42" fmla="*/ 1074726 w 4681650"/>
              <a:gd name="connsiteY42" fmla="*/ 1349383 h 4291523"/>
              <a:gd name="connsiteX43" fmla="*/ 1445070 w 4681650"/>
              <a:gd name="connsiteY43" fmla="*/ 1170413 h 4291523"/>
              <a:gd name="connsiteX44" fmla="*/ 2066169 w 4681650"/>
              <a:gd name="connsiteY44" fmla="*/ 1170413 h 4291523"/>
              <a:gd name="connsiteX45" fmla="*/ 2245139 w 4681650"/>
              <a:gd name="connsiteY45" fmla="*/ 1349383 h 4291523"/>
              <a:gd name="connsiteX46" fmla="*/ 2615482 w 4681650"/>
              <a:gd name="connsiteY46" fmla="*/ 1170413 h 4291523"/>
              <a:gd name="connsiteX47" fmla="*/ 3236581 w 4681650"/>
              <a:gd name="connsiteY47" fmla="*/ 1170413 h 4291523"/>
              <a:gd name="connsiteX48" fmla="*/ 3415551 w 4681650"/>
              <a:gd name="connsiteY48" fmla="*/ 1349383 h 4291523"/>
              <a:gd name="connsiteX49" fmla="*/ 3785895 w 4681650"/>
              <a:gd name="connsiteY49" fmla="*/ 1170413 h 4291523"/>
              <a:gd name="connsiteX50" fmla="*/ 4406993 w 4681650"/>
              <a:gd name="connsiteY50" fmla="*/ 1170413 h 4291523"/>
              <a:gd name="connsiteX51" fmla="*/ 4681650 w 4681650"/>
              <a:gd name="connsiteY51" fmla="*/ 1365481 h 4291523"/>
              <a:gd name="connsiteX52" fmla="*/ 4681650 w 4681650"/>
              <a:gd name="connsiteY52" fmla="*/ 1950688 h 4291523"/>
              <a:gd name="connsiteX53" fmla="*/ 4096444 w 4681650"/>
              <a:gd name="connsiteY53" fmla="*/ 1722457 h 4291523"/>
              <a:gd name="connsiteX54" fmla="*/ 2926031 w 4681650"/>
              <a:gd name="connsiteY54" fmla="*/ 1722457 h 4291523"/>
              <a:gd name="connsiteX55" fmla="*/ 1755619 w 4681650"/>
              <a:gd name="connsiteY55" fmla="*/ 1722457 h 4291523"/>
              <a:gd name="connsiteX56" fmla="*/ 585206 w 4681650"/>
              <a:gd name="connsiteY56" fmla="*/ 1722457 h 4291523"/>
              <a:gd name="connsiteX57" fmla="*/ 0 w 4681650"/>
              <a:gd name="connsiteY57" fmla="*/ 1950688 h 4291523"/>
              <a:gd name="connsiteX58" fmla="*/ 0 w 4681650"/>
              <a:gd name="connsiteY58" fmla="*/ 1365481 h 4291523"/>
              <a:gd name="connsiteX59" fmla="*/ 274657 w 4681650"/>
              <a:gd name="connsiteY59" fmla="*/ 1170413 h 4291523"/>
              <a:gd name="connsiteX60" fmla="*/ 274657 w 4681650"/>
              <a:gd name="connsiteY60" fmla="*/ 0 h 4291523"/>
              <a:gd name="connsiteX61" fmla="*/ 895756 w 4681650"/>
              <a:gd name="connsiteY61" fmla="*/ 0 h 4291523"/>
              <a:gd name="connsiteX62" fmla="*/ 1074726 w 4681650"/>
              <a:gd name="connsiteY62" fmla="*/ 178970 h 4291523"/>
              <a:gd name="connsiteX63" fmla="*/ 1445070 w 4681650"/>
              <a:gd name="connsiteY63" fmla="*/ 0 h 4291523"/>
              <a:gd name="connsiteX64" fmla="*/ 2066169 w 4681650"/>
              <a:gd name="connsiteY64" fmla="*/ 0 h 4291523"/>
              <a:gd name="connsiteX65" fmla="*/ 2245139 w 4681650"/>
              <a:gd name="connsiteY65" fmla="*/ 178970 h 4291523"/>
              <a:gd name="connsiteX66" fmla="*/ 2615482 w 4681650"/>
              <a:gd name="connsiteY66" fmla="*/ 0 h 4291523"/>
              <a:gd name="connsiteX67" fmla="*/ 3236581 w 4681650"/>
              <a:gd name="connsiteY67" fmla="*/ 0 h 4291523"/>
              <a:gd name="connsiteX68" fmla="*/ 3415551 w 4681650"/>
              <a:gd name="connsiteY68" fmla="*/ 178970 h 4291523"/>
              <a:gd name="connsiteX69" fmla="*/ 3785895 w 4681650"/>
              <a:gd name="connsiteY69" fmla="*/ 0 h 4291523"/>
              <a:gd name="connsiteX70" fmla="*/ 4406993 w 4681650"/>
              <a:gd name="connsiteY70" fmla="*/ 0 h 4291523"/>
              <a:gd name="connsiteX71" fmla="*/ 4681650 w 4681650"/>
              <a:gd name="connsiteY71" fmla="*/ 195069 h 4291523"/>
              <a:gd name="connsiteX72" fmla="*/ 4681650 w 4681650"/>
              <a:gd name="connsiteY72" fmla="*/ 780275 h 4291523"/>
              <a:gd name="connsiteX73" fmla="*/ 4096444 w 4681650"/>
              <a:gd name="connsiteY73" fmla="*/ 552045 h 4291523"/>
              <a:gd name="connsiteX74" fmla="*/ 2926031 w 4681650"/>
              <a:gd name="connsiteY74" fmla="*/ 552045 h 4291523"/>
              <a:gd name="connsiteX75" fmla="*/ 1755619 w 4681650"/>
              <a:gd name="connsiteY75" fmla="*/ 552045 h 4291523"/>
              <a:gd name="connsiteX76" fmla="*/ 585206 w 4681650"/>
              <a:gd name="connsiteY76" fmla="*/ 552045 h 4291523"/>
              <a:gd name="connsiteX77" fmla="*/ 0 w 4681650"/>
              <a:gd name="connsiteY77" fmla="*/ 780275 h 4291523"/>
              <a:gd name="connsiteX78" fmla="*/ 0 w 4681650"/>
              <a:gd name="connsiteY78" fmla="*/ 195069 h 4291523"/>
              <a:gd name="connsiteX79" fmla="*/ 274657 w 4681650"/>
              <a:gd name="connsiteY79" fmla="*/ 0 h 429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681650" h="4291523">
                <a:moveTo>
                  <a:pt x="274657" y="3511238"/>
                </a:moveTo>
                <a:lnTo>
                  <a:pt x="895756" y="3511238"/>
                </a:lnTo>
                <a:cubicBezTo>
                  <a:pt x="924967" y="3595085"/>
                  <a:pt x="990878" y="3660997"/>
                  <a:pt x="1074726" y="3690208"/>
                </a:cubicBezTo>
                <a:cubicBezTo>
                  <a:pt x="1226415" y="3743055"/>
                  <a:pt x="1392224" y="3662927"/>
                  <a:pt x="1445070" y="3511238"/>
                </a:cubicBezTo>
                <a:lnTo>
                  <a:pt x="2066169" y="3511238"/>
                </a:lnTo>
                <a:cubicBezTo>
                  <a:pt x="2095379" y="3595085"/>
                  <a:pt x="2161291" y="3660997"/>
                  <a:pt x="2245139" y="3690208"/>
                </a:cubicBezTo>
                <a:cubicBezTo>
                  <a:pt x="2396828" y="3743055"/>
                  <a:pt x="2562636" y="3662927"/>
                  <a:pt x="2615482" y="3511238"/>
                </a:cubicBezTo>
                <a:lnTo>
                  <a:pt x="3236581" y="3511238"/>
                </a:lnTo>
                <a:cubicBezTo>
                  <a:pt x="3265792" y="3595085"/>
                  <a:pt x="3331703" y="3660997"/>
                  <a:pt x="3415551" y="3690208"/>
                </a:cubicBezTo>
                <a:cubicBezTo>
                  <a:pt x="3567240" y="3743055"/>
                  <a:pt x="3733049" y="3662927"/>
                  <a:pt x="3785895" y="3511238"/>
                </a:cubicBezTo>
                <a:lnTo>
                  <a:pt x="4406993" y="3511238"/>
                </a:lnTo>
                <a:cubicBezTo>
                  <a:pt x="4448178" y="3627728"/>
                  <a:pt x="4558096" y="3705794"/>
                  <a:pt x="4681650" y="3706306"/>
                </a:cubicBezTo>
                <a:lnTo>
                  <a:pt x="4681650" y="4291513"/>
                </a:lnTo>
                <a:cubicBezTo>
                  <a:pt x="4464995" y="4290817"/>
                  <a:pt x="4256366" y="4209451"/>
                  <a:pt x="4096444" y="4063282"/>
                </a:cubicBezTo>
                <a:cubicBezTo>
                  <a:pt x="3765652" y="4367604"/>
                  <a:pt x="3256824" y="4367604"/>
                  <a:pt x="2926031" y="4063282"/>
                </a:cubicBezTo>
                <a:cubicBezTo>
                  <a:pt x="2595239" y="4367604"/>
                  <a:pt x="2086411" y="4367604"/>
                  <a:pt x="1755619" y="4063282"/>
                </a:cubicBezTo>
                <a:cubicBezTo>
                  <a:pt x="1424827" y="4367604"/>
                  <a:pt x="915999" y="4367604"/>
                  <a:pt x="585206" y="4063282"/>
                </a:cubicBezTo>
                <a:cubicBezTo>
                  <a:pt x="425286" y="4209451"/>
                  <a:pt x="216656" y="4290817"/>
                  <a:pt x="0" y="4291513"/>
                </a:cubicBezTo>
                <a:lnTo>
                  <a:pt x="0" y="3706306"/>
                </a:lnTo>
                <a:cubicBezTo>
                  <a:pt x="123555" y="3705794"/>
                  <a:pt x="233473" y="3627728"/>
                  <a:pt x="274657" y="3511238"/>
                </a:cubicBezTo>
                <a:close/>
                <a:moveTo>
                  <a:pt x="274657" y="2340825"/>
                </a:moveTo>
                <a:lnTo>
                  <a:pt x="895756" y="2340825"/>
                </a:lnTo>
                <a:cubicBezTo>
                  <a:pt x="948602" y="2492514"/>
                  <a:pt x="1114410" y="2572642"/>
                  <a:pt x="1266099" y="2519796"/>
                </a:cubicBezTo>
                <a:cubicBezTo>
                  <a:pt x="1349947" y="2490585"/>
                  <a:pt x="1415859" y="2424673"/>
                  <a:pt x="1445070" y="2340825"/>
                </a:cubicBezTo>
                <a:lnTo>
                  <a:pt x="2066169" y="2340825"/>
                </a:lnTo>
                <a:cubicBezTo>
                  <a:pt x="2119014" y="2492514"/>
                  <a:pt x="2284823" y="2572642"/>
                  <a:pt x="2436512" y="2519796"/>
                </a:cubicBezTo>
                <a:cubicBezTo>
                  <a:pt x="2520359" y="2490585"/>
                  <a:pt x="2586271" y="2424673"/>
                  <a:pt x="2615482" y="2340825"/>
                </a:cubicBezTo>
                <a:lnTo>
                  <a:pt x="3236580" y="2340825"/>
                </a:lnTo>
                <a:cubicBezTo>
                  <a:pt x="3289427" y="2492514"/>
                  <a:pt x="3455235" y="2572642"/>
                  <a:pt x="3606924" y="2519796"/>
                </a:cubicBezTo>
                <a:cubicBezTo>
                  <a:pt x="3690772" y="2490585"/>
                  <a:pt x="3756683" y="2424673"/>
                  <a:pt x="3785895" y="2340825"/>
                </a:cubicBezTo>
                <a:lnTo>
                  <a:pt x="4406993" y="2340825"/>
                </a:lnTo>
                <a:cubicBezTo>
                  <a:pt x="4448177" y="2457315"/>
                  <a:pt x="4558096" y="2535382"/>
                  <a:pt x="4681650" y="2535894"/>
                </a:cubicBezTo>
                <a:lnTo>
                  <a:pt x="4681650" y="3121100"/>
                </a:lnTo>
                <a:cubicBezTo>
                  <a:pt x="4464995" y="3120404"/>
                  <a:pt x="4256366" y="3039039"/>
                  <a:pt x="4096444" y="2892870"/>
                </a:cubicBezTo>
                <a:cubicBezTo>
                  <a:pt x="3765652" y="3197191"/>
                  <a:pt x="3256824" y="3197191"/>
                  <a:pt x="2926031" y="2892870"/>
                </a:cubicBezTo>
                <a:cubicBezTo>
                  <a:pt x="2595239" y="3197191"/>
                  <a:pt x="2086411" y="3197191"/>
                  <a:pt x="1755619" y="2892870"/>
                </a:cubicBezTo>
                <a:cubicBezTo>
                  <a:pt x="1424827" y="3197191"/>
                  <a:pt x="915999" y="3197191"/>
                  <a:pt x="585206" y="2892870"/>
                </a:cubicBezTo>
                <a:cubicBezTo>
                  <a:pt x="425286" y="3039039"/>
                  <a:pt x="216656" y="3120404"/>
                  <a:pt x="0" y="3121100"/>
                </a:cubicBezTo>
                <a:lnTo>
                  <a:pt x="0" y="2535894"/>
                </a:lnTo>
                <a:cubicBezTo>
                  <a:pt x="123555" y="2535382"/>
                  <a:pt x="233473" y="2457315"/>
                  <a:pt x="274657" y="2340825"/>
                </a:cubicBezTo>
                <a:close/>
                <a:moveTo>
                  <a:pt x="274657" y="1170413"/>
                </a:moveTo>
                <a:lnTo>
                  <a:pt x="895756" y="1170413"/>
                </a:lnTo>
                <a:cubicBezTo>
                  <a:pt x="924967" y="1254261"/>
                  <a:pt x="990878" y="1320172"/>
                  <a:pt x="1074726" y="1349383"/>
                </a:cubicBezTo>
                <a:cubicBezTo>
                  <a:pt x="1226415" y="1402230"/>
                  <a:pt x="1392224" y="1322102"/>
                  <a:pt x="1445070" y="1170413"/>
                </a:cubicBezTo>
                <a:lnTo>
                  <a:pt x="2066169" y="1170413"/>
                </a:lnTo>
                <a:cubicBezTo>
                  <a:pt x="2095379" y="1254261"/>
                  <a:pt x="2161291" y="1320172"/>
                  <a:pt x="2245139" y="1349383"/>
                </a:cubicBezTo>
                <a:cubicBezTo>
                  <a:pt x="2396828" y="1402230"/>
                  <a:pt x="2562636" y="1322102"/>
                  <a:pt x="2615482" y="1170413"/>
                </a:cubicBezTo>
                <a:lnTo>
                  <a:pt x="3236581" y="1170413"/>
                </a:lnTo>
                <a:cubicBezTo>
                  <a:pt x="3265792" y="1254261"/>
                  <a:pt x="3331703" y="1320172"/>
                  <a:pt x="3415551" y="1349383"/>
                </a:cubicBezTo>
                <a:cubicBezTo>
                  <a:pt x="3567240" y="1402230"/>
                  <a:pt x="3733049" y="1322102"/>
                  <a:pt x="3785895" y="1170413"/>
                </a:cubicBezTo>
                <a:lnTo>
                  <a:pt x="4406993" y="1170413"/>
                </a:lnTo>
                <a:cubicBezTo>
                  <a:pt x="4448178" y="1286903"/>
                  <a:pt x="4558096" y="1364970"/>
                  <a:pt x="4681650" y="1365481"/>
                </a:cubicBezTo>
                <a:lnTo>
                  <a:pt x="4681650" y="1950688"/>
                </a:lnTo>
                <a:cubicBezTo>
                  <a:pt x="4464995" y="1949992"/>
                  <a:pt x="4256366" y="1868625"/>
                  <a:pt x="4096444" y="1722457"/>
                </a:cubicBezTo>
                <a:cubicBezTo>
                  <a:pt x="3765652" y="2026779"/>
                  <a:pt x="3256824" y="2026779"/>
                  <a:pt x="2926031" y="1722457"/>
                </a:cubicBezTo>
                <a:cubicBezTo>
                  <a:pt x="2595239" y="2026779"/>
                  <a:pt x="2086411" y="2026779"/>
                  <a:pt x="1755619" y="1722457"/>
                </a:cubicBezTo>
                <a:cubicBezTo>
                  <a:pt x="1424827" y="2026779"/>
                  <a:pt x="915999" y="2026779"/>
                  <a:pt x="585206" y="1722457"/>
                </a:cubicBezTo>
                <a:cubicBezTo>
                  <a:pt x="425286" y="1868625"/>
                  <a:pt x="216656" y="1949992"/>
                  <a:pt x="0" y="1950688"/>
                </a:cubicBezTo>
                <a:lnTo>
                  <a:pt x="0" y="1365481"/>
                </a:lnTo>
                <a:cubicBezTo>
                  <a:pt x="123555" y="1364970"/>
                  <a:pt x="233473" y="1286903"/>
                  <a:pt x="274657" y="1170413"/>
                </a:cubicBezTo>
                <a:close/>
                <a:moveTo>
                  <a:pt x="274657" y="0"/>
                </a:moveTo>
                <a:lnTo>
                  <a:pt x="895756" y="0"/>
                </a:lnTo>
                <a:cubicBezTo>
                  <a:pt x="924967" y="83848"/>
                  <a:pt x="990878" y="149760"/>
                  <a:pt x="1074726" y="178970"/>
                </a:cubicBezTo>
                <a:cubicBezTo>
                  <a:pt x="1226415" y="231817"/>
                  <a:pt x="1392224" y="151689"/>
                  <a:pt x="1445070" y="0"/>
                </a:cubicBezTo>
                <a:lnTo>
                  <a:pt x="2066169" y="0"/>
                </a:lnTo>
                <a:cubicBezTo>
                  <a:pt x="2095379" y="83848"/>
                  <a:pt x="2161291" y="149760"/>
                  <a:pt x="2245139" y="178970"/>
                </a:cubicBezTo>
                <a:cubicBezTo>
                  <a:pt x="2396828" y="231817"/>
                  <a:pt x="2562636" y="151689"/>
                  <a:pt x="2615482" y="0"/>
                </a:cubicBezTo>
                <a:lnTo>
                  <a:pt x="3236581" y="0"/>
                </a:lnTo>
                <a:cubicBezTo>
                  <a:pt x="3265792" y="83848"/>
                  <a:pt x="3331703" y="149760"/>
                  <a:pt x="3415551" y="178970"/>
                </a:cubicBezTo>
                <a:cubicBezTo>
                  <a:pt x="3567240" y="231817"/>
                  <a:pt x="3733049" y="151689"/>
                  <a:pt x="3785895" y="0"/>
                </a:cubicBezTo>
                <a:lnTo>
                  <a:pt x="4406993" y="0"/>
                </a:lnTo>
                <a:cubicBezTo>
                  <a:pt x="4448178" y="116490"/>
                  <a:pt x="4558096" y="194556"/>
                  <a:pt x="4681650" y="195069"/>
                </a:cubicBezTo>
                <a:lnTo>
                  <a:pt x="4681650" y="780275"/>
                </a:lnTo>
                <a:cubicBezTo>
                  <a:pt x="4464995" y="779579"/>
                  <a:pt x="4256366" y="698213"/>
                  <a:pt x="4096444" y="552045"/>
                </a:cubicBezTo>
                <a:cubicBezTo>
                  <a:pt x="3765652" y="856366"/>
                  <a:pt x="3256824" y="856366"/>
                  <a:pt x="2926031" y="552045"/>
                </a:cubicBezTo>
                <a:cubicBezTo>
                  <a:pt x="2595239" y="856366"/>
                  <a:pt x="2086411" y="856366"/>
                  <a:pt x="1755619" y="552045"/>
                </a:cubicBezTo>
                <a:cubicBezTo>
                  <a:pt x="1424827" y="856366"/>
                  <a:pt x="915999" y="856366"/>
                  <a:pt x="585206" y="552045"/>
                </a:cubicBezTo>
                <a:cubicBezTo>
                  <a:pt x="425286" y="698213"/>
                  <a:pt x="216656" y="779579"/>
                  <a:pt x="0" y="780275"/>
                </a:cubicBezTo>
                <a:lnTo>
                  <a:pt x="0" y="195069"/>
                </a:lnTo>
                <a:cubicBezTo>
                  <a:pt x="123555" y="194556"/>
                  <a:pt x="233473" y="116490"/>
                  <a:pt x="27465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210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8">
            <a:extLst>
              <a:ext uri="{FF2B5EF4-FFF2-40B4-BE49-F238E27FC236}">
                <a16:creationId xmlns:a16="http://schemas.microsoft.com/office/drawing/2014/main" id="{2A9600F7-C5ED-1F84-9997-5E42D81369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6017" y="1358194"/>
            <a:ext cx="4472010" cy="4472917"/>
          </a:xfrm>
          <a:custGeom>
            <a:avLst/>
            <a:gdLst>
              <a:gd name="connsiteX0" fmla="*/ 4472010 w 4472010"/>
              <a:gd name="connsiteY0" fmla="*/ 0 h 4472917"/>
              <a:gd name="connsiteX1" fmla="*/ 4463450 w 4472010"/>
              <a:gd name="connsiteY1" fmla="*/ 220762 h 4472917"/>
              <a:gd name="connsiteX2" fmla="*/ 3434497 w 4472010"/>
              <a:gd name="connsiteY2" fmla="*/ 3884492 h 4472917"/>
              <a:gd name="connsiteX3" fmla="*/ 739606 w 4472010"/>
              <a:gd name="connsiteY3" fmla="*/ 4020602 h 4472917"/>
              <a:gd name="connsiteX4" fmla="*/ 452454 w 4472010"/>
              <a:gd name="connsiteY4" fmla="*/ 3733735 h 4472917"/>
              <a:gd name="connsiteX5" fmla="*/ 587803 w 4472010"/>
              <a:gd name="connsiteY5" fmla="*/ 1038940 h 4472917"/>
              <a:gd name="connsiteX6" fmla="*/ 4251439 w 4472010"/>
              <a:gd name="connsiteY6" fmla="*/ 9702 h 447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2010" h="4472917">
                <a:moveTo>
                  <a:pt x="4472010" y="0"/>
                </a:moveTo>
                <a:lnTo>
                  <a:pt x="4463450" y="220762"/>
                </a:lnTo>
                <a:cubicBezTo>
                  <a:pt x="4459170" y="332522"/>
                  <a:pt x="4345127" y="2973862"/>
                  <a:pt x="3434497" y="3884492"/>
                </a:cubicBezTo>
                <a:cubicBezTo>
                  <a:pt x="2703729" y="4613548"/>
                  <a:pt x="1540188" y="4672329"/>
                  <a:pt x="739606" y="4020602"/>
                </a:cubicBezTo>
                <a:lnTo>
                  <a:pt x="452454" y="3733735"/>
                </a:lnTo>
                <a:cubicBezTo>
                  <a:pt x="-199178" y="2933439"/>
                  <a:pt x="-140777" y="1769993"/>
                  <a:pt x="587803" y="1038940"/>
                </a:cubicBezTo>
                <a:cubicBezTo>
                  <a:pt x="1480646" y="146096"/>
                  <a:pt x="4138823" y="15028"/>
                  <a:pt x="4251439" y="9702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154046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20948E7-CE7B-344F-B087-A681706923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9239" y="1463095"/>
            <a:ext cx="4234071" cy="4234485"/>
          </a:xfrm>
          <a:custGeom>
            <a:avLst/>
            <a:gdLst>
              <a:gd name="connsiteX0" fmla="*/ 2116622 w 4234071"/>
              <a:gd name="connsiteY0" fmla="*/ 0 h 4234485"/>
              <a:gd name="connsiteX1" fmla="*/ 2442861 w 4234071"/>
              <a:gd name="connsiteY1" fmla="*/ 112881 h 4234485"/>
              <a:gd name="connsiteX2" fmla="*/ 3527841 w 4234071"/>
              <a:gd name="connsiteY2" fmla="*/ 962176 h 4234485"/>
              <a:gd name="connsiteX3" fmla="*/ 3527841 w 4234071"/>
              <a:gd name="connsiteY3" fmla="*/ 351048 h 4234485"/>
              <a:gd name="connsiteX4" fmla="*/ 3880956 w 4234071"/>
              <a:gd name="connsiteY4" fmla="*/ 351048 h 4234485"/>
              <a:gd name="connsiteX5" fmla="*/ 3880956 w 4234071"/>
              <a:gd name="connsiteY5" fmla="*/ 1233421 h 4234485"/>
              <a:gd name="connsiteX6" fmla="*/ 3874340 w 4234071"/>
              <a:gd name="connsiteY6" fmla="*/ 1233421 h 4234485"/>
              <a:gd name="connsiteX7" fmla="*/ 4030637 w 4234071"/>
              <a:gd name="connsiteY7" fmla="*/ 1355812 h 4234485"/>
              <a:gd name="connsiteX8" fmla="*/ 4234071 w 4234071"/>
              <a:gd name="connsiteY8" fmla="*/ 1772604 h 4234485"/>
              <a:gd name="connsiteX9" fmla="*/ 4234071 w 4234071"/>
              <a:gd name="connsiteY9" fmla="*/ 4234485 h 4234485"/>
              <a:gd name="connsiteX10" fmla="*/ 0 w 4234071"/>
              <a:gd name="connsiteY10" fmla="*/ 4234485 h 4234485"/>
              <a:gd name="connsiteX11" fmla="*/ 0 w 4234071"/>
              <a:gd name="connsiteY11" fmla="*/ 1772604 h 4234485"/>
              <a:gd name="connsiteX12" fmla="*/ 202607 w 4234071"/>
              <a:gd name="connsiteY12" fmla="*/ 1354986 h 4234485"/>
              <a:gd name="connsiteX13" fmla="*/ 1790384 w 4234071"/>
              <a:gd name="connsiteY13" fmla="*/ 112881 h 4234485"/>
              <a:gd name="connsiteX14" fmla="*/ 2116622 w 4234071"/>
              <a:gd name="connsiteY14" fmla="*/ 0 h 423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4071" h="4234485">
                <a:moveTo>
                  <a:pt x="2116622" y="0"/>
                </a:moveTo>
                <a:cubicBezTo>
                  <a:pt x="2231777" y="0"/>
                  <a:pt x="2346933" y="37627"/>
                  <a:pt x="2442861" y="112881"/>
                </a:cubicBezTo>
                <a:lnTo>
                  <a:pt x="3527841" y="962176"/>
                </a:lnTo>
                <a:lnTo>
                  <a:pt x="3527841" y="351048"/>
                </a:lnTo>
                <a:lnTo>
                  <a:pt x="3880956" y="351048"/>
                </a:lnTo>
                <a:lnTo>
                  <a:pt x="3880956" y="1233421"/>
                </a:lnTo>
                <a:lnTo>
                  <a:pt x="3874340" y="1233421"/>
                </a:lnTo>
                <a:lnTo>
                  <a:pt x="4030637" y="1355812"/>
                </a:lnTo>
                <a:cubicBezTo>
                  <a:pt x="4159644" y="1456702"/>
                  <a:pt x="4234071" y="1608037"/>
                  <a:pt x="4234071" y="1772604"/>
                </a:cubicBezTo>
                <a:lnTo>
                  <a:pt x="4234071" y="4234485"/>
                </a:lnTo>
                <a:lnTo>
                  <a:pt x="0" y="4234485"/>
                </a:lnTo>
                <a:lnTo>
                  <a:pt x="0" y="1772604"/>
                </a:lnTo>
                <a:cubicBezTo>
                  <a:pt x="0" y="1608864"/>
                  <a:pt x="74427" y="1456702"/>
                  <a:pt x="202607" y="1354986"/>
                </a:cubicBezTo>
                <a:lnTo>
                  <a:pt x="1790384" y="112881"/>
                </a:lnTo>
                <a:cubicBezTo>
                  <a:pt x="1886312" y="37627"/>
                  <a:pt x="2001467" y="0"/>
                  <a:pt x="211662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06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04E27F-2680-58CF-D591-B036BE1347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1304" y="1438381"/>
            <a:ext cx="4449941" cy="4264526"/>
          </a:xfrm>
          <a:custGeom>
            <a:avLst/>
            <a:gdLst>
              <a:gd name="connsiteX0" fmla="*/ 2900059 w 4094201"/>
              <a:gd name="connsiteY0" fmla="*/ 3411835 h 3923609"/>
              <a:gd name="connsiteX1" fmla="*/ 3582426 w 4094201"/>
              <a:gd name="connsiteY1" fmla="*/ 3411835 h 3923609"/>
              <a:gd name="connsiteX2" fmla="*/ 3582426 w 4094201"/>
              <a:gd name="connsiteY2" fmla="*/ 3923609 h 3923609"/>
              <a:gd name="connsiteX3" fmla="*/ 2900059 w 4094201"/>
              <a:gd name="connsiteY3" fmla="*/ 3923609 h 3923609"/>
              <a:gd name="connsiteX4" fmla="*/ 511776 w 4094201"/>
              <a:gd name="connsiteY4" fmla="*/ 3411835 h 3923609"/>
              <a:gd name="connsiteX5" fmla="*/ 1194142 w 4094201"/>
              <a:gd name="connsiteY5" fmla="*/ 3411835 h 3923609"/>
              <a:gd name="connsiteX6" fmla="*/ 1194142 w 4094201"/>
              <a:gd name="connsiteY6" fmla="*/ 3923609 h 3923609"/>
              <a:gd name="connsiteX7" fmla="*/ 511776 w 4094201"/>
              <a:gd name="connsiteY7" fmla="*/ 3923609 h 3923609"/>
              <a:gd name="connsiteX8" fmla="*/ 3241243 w 4094201"/>
              <a:gd name="connsiteY8" fmla="*/ 2388284 h 3923609"/>
              <a:gd name="connsiteX9" fmla="*/ 3070651 w 4094201"/>
              <a:gd name="connsiteY9" fmla="*/ 2558876 h 3923609"/>
              <a:gd name="connsiteX10" fmla="*/ 3241243 w 4094201"/>
              <a:gd name="connsiteY10" fmla="*/ 2729467 h 3923609"/>
              <a:gd name="connsiteX11" fmla="*/ 3411835 w 4094201"/>
              <a:gd name="connsiteY11" fmla="*/ 2558876 h 3923609"/>
              <a:gd name="connsiteX12" fmla="*/ 3241243 w 4094201"/>
              <a:gd name="connsiteY12" fmla="*/ 2388284 h 3923609"/>
              <a:gd name="connsiteX13" fmla="*/ 852958 w 4094201"/>
              <a:gd name="connsiteY13" fmla="*/ 2388284 h 3923609"/>
              <a:gd name="connsiteX14" fmla="*/ 682368 w 4094201"/>
              <a:gd name="connsiteY14" fmla="*/ 2558876 h 3923609"/>
              <a:gd name="connsiteX15" fmla="*/ 852958 w 4094201"/>
              <a:gd name="connsiteY15" fmla="*/ 2729467 h 3923609"/>
              <a:gd name="connsiteX16" fmla="*/ 1023550 w 4094201"/>
              <a:gd name="connsiteY16" fmla="*/ 2558876 h 3923609"/>
              <a:gd name="connsiteX17" fmla="*/ 852958 w 4094201"/>
              <a:gd name="connsiteY17" fmla="*/ 2388284 h 3923609"/>
              <a:gd name="connsiteX18" fmla="*/ 59025 w 4094201"/>
              <a:gd name="connsiteY18" fmla="*/ 2047101 h 3923609"/>
              <a:gd name="connsiteX19" fmla="*/ 4035176 w 4094201"/>
              <a:gd name="connsiteY19" fmla="*/ 2047101 h 3923609"/>
              <a:gd name="connsiteX20" fmla="*/ 4094201 w 4094201"/>
              <a:gd name="connsiteY20" fmla="*/ 2734927 h 3923609"/>
              <a:gd name="connsiteX21" fmla="*/ 4094201 w 4094201"/>
              <a:gd name="connsiteY21" fmla="*/ 3070651 h 3923609"/>
              <a:gd name="connsiteX22" fmla="*/ 0 w 4094201"/>
              <a:gd name="connsiteY22" fmla="*/ 3070651 h 3923609"/>
              <a:gd name="connsiteX23" fmla="*/ 0 w 4094201"/>
              <a:gd name="connsiteY23" fmla="*/ 2734927 h 3923609"/>
              <a:gd name="connsiteX24" fmla="*/ 59025 w 4094201"/>
              <a:gd name="connsiteY24" fmla="*/ 2047101 h 3923609"/>
              <a:gd name="connsiteX25" fmla="*/ 1091787 w 4094201"/>
              <a:gd name="connsiteY25" fmla="*/ 0 h 3923609"/>
              <a:gd name="connsiteX26" fmla="*/ 3002414 w 4094201"/>
              <a:gd name="connsiteY26" fmla="*/ 0 h 3923609"/>
              <a:gd name="connsiteX27" fmla="*/ 3483141 w 4094201"/>
              <a:gd name="connsiteY27" fmla="*/ 336919 h 3923609"/>
              <a:gd name="connsiteX28" fmla="*/ 3848890 w 4094201"/>
              <a:gd name="connsiteY28" fmla="*/ 1342387 h 3923609"/>
              <a:gd name="connsiteX29" fmla="*/ 3961310 w 4094201"/>
              <a:gd name="connsiteY29" fmla="*/ 1705917 h 3923609"/>
              <a:gd name="connsiteX30" fmla="*/ 132891 w 4094201"/>
              <a:gd name="connsiteY30" fmla="*/ 1705917 h 3923609"/>
              <a:gd name="connsiteX31" fmla="*/ 245311 w 4094201"/>
              <a:gd name="connsiteY31" fmla="*/ 1342387 h 3923609"/>
              <a:gd name="connsiteX32" fmla="*/ 611060 w 4094201"/>
              <a:gd name="connsiteY32" fmla="*/ 336919 h 3923609"/>
              <a:gd name="connsiteX33" fmla="*/ 1091787 w 4094201"/>
              <a:gd name="connsiteY33" fmla="*/ 0 h 392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94201" h="3923609">
                <a:moveTo>
                  <a:pt x="2900059" y="3411835"/>
                </a:moveTo>
                <a:lnTo>
                  <a:pt x="3582426" y="3411835"/>
                </a:lnTo>
                <a:lnTo>
                  <a:pt x="3582426" y="3923609"/>
                </a:lnTo>
                <a:lnTo>
                  <a:pt x="2900059" y="3923609"/>
                </a:lnTo>
                <a:close/>
                <a:moveTo>
                  <a:pt x="511776" y="3411835"/>
                </a:moveTo>
                <a:lnTo>
                  <a:pt x="1194142" y="3411835"/>
                </a:lnTo>
                <a:lnTo>
                  <a:pt x="1194142" y="3923609"/>
                </a:lnTo>
                <a:lnTo>
                  <a:pt x="511776" y="3923609"/>
                </a:lnTo>
                <a:close/>
                <a:moveTo>
                  <a:pt x="3241243" y="2388284"/>
                </a:moveTo>
                <a:cubicBezTo>
                  <a:pt x="3147028" y="2388284"/>
                  <a:pt x="3070651" y="2464660"/>
                  <a:pt x="3070651" y="2558876"/>
                </a:cubicBezTo>
                <a:cubicBezTo>
                  <a:pt x="3070651" y="2653091"/>
                  <a:pt x="3147028" y="2729467"/>
                  <a:pt x="3241243" y="2729467"/>
                </a:cubicBezTo>
                <a:cubicBezTo>
                  <a:pt x="3335458" y="2729467"/>
                  <a:pt x="3411835" y="2653091"/>
                  <a:pt x="3411835" y="2558876"/>
                </a:cubicBezTo>
                <a:cubicBezTo>
                  <a:pt x="3411835" y="2464660"/>
                  <a:pt x="3335458" y="2388284"/>
                  <a:pt x="3241243" y="2388284"/>
                </a:cubicBezTo>
                <a:close/>
                <a:moveTo>
                  <a:pt x="852958" y="2388284"/>
                </a:moveTo>
                <a:cubicBezTo>
                  <a:pt x="758743" y="2388284"/>
                  <a:pt x="682368" y="2464660"/>
                  <a:pt x="682368" y="2558876"/>
                </a:cubicBezTo>
                <a:cubicBezTo>
                  <a:pt x="682368" y="2653091"/>
                  <a:pt x="758743" y="2729467"/>
                  <a:pt x="852958" y="2729467"/>
                </a:cubicBezTo>
                <a:cubicBezTo>
                  <a:pt x="947174" y="2729467"/>
                  <a:pt x="1023550" y="2653091"/>
                  <a:pt x="1023550" y="2558876"/>
                </a:cubicBezTo>
                <a:cubicBezTo>
                  <a:pt x="1023550" y="2464660"/>
                  <a:pt x="947174" y="2388284"/>
                  <a:pt x="852958" y="2388284"/>
                </a:cubicBezTo>
                <a:close/>
                <a:moveTo>
                  <a:pt x="59025" y="2047101"/>
                </a:moveTo>
                <a:lnTo>
                  <a:pt x="4035176" y="2047101"/>
                </a:lnTo>
                <a:cubicBezTo>
                  <a:pt x="4074262" y="2274295"/>
                  <a:pt x="4094007" y="2504395"/>
                  <a:pt x="4094201" y="2734927"/>
                </a:cubicBezTo>
                <a:lnTo>
                  <a:pt x="4094201" y="3070651"/>
                </a:lnTo>
                <a:lnTo>
                  <a:pt x="0" y="3070651"/>
                </a:lnTo>
                <a:lnTo>
                  <a:pt x="0" y="2734927"/>
                </a:lnTo>
                <a:cubicBezTo>
                  <a:pt x="195" y="2504395"/>
                  <a:pt x="19939" y="2274295"/>
                  <a:pt x="59025" y="2047101"/>
                </a:cubicBezTo>
                <a:close/>
                <a:moveTo>
                  <a:pt x="1091787" y="0"/>
                </a:moveTo>
                <a:lnTo>
                  <a:pt x="3002414" y="0"/>
                </a:lnTo>
                <a:cubicBezTo>
                  <a:pt x="3217431" y="455"/>
                  <a:pt x="3409348" y="134960"/>
                  <a:pt x="3483141" y="336919"/>
                </a:cubicBezTo>
                <a:lnTo>
                  <a:pt x="3848890" y="1342387"/>
                </a:lnTo>
                <a:cubicBezTo>
                  <a:pt x="3893073" y="1462142"/>
                  <a:pt x="3929240" y="1583432"/>
                  <a:pt x="3961310" y="1705917"/>
                </a:cubicBezTo>
                <a:lnTo>
                  <a:pt x="132891" y="1705917"/>
                </a:lnTo>
                <a:cubicBezTo>
                  <a:pt x="164963" y="1583432"/>
                  <a:pt x="201810" y="1462142"/>
                  <a:pt x="245311" y="1342387"/>
                </a:cubicBezTo>
                <a:lnTo>
                  <a:pt x="611060" y="336919"/>
                </a:lnTo>
                <a:cubicBezTo>
                  <a:pt x="684853" y="134960"/>
                  <a:pt x="876770" y="455"/>
                  <a:pt x="109178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01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C33F9AB-5BC4-1A26-73BD-DDAB09745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362" y="2460162"/>
            <a:ext cx="10629275" cy="1319121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D573727-67A7-19A6-D178-E8E8F5631F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1400" y="4258739"/>
            <a:ext cx="4806182" cy="539385"/>
          </a:xfrm>
          <a:prstGeom prst="roundRect">
            <a:avLst>
              <a:gd name="adj" fmla="val 50000"/>
            </a:avLst>
          </a:prstGeom>
          <a:solidFill>
            <a:srgbClr val="00308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EE"/>
              <a:t>Veebileht või e-mail </a:t>
            </a:r>
            <a:r>
              <a:rPr lang="en-US" err="1"/>
              <a:t>aadress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04560B-CCF2-7B63-F0D9-00B1983B9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A0D26-7EA8-821D-C35A-530C9D592E7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65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 (jooneg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04560B-CCF2-7B63-F0D9-00B1983B9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A0D26-7EA8-821D-C35A-530C9D592E7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2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B089C6-8035-2B0E-08C9-2B68BE18D1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763" y="1103887"/>
            <a:ext cx="5506994" cy="513627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E16F8D-1CC1-F516-45D4-4807023D7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0922" y="1103887"/>
            <a:ext cx="5811078" cy="51679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16B2FA-09E3-2249-93AE-F6577CFD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922" y="1689100"/>
            <a:ext cx="5811078" cy="45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A856CF7-699E-E324-EAAE-135C21B69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937197-CE1A-E46F-B556-F776326836CE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860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EF898F4-52FC-36FD-5009-BB54847BC2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69398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09D9FC-74D5-CC54-0BB9-F12C69A18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4903427"/>
            <a:ext cx="11425237" cy="109032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37F-07AE-46BB-5CDD-EF125B55B8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 hasCustomPrompt="1"/>
          </p:nvPr>
        </p:nvSpPr>
        <p:spPr>
          <a:xfrm>
            <a:off x="1" y="1382751"/>
            <a:ext cx="12192000" cy="327845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B18D2-B1DC-3C40-88B1-3FFDBF5A5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0BACE-E02B-3F19-D0C0-55FAFEA5E28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7F7AA85-77AB-B7BB-389F-6374DE383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38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8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9116106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762F-35C5-45EF-E6D2-C5297B03C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1103887"/>
            <a:ext cx="5809729" cy="51679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80E253-6A65-8C56-B9E3-DAEA78CEA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2" y="1689100"/>
            <a:ext cx="5809729" cy="45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209172-84FD-2493-4D61-1C04B8EA00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5006" y="1103887"/>
            <a:ext cx="5506994" cy="513627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F962A7E-BF88-A8C7-EDED-FA4722F76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C5F65C-F230-7A89-4154-5DF4357D551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9237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B089C6-8035-2B0E-08C9-2B68BE18D1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763" y="1103887"/>
            <a:ext cx="5506994" cy="513627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E16F8D-1CC1-F516-45D4-4807023D7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0922" y="1103887"/>
            <a:ext cx="5811078" cy="51679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16B2FA-09E3-2249-93AE-F6577CFDD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922" y="1689100"/>
            <a:ext cx="5811078" cy="45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A856CF7-699E-E324-EAAE-135C21B69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937197-CE1A-E46F-B556-F776326836CE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24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DEE67-71DF-471E-8DDC-82A3340113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730" y="0"/>
            <a:ext cx="978027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36D92282-648F-2E68-E54A-14DDA20FB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30036" y="3087552"/>
            <a:ext cx="2276494" cy="68289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A803D-9264-C5A2-85C2-E2F28DA0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72871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DEE67-71DF-471E-8DDC-82A3340113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30531"/>
            <a:ext cx="12192000" cy="258885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1B64CB3F-A091-57BD-CC58-DF49C3BC3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3950970"/>
            <a:ext cx="4027308" cy="22378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8677E-C31E-F5AA-C739-BC23DD7F0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070" y="3950969"/>
            <a:ext cx="7397930" cy="2237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0962980-9CC5-E476-5549-D89B67150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0164D-4AB7-D9C6-7184-FE7CBE5A809F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649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õh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C09D-0F77-77DC-D1A9-EF226BC17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1260330"/>
            <a:ext cx="1058703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202EE-8C6E-9FEE-4F8F-29BC6CB67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3941908"/>
            <a:ext cx="1058703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E637BF-152C-7916-522F-598B0BF3E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59E097-2C51-512D-CAD9-74E20A46728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6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õh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567D-9030-3E4D-130B-C1A6745CD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333500"/>
            <a:ext cx="10580687" cy="32289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7E6D-78A0-978B-B872-B148BF271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589463"/>
            <a:ext cx="1058068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D8F9373-1395-012F-B410-50534B45B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9CF1A7-9CD4-034A-73B7-7E4BD8A42DAE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31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õh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AE79-1BE8-D2A3-7CDF-C8DA1000D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14858"/>
            <a:ext cx="10587037" cy="1452142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D3A2F-8C92-D93D-5712-50748525B3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2" y="2756694"/>
            <a:ext cx="10587037" cy="3509962"/>
          </a:xfrm>
        </p:spPr>
        <p:txBody>
          <a:bodyPr/>
          <a:lstStyle/>
          <a:p>
            <a:pPr lvl="0"/>
            <a:r>
              <a:rPr lang="en-US"/>
              <a:t>Click to edit Master text </a:t>
            </a:r>
            <a:r>
              <a:rPr lang="en-US" err="1"/>
              <a:t>syles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388876D-4EEF-86D8-CFD5-D2188BAD4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8CA78-0D38-BF03-3CD9-6F8F8A99ED4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292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D8AF-9345-9EE1-6680-2873BA93B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14856"/>
            <a:ext cx="10587037" cy="93906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9F17F-0CD5-32D8-9A2F-3280BC914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333305"/>
            <a:ext cx="5253037" cy="3843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18D8D7-7824-A042-9348-57C239A225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0763" y="2333305"/>
            <a:ext cx="5253037" cy="3843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31F725-DAC2-76FA-3FDE-896E029AC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4AA99-D00E-D33D-E19F-631F319C604A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02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>
            <a:extLst>
              <a:ext uri="{FF2B5EF4-FFF2-40B4-BE49-F238E27FC236}">
                <a16:creationId xmlns:a16="http://schemas.microsoft.com/office/drawing/2014/main" id="{36D92282-648F-2E68-E54A-14DDA20FB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30036" y="3087552"/>
            <a:ext cx="2276494" cy="68289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E384C-F7E4-7128-5200-2DB61267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6D144F4-51D8-9D6B-B6EA-F5364C7ED1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730" y="0"/>
            <a:ext cx="978027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0086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õhi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1431B-E6BF-5D65-4B97-108FE1479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123121"/>
            <a:ext cx="10587037" cy="1133062"/>
          </a:xfrm>
        </p:spPr>
        <p:txBody>
          <a:bodyPr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FB8B3-1C22-381D-E53A-DDC6164C2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2355574"/>
            <a:ext cx="10587037" cy="3821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8F29C10-6243-4F4E-7DE9-E879214E5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98A138-76F5-9165-BA96-A38E446AC882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25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B11952B-3F02-838E-6D1D-38CBD9248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51881" y="1075038"/>
            <a:ext cx="4447489" cy="17950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B7B218-0E74-23C2-E7C2-46E4C92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3081403"/>
            <a:ext cx="10587037" cy="3063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9E46283D-811B-838D-B5E9-D933237F82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06310" y="1075036"/>
            <a:ext cx="4447490" cy="1795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703F8FE-4A80-DB97-5B87-A32531CAC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0718C4-CBE6-243F-921D-0F0AD6B4D3F2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403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B11952B-3F02-838E-6D1D-38CBD9248D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6763" y="4122737"/>
            <a:ext cx="7341979" cy="2008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5645507-6BFC-03DC-1CE5-5576947BA2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58211" y="674556"/>
            <a:ext cx="2795589" cy="545636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B7B218-0E74-23C2-E7C2-46E4C92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763" y="1246909"/>
            <a:ext cx="7341979" cy="2650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04C673-49EE-D33D-804B-C6B28416B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91EDD-7DF7-24FD-123B-ED73360D5BB4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74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õhi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75A8-8DF8-6F82-B3B4-771B17C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69299"/>
            <a:ext cx="4005262" cy="10883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C20FC-5970-3EF4-9877-F38F1275E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2914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1726-052A-8A44-5F06-2CD4947E2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4" y="2539682"/>
            <a:ext cx="4005262" cy="37391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FCDB37C-70AD-182C-A5E0-299E25A4A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700C8C-78FB-F2A4-BA0B-69CF454827DA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819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75A8-8DF8-6F82-B3B4-771B17C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69299"/>
            <a:ext cx="4005262" cy="10883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01726-052A-8A44-5F06-2CD4947E2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4" y="2539682"/>
            <a:ext cx="4005262" cy="37391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552B5B3-D8C4-718B-F544-3876520D6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151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E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1313E88-EFE1-EA88-0155-5C57D3DF9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9C939E-283C-3FBE-0185-D765054B14F4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844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õhi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977DB-1347-338E-90C0-C2E086180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36785"/>
            <a:ext cx="10587037" cy="1133062"/>
          </a:xfrm>
        </p:spPr>
        <p:txBody>
          <a:bodyPr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4B65D-0B95-3223-8E56-15654B320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763" y="2549236"/>
            <a:ext cx="10587037" cy="3627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FD8FCCA-79AA-0077-4FCF-85E28D219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E75D7B-715A-D10F-42F1-016D08E8A457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353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õhi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E4B78-732F-BC6E-6F17-AFE4BDE66C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1168399"/>
            <a:ext cx="2628900" cy="5008564"/>
          </a:xfrm>
        </p:spPr>
        <p:txBody>
          <a:bodyPr vert="eaVert"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833EE-FC3B-5DB3-0648-D391B1859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6763" y="1168399"/>
            <a:ext cx="7805737" cy="5008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ACE98F-9F1B-84DA-46C0-17A632862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0283C0-D351-AE1D-BC7A-5D67C9E8998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7505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302FAB-7EB8-0B94-5362-42B3858A45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6" y="1240673"/>
            <a:ext cx="4739957" cy="4634814"/>
          </a:xfrm>
          <a:custGeom>
            <a:avLst/>
            <a:gdLst>
              <a:gd name="connsiteX0" fmla="*/ 2563318 w 5126636"/>
              <a:gd name="connsiteY0" fmla="*/ 0 h 5126636"/>
              <a:gd name="connsiteX1" fmla="*/ 5126636 w 5126636"/>
              <a:gd name="connsiteY1" fmla="*/ 2563318 h 5126636"/>
              <a:gd name="connsiteX2" fmla="*/ 2563318 w 5126636"/>
              <a:gd name="connsiteY2" fmla="*/ 5126636 h 5126636"/>
              <a:gd name="connsiteX3" fmla="*/ 0 w 5126636"/>
              <a:gd name="connsiteY3" fmla="*/ 2563318 h 5126636"/>
              <a:gd name="connsiteX4" fmla="*/ 2563318 w 5126636"/>
              <a:gd name="connsiteY4" fmla="*/ 0 h 512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636" h="5126636">
                <a:moveTo>
                  <a:pt x="2563318" y="0"/>
                </a:moveTo>
                <a:cubicBezTo>
                  <a:pt x="3978999" y="0"/>
                  <a:pt x="5126636" y="1147637"/>
                  <a:pt x="5126636" y="2563318"/>
                </a:cubicBezTo>
                <a:cubicBezTo>
                  <a:pt x="5126636" y="3978999"/>
                  <a:pt x="3978999" y="5126636"/>
                  <a:pt x="2563318" y="5126636"/>
                </a:cubicBezTo>
                <a:cubicBezTo>
                  <a:pt x="1147637" y="5126636"/>
                  <a:pt x="0" y="3978999"/>
                  <a:pt x="0" y="2563318"/>
                </a:cubicBezTo>
                <a:cubicBezTo>
                  <a:pt x="0" y="1147637"/>
                  <a:pt x="1147637" y="0"/>
                  <a:pt x="256331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FD6A665-1E62-E177-472C-A250662E0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EB034B3-7A20-E0DE-5926-289E3945D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99CC65B-FDF6-38BB-53FC-3FCAFF433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F197F-08D2-D55C-93B9-8141B19EC44D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191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3943C27-9858-F51B-FDFA-C9C8E119D8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9784" y="1268413"/>
            <a:ext cx="4739957" cy="463481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C238332-C4BB-3379-7A4D-66B1077C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154960-CB0C-EF6E-288D-934CAC160193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68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B102D3-AFC8-6971-D982-8AC512D8ED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296" y="1256057"/>
            <a:ext cx="4739957" cy="4634814"/>
          </a:xfrm>
          <a:custGeom>
            <a:avLst/>
            <a:gdLst>
              <a:gd name="connsiteX0" fmla="*/ 2381219 w 4372592"/>
              <a:gd name="connsiteY0" fmla="*/ 0 h 3613973"/>
              <a:gd name="connsiteX1" fmla="*/ 4372592 w 4372592"/>
              <a:gd name="connsiteY1" fmla="*/ 0 h 3613973"/>
              <a:gd name="connsiteX2" fmla="*/ 4372592 w 4372592"/>
              <a:gd name="connsiteY2" fmla="*/ 1222218 h 3613973"/>
              <a:gd name="connsiteX3" fmla="*/ 4130257 w 4372592"/>
              <a:gd name="connsiteY3" fmla="*/ 2460240 h 3613973"/>
              <a:gd name="connsiteX4" fmla="*/ 3276811 w 4372592"/>
              <a:gd name="connsiteY4" fmla="*/ 3613973 h 3613973"/>
              <a:gd name="connsiteX5" fmla="*/ 2570874 w 4372592"/>
              <a:gd name="connsiteY5" fmla="*/ 3045010 h 3613973"/>
              <a:gd name="connsiteX6" fmla="*/ 3155643 w 4372592"/>
              <a:gd name="connsiteY6" fmla="*/ 2270586 h 3613973"/>
              <a:gd name="connsiteX7" fmla="*/ 3268004 w 4372592"/>
              <a:gd name="connsiteY7" fmla="*/ 1989809 h 3613973"/>
              <a:gd name="connsiteX8" fmla="*/ 3276017 w 4372592"/>
              <a:gd name="connsiteY8" fmla="*/ 1959763 h 3613973"/>
              <a:gd name="connsiteX9" fmla="*/ 2381219 w 4372592"/>
              <a:gd name="connsiteY9" fmla="*/ 1959763 h 3613973"/>
              <a:gd name="connsiteX10" fmla="*/ 0 w 4372592"/>
              <a:gd name="connsiteY10" fmla="*/ 0 h 3613973"/>
              <a:gd name="connsiteX11" fmla="*/ 1991374 w 4372592"/>
              <a:gd name="connsiteY11" fmla="*/ 0 h 3613973"/>
              <a:gd name="connsiteX12" fmla="*/ 1991374 w 4372592"/>
              <a:gd name="connsiteY12" fmla="*/ 1222218 h 3613973"/>
              <a:gd name="connsiteX13" fmla="*/ 1749037 w 4372592"/>
              <a:gd name="connsiteY13" fmla="*/ 2460240 h 3613973"/>
              <a:gd name="connsiteX14" fmla="*/ 895591 w 4372592"/>
              <a:gd name="connsiteY14" fmla="*/ 3613973 h 3613973"/>
              <a:gd name="connsiteX15" fmla="*/ 189655 w 4372592"/>
              <a:gd name="connsiteY15" fmla="*/ 3045010 h 3613973"/>
              <a:gd name="connsiteX16" fmla="*/ 774424 w 4372592"/>
              <a:gd name="connsiteY16" fmla="*/ 2270586 h 3613973"/>
              <a:gd name="connsiteX17" fmla="*/ 886784 w 4372592"/>
              <a:gd name="connsiteY17" fmla="*/ 1989809 h 3613973"/>
              <a:gd name="connsiteX18" fmla="*/ 894798 w 4372592"/>
              <a:gd name="connsiteY18" fmla="*/ 1959763 h 3613973"/>
              <a:gd name="connsiteX19" fmla="*/ 0 w 4372592"/>
              <a:gd name="connsiteY19" fmla="*/ 1959763 h 36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72592" h="3613973">
                <a:moveTo>
                  <a:pt x="2381219" y="0"/>
                </a:moveTo>
                <a:lnTo>
                  <a:pt x="4372592" y="0"/>
                </a:lnTo>
                <a:lnTo>
                  <a:pt x="4372592" y="1222218"/>
                </a:lnTo>
                <a:cubicBezTo>
                  <a:pt x="4372592" y="1678794"/>
                  <a:pt x="4291813" y="2091468"/>
                  <a:pt x="4130257" y="2460240"/>
                </a:cubicBezTo>
                <a:cubicBezTo>
                  <a:pt x="3968699" y="2829014"/>
                  <a:pt x="3684216" y="3213591"/>
                  <a:pt x="3276811" y="3613973"/>
                </a:cubicBezTo>
                <a:lnTo>
                  <a:pt x="2570874" y="3045010"/>
                </a:lnTo>
                <a:cubicBezTo>
                  <a:pt x="2837795" y="2771063"/>
                  <a:pt x="3032717" y="2512923"/>
                  <a:pt x="3155643" y="2270586"/>
                </a:cubicBezTo>
                <a:cubicBezTo>
                  <a:pt x="3201740" y="2179709"/>
                  <a:pt x="3239192" y="2086118"/>
                  <a:pt x="3268004" y="1989809"/>
                </a:cubicBezTo>
                <a:lnTo>
                  <a:pt x="3276017" y="1959763"/>
                </a:lnTo>
                <a:lnTo>
                  <a:pt x="2381219" y="1959763"/>
                </a:lnTo>
                <a:close/>
                <a:moveTo>
                  <a:pt x="0" y="0"/>
                </a:moveTo>
                <a:lnTo>
                  <a:pt x="1991374" y="0"/>
                </a:lnTo>
                <a:lnTo>
                  <a:pt x="1991374" y="1222218"/>
                </a:lnTo>
                <a:cubicBezTo>
                  <a:pt x="1991374" y="1678794"/>
                  <a:pt x="1910595" y="2091468"/>
                  <a:pt x="1749037" y="2460240"/>
                </a:cubicBezTo>
                <a:cubicBezTo>
                  <a:pt x="1587480" y="2829014"/>
                  <a:pt x="1302998" y="3213591"/>
                  <a:pt x="895591" y="3613973"/>
                </a:cubicBezTo>
                <a:lnTo>
                  <a:pt x="189655" y="3045010"/>
                </a:lnTo>
                <a:cubicBezTo>
                  <a:pt x="456577" y="2771063"/>
                  <a:pt x="651500" y="2512923"/>
                  <a:pt x="774424" y="2270586"/>
                </a:cubicBezTo>
                <a:cubicBezTo>
                  <a:pt x="820520" y="2179709"/>
                  <a:pt x="857974" y="2086118"/>
                  <a:pt x="886784" y="1989809"/>
                </a:cubicBezTo>
                <a:lnTo>
                  <a:pt x="894798" y="1959763"/>
                </a:lnTo>
                <a:lnTo>
                  <a:pt x="0" y="195976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53DCDA0-BE9F-B2FB-C9E9-ABA2BF670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54D7BD-0D51-A1BD-04D9-A91510162480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608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DEE67-71DF-471E-8DDC-82A3340113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30531"/>
            <a:ext cx="12192000" cy="258885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Image Placeholder</a:t>
            </a:r>
            <a:endParaRPr lang="en-ID"/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1B64CB3F-A091-57BD-CC58-DF49C3BC3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3950970"/>
            <a:ext cx="4027308" cy="22378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8677E-C31E-F5AA-C739-BC23DD7F0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070" y="3950969"/>
            <a:ext cx="7397930" cy="2237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0962980-9CC5-E476-5549-D89B67150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70164D-4AB7-D9C6-7184-FE7CBE5A809F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084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D5DEA732-F44C-44F5-7C1A-DB188537C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770E43-98B2-9D5F-8B57-C383E2C3F9A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4F3D3FCE-43B9-B437-E13E-4EFE4B6B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8047" y="1342554"/>
            <a:ext cx="4598834" cy="4431287"/>
          </a:xfrm>
          <a:custGeom>
            <a:avLst/>
            <a:gdLst>
              <a:gd name="connsiteX0" fmla="*/ 5915154 w 6496870"/>
              <a:gd name="connsiteY0" fmla="*/ 2697750 h 6260173"/>
              <a:gd name="connsiteX1" fmla="*/ 5955543 w 6496870"/>
              <a:gd name="connsiteY1" fmla="*/ 2714516 h 6260173"/>
              <a:gd name="connsiteX2" fmla="*/ 6478434 w 6496870"/>
              <a:gd name="connsiteY2" fmla="*/ 3846630 h 6260173"/>
              <a:gd name="connsiteX3" fmla="*/ 6482206 w 6496870"/>
              <a:gd name="connsiteY3" fmla="*/ 4350699 h 6260173"/>
              <a:gd name="connsiteX4" fmla="*/ 6362137 w 6496870"/>
              <a:gd name="connsiteY4" fmla="*/ 4822162 h 6260173"/>
              <a:gd name="connsiteX5" fmla="*/ 5820903 w 6496870"/>
              <a:gd name="connsiteY5" fmla="*/ 5603362 h 6260173"/>
              <a:gd name="connsiteX6" fmla="*/ 4990709 w 6496870"/>
              <a:gd name="connsiteY6" fmla="*/ 6069373 h 6260173"/>
              <a:gd name="connsiteX7" fmla="*/ 4510709 w 6496870"/>
              <a:gd name="connsiteY7" fmla="*/ 6144630 h 6260173"/>
              <a:gd name="connsiteX8" fmla="*/ 4453452 w 6496870"/>
              <a:gd name="connsiteY8" fmla="*/ 6145487 h 6260173"/>
              <a:gd name="connsiteX9" fmla="*/ 4026663 w 6496870"/>
              <a:gd name="connsiteY9" fmla="*/ 6097385 h 6260173"/>
              <a:gd name="connsiteX10" fmla="*/ 3986309 w 6496870"/>
              <a:gd name="connsiteY10" fmla="*/ 6112230 h 6260173"/>
              <a:gd name="connsiteX11" fmla="*/ 3359497 w 6496870"/>
              <a:gd name="connsiteY11" fmla="*/ 6259796 h 6260173"/>
              <a:gd name="connsiteX12" fmla="*/ 3353326 w 6496870"/>
              <a:gd name="connsiteY12" fmla="*/ 6260173 h 6260173"/>
              <a:gd name="connsiteX13" fmla="*/ 3301726 w 6496870"/>
              <a:gd name="connsiteY13" fmla="*/ 6214230 h 6260173"/>
              <a:gd name="connsiteX14" fmla="*/ 3347292 w 6496870"/>
              <a:gd name="connsiteY14" fmla="*/ 6156459 h 6260173"/>
              <a:gd name="connsiteX15" fmla="*/ 3950823 w 6496870"/>
              <a:gd name="connsiteY15" fmla="*/ 6014070 h 6260173"/>
              <a:gd name="connsiteX16" fmla="*/ 3935052 w 6496870"/>
              <a:gd name="connsiteY16" fmla="*/ 4381830 h 6260173"/>
              <a:gd name="connsiteX17" fmla="*/ 4415943 w 6496870"/>
              <a:gd name="connsiteY17" fmla="*/ 3677190 h 6260173"/>
              <a:gd name="connsiteX18" fmla="*/ 5155349 w 6496870"/>
              <a:gd name="connsiteY18" fmla="*/ 3235384 h 6260173"/>
              <a:gd name="connsiteX19" fmla="*/ 5876240 w 6496870"/>
              <a:gd name="connsiteY19" fmla="*/ 2717739 h 6260173"/>
              <a:gd name="connsiteX20" fmla="*/ 5915154 w 6496870"/>
              <a:gd name="connsiteY20" fmla="*/ 2697750 h 6260173"/>
              <a:gd name="connsiteX21" fmla="*/ 759240 w 6496870"/>
              <a:gd name="connsiteY21" fmla="*/ 2109053 h 6260173"/>
              <a:gd name="connsiteX22" fmla="*/ 779478 w 6496870"/>
              <a:gd name="connsiteY22" fmla="*/ 2113294 h 6260173"/>
              <a:gd name="connsiteX23" fmla="*/ 806736 w 6496870"/>
              <a:gd name="connsiteY23" fmla="*/ 2181625 h 6260173"/>
              <a:gd name="connsiteX24" fmla="*/ 628313 w 6496870"/>
              <a:gd name="connsiteY24" fmla="*/ 2775488 h 6260173"/>
              <a:gd name="connsiteX25" fmla="*/ 2049798 w 6496870"/>
              <a:gd name="connsiteY25" fmla="*/ 3577945 h 6260173"/>
              <a:gd name="connsiteX26" fmla="*/ 2419536 w 6496870"/>
              <a:gd name="connsiteY26" fmla="*/ 4346700 h 6260173"/>
              <a:gd name="connsiteX27" fmla="*/ 2432427 w 6496870"/>
              <a:gd name="connsiteY27" fmla="*/ 5207923 h 6260173"/>
              <a:gd name="connsiteX28" fmla="*/ 2520301 w 6496870"/>
              <a:gd name="connsiteY28" fmla="*/ 6091088 h 6260173"/>
              <a:gd name="connsiteX29" fmla="*/ 2518141 w 6496870"/>
              <a:gd name="connsiteY29" fmla="*/ 6134837 h 6260173"/>
              <a:gd name="connsiteX30" fmla="*/ 2483410 w 6496870"/>
              <a:gd name="connsiteY30" fmla="*/ 6161443 h 6260173"/>
              <a:gd name="connsiteX31" fmla="*/ 2035604 w 6496870"/>
              <a:gd name="connsiteY31" fmla="*/ 6211191 h 6260173"/>
              <a:gd name="connsiteX32" fmla="*/ 1241547 w 6496870"/>
              <a:gd name="connsiteY32" fmla="*/ 6048231 h 6260173"/>
              <a:gd name="connsiteX33" fmla="*/ 803101 w 6496870"/>
              <a:gd name="connsiteY33" fmla="*/ 5799454 h 6260173"/>
              <a:gd name="connsiteX34" fmla="*/ 454827 w 6496870"/>
              <a:gd name="connsiteY34" fmla="*/ 5459751 h 6260173"/>
              <a:gd name="connsiteX35" fmla="*/ 48884 w 6496870"/>
              <a:gd name="connsiteY35" fmla="*/ 4600414 h 6260173"/>
              <a:gd name="connsiteX36" fmla="*/ 60404 w 6496870"/>
              <a:gd name="connsiteY36" fmla="*/ 3648437 h 6260173"/>
              <a:gd name="connsiteX37" fmla="*/ 235227 w 6496870"/>
              <a:gd name="connsiteY37" fmla="*/ 3195077 h 6260173"/>
              <a:gd name="connsiteX38" fmla="*/ 518153 w 6496870"/>
              <a:gd name="connsiteY38" fmla="*/ 2799522 h 6260173"/>
              <a:gd name="connsiteX39" fmla="*/ 525490 w 6496870"/>
              <a:gd name="connsiteY39" fmla="*/ 2757145 h 6260173"/>
              <a:gd name="connsiteX40" fmla="*/ 711113 w 6496870"/>
              <a:gd name="connsiteY40" fmla="*/ 2140551 h 6260173"/>
              <a:gd name="connsiteX41" fmla="*/ 759240 w 6496870"/>
              <a:gd name="connsiteY41" fmla="*/ 2109053 h 6260173"/>
              <a:gd name="connsiteX42" fmla="*/ 3198583 w 6496870"/>
              <a:gd name="connsiteY42" fmla="*/ 258 h 6260173"/>
              <a:gd name="connsiteX43" fmla="*/ 4081658 w 6496870"/>
              <a:gd name="connsiteY43" fmla="*/ 215114 h 6260173"/>
              <a:gd name="connsiteX44" fmla="*/ 4730207 w 6496870"/>
              <a:gd name="connsiteY44" fmla="*/ 705229 h 6260173"/>
              <a:gd name="connsiteX45" fmla="*/ 5129361 w 6496870"/>
              <a:gd name="connsiteY45" fmla="*/ 1412029 h 6260173"/>
              <a:gd name="connsiteX46" fmla="*/ 5162344 w 6496870"/>
              <a:gd name="connsiteY46" fmla="*/ 1439492 h 6260173"/>
              <a:gd name="connsiteX47" fmla="*/ 5603532 w 6496870"/>
              <a:gd name="connsiteY47" fmla="*/ 1908554 h 6260173"/>
              <a:gd name="connsiteX48" fmla="*/ 5592972 w 6496870"/>
              <a:gd name="connsiteY48" fmla="*/ 1981412 h 6260173"/>
              <a:gd name="connsiteX49" fmla="*/ 5561875 w 6496870"/>
              <a:gd name="connsiteY49" fmla="*/ 1991766 h 6260173"/>
              <a:gd name="connsiteX50" fmla="*/ 5520150 w 6496870"/>
              <a:gd name="connsiteY50" fmla="*/ 1970852 h 6260173"/>
              <a:gd name="connsiteX51" fmla="*/ 5095075 w 6496870"/>
              <a:gd name="connsiteY51" fmla="*/ 1519377 h 6260173"/>
              <a:gd name="connsiteX52" fmla="*/ 3689258 w 6496870"/>
              <a:gd name="connsiteY52" fmla="*/ 2349160 h 6260173"/>
              <a:gd name="connsiteX53" fmla="*/ 3419532 w 6496870"/>
              <a:gd name="connsiteY53" fmla="*/ 2366166 h 6260173"/>
              <a:gd name="connsiteX54" fmla="*/ 2838766 w 6496870"/>
              <a:gd name="connsiteY54" fmla="*/ 2284943 h 6260173"/>
              <a:gd name="connsiteX55" fmla="*/ 2086435 w 6496870"/>
              <a:gd name="connsiteY55" fmla="*/ 1865492 h 6260173"/>
              <a:gd name="connsiteX56" fmla="*/ 1277704 w 6496870"/>
              <a:gd name="connsiteY56" fmla="*/ 1500040 h 6260173"/>
              <a:gd name="connsiteX57" fmla="*/ 1220446 w 6496870"/>
              <a:gd name="connsiteY57" fmla="*/ 1492017 h 6260173"/>
              <a:gd name="connsiteX58" fmla="*/ 1234401 w 6496870"/>
              <a:gd name="connsiteY58" fmla="*/ 1435926 h 6260173"/>
              <a:gd name="connsiteX59" fmla="*/ 1721018 w 6496870"/>
              <a:gd name="connsiteY59" fmla="*/ 643514 h 6260173"/>
              <a:gd name="connsiteX60" fmla="*/ 2479555 w 6496870"/>
              <a:gd name="connsiteY60" fmla="*/ 128097 h 6260173"/>
              <a:gd name="connsiteX61" fmla="*/ 2480721 w 6496870"/>
              <a:gd name="connsiteY61" fmla="*/ 127617 h 6260173"/>
              <a:gd name="connsiteX62" fmla="*/ 3071181 w 6496870"/>
              <a:gd name="connsiteY62" fmla="*/ 2321 h 6260173"/>
              <a:gd name="connsiteX63" fmla="*/ 3198583 w 6496870"/>
              <a:gd name="connsiteY63" fmla="*/ 258 h 626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496870" h="6260173">
                <a:moveTo>
                  <a:pt x="5915154" y="2697750"/>
                </a:moveTo>
                <a:cubicBezTo>
                  <a:pt x="5930343" y="2697099"/>
                  <a:pt x="5945223" y="2703236"/>
                  <a:pt x="5955543" y="2714516"/>
                </a:cubicBezTo>
                <a:cubicBezTo>
                  <a:pt x="6246286" y="3030664"/>
                  <a:pt x="6427109" y="3422139"/>
                  <a:pt x="6478434" y="3846630"/>
                </a:cubicBezTo>
                <a:cubicBezTo>
                  <a:pt x="6501680" y="4014390"/>
                  <a:pt x="6502949" y="4183967"/>
                  <a:pt x="6482206" y="4350699"/>
                </a:cubicBezTo>
                <a:cubicBezTo>
                  <a:pt x="6462286" y="4511122"/>
                  <a:pt x="6421897" y="4669727"/>
                  <a:pt x="6362137" y="4822162"/>
                </a:cubicBezTo>
                <a:cubicBezTo>
                  <a:pt x="6247143" y="5115716"/>
                  <a:pt x="6060011" y="5385853"/>
                  <a:pt x="5820903" y="5603362"/>
                </a:cubicBezTo>
                <a:cubicBezTo>
                  <a:pt x="5581520" y="5821144"/>
                  <a:pt x="5294480" y="5982287"/>
                  <a:pt x="4990709" y="6069373"/>
                </a:cubicBezTo>
                <a:cubicBezTo>
                  <a:pt x="4833406" y="6114459"/>
                  <a:pt x="4671920" y="6139796"/>
                  <a:pt x="4510709" y="6144630"/>
                </a:cubicBezTo>
                <a:cubicBezTo>
                  <a:pt x="4491611" y="6145213"/>
                  <a:pt x="4472549" y="6145487"/>
                  <a:pt x="4453452" y="6145487"/>
                </a:cubicBezTo>
                <a:cubicBezTo>
                  <a:pt x="4310172" y="6145487"/>
                  <a:pt x="4166960" y="6129373"/>
                  <a:pt x="4026663" y="6097385"/>
                </a:cubicBezTo>
                <a:cubicBezTo>
                  <a:pt x="4013257" y="6102425"/>
                  <a:pt x="3999783" y="6107396"/>
                  <a:pt x="3986309" y="6112230"/>
                </a:cubicBezTo>
                <a:cubicBezTo>
                  <a:pt x="3783851" y="6184916"/>
                  <a:pt x="3572960" y="6234527"/>
                  <a:pt x="3359497" y="6259796"/>
                </a:cubicBezTo>
                <a:cubicBezTo>
                  <a:pt x="3357440" y="6260036"/>
                  <a:pt x="3355349" y="6260173"/>
                  <a:pt x="3353326" y="6260173"/>
                </a:cubicBezTo>
                <a:cubicBezTo>
                  <a:pt x="3327337" y="6260173"/>
                  <a:pt x="3304846" y="6240699"/>
                  <a:pt x="3301726" y="6214230"/>
                </a:cubicBezTo>
                <a:cubicBezTo>
                  <a:pt x="3298366" y="6185670"/>
                  <a:pt x="3318732" y="6159819"/>
                  <a:pt x="3347292" y="6156459"/>
                </a:cubicBezTo>
                <a:cubicBezTo>
                  <a:pt x="3552834" y="6132184"/>
                  <a:pt x="3755840" y="6084082"/>
                  <a:pt x="3950823" y="6014070"/>
                </a:cubicBezTo>
                <a:cubicBezTo>
                  <a:pt x="3714834" y="5513636"/>
                  <a:pt x="3708423" y="4922276"/>
                  <a:pt x="3935052" y="4381830"/>
                </a:cubicBezTo>
                <a:cubicBezTo>
                  <a:pt x="4046652" y="4115670"/>
                  <a:pt x="4212937" y="3872002"/>
                  <a:pt x="4415943" y="3677190"/>
                </a:cubicBezTo>
                <a:cubicBezTo>
                  <a:pt x="4631120" y="3470687"/>
                  <a:pt x="4879897" y="3322024"/>
                  <a:pt x="5155349" y="3235384"/>
                </a:cubicBezTo>
                <a:cubicBezTo>
                  <a:pt x="5437554" y="3139384"/>
                  <a:pt x="5686812" y="2960413"/>
                  <a:pt x="5876240" y="2717739"/>
                </a:cubicBezTo>
                <a:cubicBezTo>
                  <a:pt x="5885634" y="2705670"/>
                  <a:pt x="5899897" y="2698367"/>
                  <a:pt x="5915154" y="2697750"/>
                </a:cubicBezTo>
                <a:close/>
                <a:moveTo>
                  <a:pt x="759240" y="2109053"/>
                </a:moveTo>
                <a:cubicBezTo>
                  <a:pt x="766002" y="2109091"/>
                  <a:pt x="772869" y="2110457"/>
                  <a:pt x="779478" y="2113294"/>
                </a:cubicBezTo>
                <a:cubicBezTo>
                  <a:pt x="805878" y="2124643"/>
                  <a:pt x="818084" y="2155260"/>
                  <a:pt x="806736" y="2181625"/>
                </a:cubicBezTo>
                <a:cubicBezTo>
                  <a:pt x="724998" y="2371842"/>
                  <a:pt x="665170" y="2571660"/>
                  <a:pt x="628313" y="2775488"/>
                </a:cubicBezTo>
                <a:cubicBezTo>
                  <a:pt x="1179696" y="2821328"/>
                  <a:pt x="1695078" y="3111454"/>
                  <a:pt x="2049798" y="3577945"/>
                </a:cubicBezTo>
                <a:cubicBezTo>
                  <a:pt x="2224484" y="3807660"/>
                  <a:pt x="2352336" y="4073511"/>
                  <a:pt x="2419536" y="4346700"/>
                </a:cubicBezTo>
                <a:cubicBezTo>
                  <a:pt x="2490781" y="4636311"/>
                  <a:pt x="2495101" y="4926060"/>
                  <a:pt x="2432427" y="5207923"/>
                </a:cubicBezTo>
                <a:cubicBezTo>
                  <a:pt x="2374484" y="5500311"/>
                  <a:pt x="2404827" y="5805728"/>
                  <a:pt x="2520301" y="6091088"/>
                </a:cubicBezTo>
                <a:cubicBezTo>
                  <a:pt x="2526061" y="6105317"/>
                  <a:pt x="2525238" y="6121294"/>
                  <a:pt x="2518141" y="6134837"/>
                </a:cubicBezTo>
                <a:cubicBezTo>
                  <a:pt x="2511044" y="6148345"/>
                  <a:pt x="2498358" y="6158117"/>
                  <a:pt x="2483410" y="6161443"/>
                </a:cubicBezTo>
                <a:cubicBezTo>
                  <a:pt x="2334781" y="6194665"/>
                  <a:pt x="2184781" y="6211191"/>
                  <a:pt x="2035604" y="6211191"/>
                </a:cubicBezTo>
                <a:cubicBezTo>
                  <a:pt x="1764164" y="6211191"/>
                  <a:pt x="1495330" y="6156505"/>
                  <a:pt x="1241547" y="6048231"/>
                </a:cubicBezTo>
                <a:cubicBezTo>
                  <a:pt x="1084656" y="5984494"/>
                  <a:pt x="937124" y="5900768"/>
                  <a:pt x="803101" y="5799454"/>
                </a:cubicBezTo>
                <a:cubicBezTo>
                  <a:pt x="674153" y="5701980"/>
                  <a:pt x="556998" y="5587671"/>
                  <a:pt x="454827" y="5459751"/>
                </a:cubicBezTo>
                <a:cubicBezTo>
                  <a:pt x="258096" y="5213374"/>
                  <a:pt x="117730" y="4916220"/>
                  <a:pt x="48884" y="4600414"/>
                </a:cubicBezTo>
                <a:cubicBezTo>
                  <a:pt x="-19996" y="4284231"/>
                  <a:pt x="-16019" y="3955020"/>
                  <a:pt x="60404" y="3648437"/>
                </a:cubicBezTo>
                <a:cubicBezTo>
                  <a:pt x="100004" y="3489660"/>
                  <a:pt x="158838" y="3337123"/>
                  <a:pt x="235227" y="3195077"/>
                </a:cubicBezTo>
                <a:cubicBezTo>
                  <a:pt x="312164" y="3052071"/>
                  <a:pt x="407307" y="2919077"/>
                  <a:pt x="518153" y="2799522"/>
                </a:cubicBezTo>
                <a:cubicBezTo>
                  <a:pt x="520484" y="2785397"/>
                  <a:pt x="522918" y="2771271"/>
                  <a:pt x="525490" y="2757145"/>
                </a:cubicBezTo>
                <a:cubicBezTo>
                  <a:pt x="563787" y="2545500"/>
                  <a:pt x="626256" y="2338037"/>
                  <a:pt x="711113" y="2140551"/>
                </a:cubicBezTo>
                <a:cubicBezTo>
                  <a:pt x="719624" y="2120751"/>
                  <a:pt x="738955" y="2108935"/>
                  <a:pt x="759240" y="2109053"/>
                </a:cubicBezTo>
                <a:close/>
                <a:moveTo>
                  <a:pt x="3198583" y="258"/>
                </a:moveTo>
                <a:cubicBezTo>
                  <a:pt x="3496657" y="5064"/>
                  <a:pt x="3799171" y="77133"/>
                  <a:pt x="4081658" y="215114"/>
                </a:cubicBezTo>
                <a:cubicBezTo>
                  <a:pt x="4328275" y="335594"/>
                  <a:pt x="4552572" y="505069"/>
                  <a:pt x="4730207" y="705229"/>
                </a:cubicBezTo>
                <a:cubicBezTo>
                  <a:pt x="4915692" y="914200"/>
                  <a:pt x="5049921" y="1151937"/>
                  <a:pt x="5129361" y="1412029"/>
                </a:cubicBezTo>
                <a:cubicBezTo>
                  <a:pt x="5140435" y="1421080"/>
                  <a:pt x="5151407" y="1430234"/>
                  <a:pt x="5162344" y="1439492"/>
                </a:cubicBezTo>
                <a:cubicBezTo>
                  <a:pt x="5326504" y="1578486"/>
                  <a:pt x="5474927" y="1736269"/>
                  <a:pt x="5603532" y="1908554"/>
                </a:cubicBezTo>
                <a:cubicBezTo>
                  <a:pt x="5620744" y="1931594"/>
                  <a:pt x="5616012" y="1964200"/>
                  <a:pt x="5592972" y="1981412"/>
                </a:cubicBezTo>
                <a:cubicBezTo>
                  <a:pt x="5583647" y="1988372"/>
                  <a:pt x="5572710" y="1991766"/>
                  <a:pt x="5561875" y="1991766"/>
                </a:cubicBezTo>
                <a:cubicBezTo>
                  <a:pt x="5546001" y="1991766"/>
                  <a:pt x="5530332" y="1984532"/>
                  <a:pt x="5520150" y="1970852"/>
                </a:cubicBezTo>
                <a:cubicBezTo>
                  <a:pt x="5396309" y="1804977"/>
                  <a:pt x="5253167" y="1653229"/>
                  <a:pt x="5095075" y="1519377"/>
                </a:cubicBezTo>
                <a:cubicBezTo>
                  <a:pt x="4779509" y="1973972"/>
                  <a:pt x="4270572" y="2275274"/>
                  <a:pt x="3689258" y="2349160"/>
                </a:cubicBezTo>
                <a:cubicBezTo>
                  <a:pt x="3599807" y="2360509"/>
                  <a:pt x="3509567" y="2366166"/>
                  <a:pt x="3419532" y="2366166"/>
                </a:cubicBezTo>
                <a:cubicBezTo>
                  <a:pt x="3221498" y="2366166"/>
                  <a:pt x="3024492" y="2338840"/>
                  <a:pt x="2838766" y="2284943"/>
                </a:cubicBezTo>
                <a:cubicBezTo>
                  <a:pt x="2552378" y="2201834"/>
                  <a:pt x="2299212" y="2060714"/>
                  <a:pt x="2086435" y="1865492"/>
                </a:cubicBezTo>
                <a:cubicBezTo>
                  <a:pt x="1862172" y="1669103"/>
                  <a:pt x="1582504" y="1542760"/>
                  <a:pt x="1277704" y="1500040"/>
                </a:cubicBezTo>
                <a:lnTo>
                  <a:pt x="1220446" y="1492017"/>
                </a:lnTo>
                <a:lnTo>
                  <a:pt x="1234401" y="1435926"/>
                </a:lnTo>
                <a:cubicBezTo>
                  <a:pt x="1301464" y="1166303"/>
                  <a:pt x="1469738" y="892292"/>
                  <a:pt x="1721018" y="643514"/>
                </a:cubicBezTo>
                <a:cubicBezTo>
                  <a:pt x="1943155" y="423572"/>
                  <a:pt x="2212538" y="240555"/>
                  <a:pt x="2479555" y="128097"/>
                </a:cubicBezTo>
                <a:lnTo>
                  <a:pt x="2480721" y="127617"/>
                </a:lnTo>
                <a:cubicBezTo>
                  <a:pt x="2668551" y="53843"/>
                  <a:pt x="2868001" y="12223"/>
                  <a:pt x="3071181" y="2321"/>
                </a:cubicBezTo>
                <a:cubicBezTo>
                  <a:pt x="3113510" y="258"/>
                  <a:pt x="3156002" y="-428"/>
                  <a:pt x="3198583" y="258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985726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6B84D1D-A6C0-ADA3-E147-0861852C28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88034" y="1268413"/>
            <a:ext cx="3783458" cy="4656564"/>
          </a:xfrm>
          <a:custGeom>
            <a:avLst/>
            <a:gdLst>
              <a:gd name="connsiteX0" fmla="*/ 1882028 w 3783458"/>
              <a:gd name="connsiteY0" fmla="*/ 0 h 4656564"/>
              <a:gd name="connsiteX1" fmla="*/ 2289477 w 3783458"/>
              <a:gd name="connsiteY1" fmla="*/ 194024 h 4656564"/>
              <a:gd name="connsiteX2" fmla="*/ 3201388 w 3783458"/>
              <a:gd name="connsiteY2" fmla="*/ 1746212 h 4656564"/>
              <a:gd name="connsiteX3" fmla="*/ 2793938 w 3783458"/>
              <a:gd name="connsiteY3" fmla="*/ 1746212 h 4656564"/>
              <a:gd name="connsiteX4" fmla="*/ 3531228 w 3783458"/>
              <a:gd name="connsiteY4" fmla="*/ 2910353 h 4656564"/>
              <a:gd name="connsiteX5" fmla="*/ 3104376 w 3783458"/>
              <a:gd name="connsiteY5" fmla="*/ 2910353 h 4656564"/>
              <a:gd name="connsiteX6" fmla="*/ 3783458 w 3783458"/>
              <a:gd name="connsiteY6" fmla="*/ 4074494 h 4656564"/>
              <a:gd name="connsiteX7" fmla="*/ 2037247 w 3783458"/>
              <a:gd name="connsiteY7" fmla="*/ 4074494 h 4656564"/>
              <a:gd name="connsiteX8" fmla="*/ 2037247 w 3783458"/>
              <a:gd name="connsiteY8" fmla="*/ 4656564 h 4656564"/>
              <a:gd name="connsiteX9" fmla="*/ 1649200 w 3783458"/>
              <a:gd name="connsiteY9" fmla="*/ 4656564 h 4656564"/>
              <a:gd name="connsiteX10" fmla="*/ 1649200 w 3783458"/>
              <a:gd name="connsiteY10" fmla="*/ 4074494 h 4656564"/>
              <a:gd name="connsiteX11" fmla="*/ 0 w 3783458"/>
              <a:gd name="connsiteY11" fmla="*/ 4074494 h 4656564"/>
              <a:gd name="connsiteX12" fmla="*/ 679082 w 3783458"/>
              <a:gd name="connsiteY12" fmla="*/ 2910353 h 4656564"/>
              <a:gd name="connsiteX13" fmla="*/ 213426 w 3783458"/>
              <a:gd name="connsiteY13" fmla="*/ 2910353 h 4656564"/>
              <a:gd name="connsiteX14" fmla="*/ 989520 w 3783458"/>
              <a:gd name="connsiteY14" fmla="*/ 1746212 h 4656564"/>
              <a:gd name="connsiteX15" fmla="*/ 562668 w 3783458"/>
              <a:gd name="connsiteY15" fmla="*/ 1746212 h 4656564"/>
              <a:gd name="connsiteX16" fmla="*/ 1455176 w 3783458"/>
              <a:gd name="connsiteY16" fmla="*/ 213426 h 4656564"/>
              <a:gd name="connsiteX17" fmla="*/ 1474579 w 3783458"/>
              <a:gd name="connsiteY17" fmla="*/ 194024 h 4656564"/>
              <a:gd name="connsiteX18" fmla="*/ 1882028 w 3783458"/>
              <a:gd name="connsiteY18" fmla="*/ 0 h 46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83458" h="4656564">
                <a:moveTo>
                  <a:pt x="1882028" y="0"/>
                </a:moveTo>
                <a:cubicBezTo>
                  <a:pt x="2037247" y="0"/>
                  <a:pt x="2192466" y="77609"/>
                  <a:pt x="2289477" y="194024"/>
                </a:cubicBezTo>
                <a:lnTo>
                  <a:pt x="3201388" y="1746212"/>
                </a:lnTo>
                <a:lnTo>
                  <a:pt x="2793938" y="1746212"/>
                </a:lnTo>
                <a:cubicBezTo>
                  <a:pt x="2793938" y="1746212"/>
                  <a:pt x="3531228" y="2910353"/>
                  <a:pt x="3531228" y="2910353"/>
                </a:cubicBezTo>
                <a:lnTo>
                  <a:pt x="3104376" y="2910353"/>
                </a:lnTo>
                <a:lnTo>
                  <a:pt x="3783458" y="4074494"/>
                </a:lnTo>
                <a:lnTo>
                  <a:pt x="2037247" y="4074494"/>
                </a:lnTo>
                <a:lnTo>
                  <a:pt x="2037247" y="4656564"/>
                </a:lnTo>
                <a:lnTo>
                  <a:pt x="1649200" y="4656564"/>
                </a:lnTo>
                <a:lnTo>
                  <a:pt x="1649200" y="4074494"/>
                </a:lnTo>
                <a:lnTo>
                  <a:pt x="0" y="4074494"/>
                </a:lnTo>
                <a:lnTo>
                  <a:pt x="679082" y="2910353"/>
                </a:lnTo>
                <a:lnTo>
                  <a:pt x="213426" y="2910353"/>
                </a:lnTo>
                <a:lnTo>
                  <a:pt x="989520" y="1746212"/>
                </a:lnTo>
                <a:lnTo>
                  <a:pt x="562668" y="1746212"/>
                </a:lnTo>
                <a:lnTo>
                  <a:pt x="1455176" y="213426"/>
                </a:lnTo>
                <a:lnTo>
                  <a:pt x="1474579" y="194024"/>
                </a:lnTo>
                <a:cubicBezTo>
                  <a:pt x="1571590" y="77609"/>
                  <a:pt x="1726809" y="0"/>
                  <a:pt x="188202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D5DEA732-F44C-44F5-7C1A-DB188537C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770E43-98B2-9D5F-8B57-C383E2C3F9A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384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3303C2-7A19-FE96-47CD-AFD80BF0E5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8017" y="1317840"/>
            <a:ext cx="3396516" cy="4528453"/>
          </a:xfrm>
          <a:custGeom>
            <a:avLst/>
            <a:gdLst>
              <a:gd name="connsiteX0" fmla="*/ 944261 w 3396516"/>
              <a:gd name="connsiteY0" fmla="*/ 3962508 h 4528453"/>
              <a:gd name="connsiteX1" fmla="*/ 2453448 w 3396516"/>
              <a:gd name="connsiteY1" fmla="*/ 3962508 h 4528453"/>
              <a:gd name="connsiteX2" fmla="*/ 2453448 w 3396516"/>
              <a:gd name="connsiteY2" fmla="*/ 4528453 h 4528453"/>
              <a:gd name="connsiteX3" fmla="*/ 944261 w 3396516"/>
              <a:gd name="connsiteY3" fmla="*/ 4528453 h 4528453"/>
              <a:gd name="connsiteX4" fmla="*/ 1746764 w 3396516"/>
              <a:gd name="connsiteY4" fmla="*/ 748 h 4528453"/>
              <a:gd name="connsiteX5" fmla="*/ 1920017 w 3396516"/>
              <a:gd name="connsiteY5" fmla="*/ 14707 h 4528453"/>
              <a:gd name="connsiteX6" fmla="*/ 3381810 w 3396516"/>
              <a:gd name="connsiteY6" fmla="*/ 1919555 h 4528453"/>
              <a:gd name="connsiteX7" fmla="*/ 2817916 w 3396516"/>
              <a:gd name="connsiteY7" fmla="*/ 2974557 h 4528453"/>
              <a:gd name="connsiteX8" fmla="*/ 2477595 w 3396516"/>
              <a:gd name="connsiteY8" fmla="*/ 3585211 h 4528453"/>
              <a:gd name="connsiteX9" fmla="*/ 1887503 w 3396516"/>
              <a:gd name="connsiteY9" fmla="*/ 3585211 h 4528453"/>
              <a:gd name="connsiteX10" fmla="*/ 1887503 w 3396516"/>
              <a:gd name="connsiteY10" fmla="*/ 2041313 h 4528453"/>
              <a:gd name="connsiteX11" fmla="*/ 2264800 w 3396516"/>
              <a:gd name="connsiteY11" fmla="*/ 1510080 h 4528453"/>
              <a:gd name="connsiteX12" fmla="*/ 1887503 w 3396516"/>
              <a:gd name="connsiteY12" fmla="*/ 1510080 h 4528453"/>
              <a:gd name="connsiteX13" fmla="*/ 1698855 w 3396516"/>
              <a:gd name="connsiteY13" fmla="*/ 1698728 h 4528453"/>
              <a:gd name="connsiteX14" fmla="*/ 1510206 w 3396516"/>
              <a:gd name="connsiteY14" fmla="*/ 1510080 h 4528453"/>
              <a:gd name="connsiteX15" fmla="*/ 1132910 w 3396516"/>
              <a:gd name="connsiteY15" fmla="*/ 1510080 h 4528453"/>
              <a:gd name="connsiteX16" fmla="*/ 1510206 w 3396516"/>
              <a:gd name="connsiteY16" fmla="*/ 2041313 h 4528453"/>
              <a:gd name="connsiteX17" fmla="*/ 1510206 w 3396516"/>
              <a:gd name="connsiteY17" fmla="*/ 3585211 h 4528453"/>
              <a:gd name="connsiteX18" fmla="*/ 920680 w 3396516"/>
              <a:gd name="connsiteY18" fmla="*/ 3585211 h 4528453"/>
              <a:gd name="connsiteX19" fmla="*/ 542063 w 3396516"/>
              <a:gd name="connsiteY19" fmla="*/ 2940600 h 4528453"/>
              <a:gd name="connsiteX20" fmla="*/ 15168 w 3396516"/>
              <a:gd name="connsiteY20" fmla="*/ 1476500 h 4528453"/>
              <a:gd name="connsiteX21" fmla="*/ 1746764 w 3396516"/>
              <a:gd name="connsiteY21" fmla="*/ 748 h 452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96516" h="4528453">
                <a:moveTo>
                  <a:pt x="944261" y="3962508"/>
                </a:moveTo>
                <a:lnTo>
                  <a:pt x="2453448" y="3962508"/>
                </a:lnTo>
                <a:lnTo>
                  <a:pt x="2453448" y="4528453"/>
                </a:lnTo>
                <a:lnTo>
                  <a:pt x="944261" y="4528453"/>
                </a:lnTo>
                <a:close/>
                <a:moveTo>
                  <a:pt x="1746764" y="748"/>
                </a:moveTo>
                <a:cubicBezTo>
                  <a:pt x="1804108" y="2448"/>
                  <a:pt x="1861913" y="7061"/>
                  <a:pt x="1920017" y="14707"/>
                </a:cubicBezTo>
                <a:cubicBezTo>
                  <a:pt x="2849689" y="137053"/>
                  <a:pt x="3504156" y="989883"/>
                  <a:pt x="3381810" y="1919555"/>
                </a:cubicBezTo>
                <a:cubicBezTo>
                  <a:pt x="3328060" y="2327987"/>
                  <a:pt x="3127646" y="2702945"/>
                  <a:pt x="2817916" y="2974557"/>
                </a:cubicBezTo>
                <a:cubicBezTo>
                  <a:pt x="2640172" y="3134956"/>
                  <a:pt x="2520510" y="3349671"/>
                  <a:pt x="2477595" y="3585211"/>
                </a:cubicBezTo>
                <a:lnTo>
                  <a:pt x="1887503" y="3585211"/>
                </a:lnTo>
                <a:lnTo>
                  <a:pt x="1887503" y="2041313"/>
                </a:lnTo>
                <a:cubicBezTo>
                  <a:pt x="2112815" y="1961656"/>
                  <a:pt x="2263809" y="1749057"/>
                  <a:pt x="2264800" y="1510080"/>
                </a:cubicBezTo>
                <a:lnTo>
                  <a:pt x="1887503" y="1510080"/>
                </a:lnTo>
                <a:cubicBezTo>
                  <a:pt x="1887503" y="1614267"/>
                  <a:pt x="1803042" y="1698728"/>
                  <a:pt x="1698855" y="1698728"/>
                </a:cubicBezTo>
                <a:cubicBezTo>
                  <a:pt x="1594667" y="1698728"/>
                  <a:pt x="1510206" y="1614267"/>
                  <a:pt x="1510206" y="1510080"/>
                </a:cubicBezTo>
                <a:lnTo>
                  <a:pt x="1132910" y="1510080"/>
                </a:lnTo>
                <a:cubicBezTo>
                  <a:pt x="1133900" y="1749057"/>
                  <a:pt x="1284894" y="1961656"/>
                  <a:pt x="1510206" y="2041313"/>
                </a:cubicBezTo>
                <a:lnTo>
                  <a:pt x="1510206" y="3585211"/>
                </a:lnTo>
                <a:lnTo>
                  <a:pt x="920680" y="3585211"/>
                </a:lnTo>
                <a:cubicBezTo>
                  <a:pt x="864200" y="3336346"/>
                  <a:pt x="731916" y="3111127"/>
                  <a:pt x="542063" y="2940600"/>
                </a:cubicBezTo>
                <a:cubicBezTo>
                  <a:pt x="138283" y="2567625"/>
                  <a:pt x="-58348" y="2021242"/>
                  <a:pt x="15168" y="1476500"/>
                </a:cubicBezTo>
                <a:cubicBezTo>
                  <a:pt x="129868" y="604933"/>
                  <a:pt x="886594" y="-24756"/>
                  <a:pt x="1746764" y="748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61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DD78977-66E6-B3D4-BDF0-D3A74279CB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6763" y="1438381"/>
            <a:ext cx="4951446" cy="4303007"/>
          </a:xfrm>
          <a:custGeom>
            <a:avLst/>
            <a:gdLst>
              <a:gd name="connsiteX0" fmla="*/ 2475723 w 4951446"/>
              <a:gd name="connsiteY0" fmla="*/ 0 h 4303007"/>
              <a:gd name="connsiteX1" fmla="*/ 3119750 w 4951446"/>
              <a:gd name="connsiteY1" fmla="*/ 527148 h 4303007"/>
              <a:gd name="connsiteX2" fmla="*/ 3402838 w 4951446"/>
              <a:gd name="connsiteY2" fmla="*/ 2139599 h 4303007"/>
              <a:gd name="connsiteX3" fmla="*/ 4705046 w 4951446"/>
              <a:gd name="connsiteY3" fmla="*/ 3115180 h 4303007"/>
              <a:gd name="connsiteX4" fmla="*/ 4881976 w 4951446"/>
              <a:gd name="connsiteY4" fmla="*/ 3933331 h 4303007"/>
              <a:gd name="connsiteX5" fmla="*/ 4129432 w 4951446"/>
              <a:gd name="connsiteY5" fmla="*/ 4281583 h 4303007"/>
              <a:gd name="connsiteX6" fmla="*/ 2475723 w 4951446"/>
              <a:gd name="connsiteY6" fmla="*/ 3518292 h 4303007"/>
              <a:gd name="connsiteX7" fmla="*/ 822015 w 4951446"/>
              <a:gd name="connsiteY7" fmla="*/ 4281583 h 4303007"/>
              <a:gd name="connsiteX8" fmla="*/ 69471 w 4951446"/>
              <a:gd name="connsiteY8" fmla="*/ 3933331 h 4303007"/>
              <a:gd name="connsiteX9" fmla="*/ 246401 w 4951446"/>
              <a:gd name="connsiteY9" fmla="*/ 3115180 h 4303007"/>
              <a:gd name="connsiteX10" fmla="*/ 1548608 w 4951446"/>
              <a:gd name="connsiteY10" fmla="*/ 2139599 h 4303007"/>
              <a:gd name="connsiteX11" fmla="*/ 1831697 w 4951446"/>
              <a:gd name="connsiteY11" fmla="*/ 527148 h 4303007"/>
              <a:gd name="connsiteX12" fmla="*/ 2475723 w 4951446"/>
              <a:gd name="connsiteY12" fmla="*/ 0 h 430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51446" h="4303007">
                <a:moveTo>
                  <a:pt x="2475723" y="0"/>
                </a:moveTo>
                <a:cubicBezTo>
                  <a:pt x="2789480" y="0"/>
                  <a:pt x="3056055" y="217061"/>
                  <a:pt x="3119750" y="527148"/>
                </a:cubicBezTo>
                <a:cubicBezTo>
                  <a:pt x="3199958" y="899252"/>
                  <a:pt x="3334425" y="1574287"/>
                  <a:pt x="3402838" y="2139599"/>
                </a:cubicBezTo>
                <a:cubicBezTo>
                  <a:pt x="3874652" y="2454456"/>
                  <a:pt x="4410162" y="2876651"/>
                  <a:pt x="4705046" y="3115180"/>
                </a:cubicBezTo>
                <a:cubicBezTo>
                  <a:pt x="4945671" y="3308387"/>
                  <a:pt x="5021161" y="3654253"/>
                  <a:pt x="4881976" y="3933331"/>
                </a:cubicBezTo>
                <a:cubicBezTo>
                  <a:pt x="4742791" y="4217180"/>
                  <a:pt x="4433753" y="4360297"/>
                  <a:pt x="4129432" y="4281583"/>
                </a:cubicBezTo>
                <a:cubicBezTo>
                  <a:pt x="3815676" y="4200483"/>
                  <a:pt x="2947538" y="3673336"/>
                  <a:pt x="2475723" y="3518292"/>
                </a:cubicBezTo>
                <a:cubicBezTo>
                  <a:pt x="2003909" y="3673336"/>
                  <a:pt x="1135771" y="4200483"/>
                  <a:pt x="822015" y="4281583"/>
                </a:cubicBezTo>
                <a:cubicBezTo>
                  <a:pt x="517694" y="4360297"/>
                  <a:pt x="208656" y="4217180"/>
                  <a:pt x="69471" y="3933331"/>
                </a:cubicBezTo>
                <a:cubicBezTo>
                  <a:pt x="-69714" y="3654253"/>
                  <a:pt x="5776" y="3308387"/>
                  <a:pt x="246401" y="3115180"/>
                </a:cubicBezTo>
                <a:cubicBezTo>
                  <a:pt x="541285" y="2876651"/>
                  <a:pt x="1076794" y="2454456"/>
                  <a:pt x="1548608" y="2139599"/>
                </a:cubicBezTo>
                <a:cubicBezTo>
                  <a:pt x="1617021" y="1574287"/>
                  <a:pt x="1751489" y="899252"/>
                  <a:pt x="1831697" y="527148"/>
                </a:cubicBezTo>
                <a:cubicBezTo>
                  <a:pt x="1895392" y="217061"/>
                  <a:pt x="2161967" y="0"/>
                  <a:pt x="2475723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0880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C8D4E9-9E63-30C6-9B77-B1795CEECD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9655" y="1500166"/>
            <a:ext cx="4513239" cy="4164462"/>
          </a:xfrm>
          <a:custGeom>
            <a:avLst/>
            <a:gdLst>
              <a:gd name="connsiteX0" fmla="*/ 274657 w 4681650"/>
              <a:gd name="connsiteY0" fmla="*/ 3511238 h 4291523"/>
              <a:gd name="connsiteX1" fmla="*/ 895756 w 4681650"/>
              <a:gd name="connsiteY1" fmla="*/ 3511238 h 4291523"/>
              <a:gd name="connsiteX2" fmla="*/ 1074726 w 4681650"/>
              <a:gd name="connsiteY2" fmla="*/ 3690208 h 4291523"/>
              <a:gd name="connsiteX3" fmla="*/ 1445070 w 4681650"/>
              <a:gd name="connsiteY3" fmla="*/ 3511238 h 4291523"/>
              <a:gd name="connsiteX4" fmla="*/ 2066169 w 4681650"/>
              <a:gd name="connsiteY4" fmla="*/ 3511238 h 4291523"/>
              <a:gd name="connsiteX5" fmla="*/ 2245139 w 4681650"/>
              <a:gd name="connsiteY5" fmla="*/ 3690208 h 4291523"/>
              <a:gd name="connsiteX6" fmla="*/ 2615482 w 4681650"/>
              <a:gd name="connsiteY6" fmla="*/ 3511238 h 4291523"/>
              <a:gd name="connsiteX7" fmla="*/ 3236581 w 4681650"/>
              <a:gd name="connsiteY7" fmla="*/ 3511238 h 4291523"/>
              <a:gd name="connsiteX8" fmla="*/ 3415551 w 4681650"/>
              <a:gd name="connsiteY8" fmla="*/ 3690208 h 4291523"/>
              <a:gd name="connsiteX9" fmla="*/ 3785895 w 4681650"/>
              <a:gd name="connsiteY9" fmla="*/ 3511238 h 4291523"/>
              <a:gd name="connsiteX10" fmla="*/ 4406993 w 4681650"/>
              <a:gd name="connsiteY10" fmla="*/ 3511238 h 4291523"/>
              <a:gd name="connsiteX11" fmla="*/ 4681650 w 4681650"/>
              <a:gd name="connsiteY11" fmla="*/ 3706306 h 4291523"/>
              <a:gd name="connsiteX12" fmla="*/ 4681650 w 4681650"/>
              <a:gd name="connsiteY12" fmla="*/ 4291513 h 4291523"/>
              <a:gd name="connsiteX13" fmla="*/ 4096444 w 4681650"/>
              <a:gd name="connsiteY13" fmla="*/ 4063282 h 4291523"/>
              <a:gd name="connsiteX14" fmla="*/ 2926031 w 4681650"/>
              <a:gd name="connsiteY14" fmla="*/ 4063282 h 4291523"/>
              <a:gd name="connsiteX15" fmla="*/ 1755619 w 4681650"/>
              <a:gd name="connsiteY15" fmla="*/ 4063282 h 4291523"/>
              <a:gd name="connsiteX16" fmla="*/ 585206 w 4681650"/>
              <a:gd name="connsiteY16" fmla="*/ 4063282 h 4291523"/>
              <a:gd name="connsiteX17" fmla="*/ 0 w 4681650"/>
              <a:gd name="connsiteY17" fmla="*/ 4291513 h 4291523"/>
              <a:gd name="connsiteX18" fmla="*/ 0 w 4681650"/>
              <a:gd name="connsiteY18" fmla="*/ 3706306 h 4291523"/>
              <a:gd name="connsiteX19" fmla="*/ 274657 w 4681650"/>
              <a:gd name="connsiteY19" fmla="*/ 3511238 h 4291523"/>
              <a:gd name="connsiteX20" fmla="*/ 274657 w 4681650"/>
              <a:gd name="connsiteY20" fmla="*/ 2340825 h 4291523"/>
              <a:gd name="connsiteX21" fmla="*/ 895756 w 4681650"/>
              <a:gd name="connsiteY21" fmla="*/ 2340825 h 4291523"/>
              <a:gd name="connsiteX22" fmla="*/ 1266099 w 4681650"/>
              <a:gd name="connsiteY22" fmla="*/ 2519796 h 4291523"/>
              <a:gd name="connsiteX23" fmla="*/ 1445070 w 4681650"/>
              <a:gd name="connsiteY23" fmla="*/ 2340825 h 4291523"/>
              <a:gd name="connsiteX24" fmla="*/ 2066169 w 4681650"/>
              <a:gd name="connsiteY24" fmla="*/ 2340825 h 4291523"/>
              <a:gd name="connsiteX25" fmla="*/ 2436512 w 4681650"/>
              <a:gd name="connsiteY25" fmla="*/ 2519796 h 4291523"/>
              <a:gd name="connsiteX26" fmla="*/ 2615482 w 4681650"/>
              <a:gd name="connsiteY26" fmla="*/ 2340825 h 4291523"/>
              <a:gd name="connsiteX27" fmla="*/ 3236580 w 4681650"/>
              <a:gd name="connsiteY27" fmla="*/ 2340825 h 4291523"/>
              <a:gd name="connsiteX28" fmla="*/ 3606924 w 4681650"/>
              <a:gd name="connsiteY28" fmla="*/ 2519796 h 4291523"/>
              <a:gd name="connsiteX29" fmla="*/ 3785895 w 4681650"/>
              <a:gd name="connsiteY29" fmla="*/ 2340825 h 4291523"/>
              <a:gd name="connsiteX30" fmla="*/ 4406993 w 4681650"/>
              <a:gd name="connsiteY30" fmla="*/ 2340825 h 4291523"/>
              <a:gd name="connsiteX31" fmla="*/ 4681650 w 4681650"/>
              <a:gd name="connsiteY31" fmla="*/ 2535894 h 4291523"/>
              <a:gd name="connsiteX32" fmla="*/ 4681650 w 4681650"/>
              <a:gd name="connsiteY32" fmla="*/ 3121100 h 4291523"/>
              <a:gd name="connsiteX33" fmla="*/ 4096444 w 4681650"/>
              <a:gd name="connsiteY33" fmla="*/ 2892870 h 4291523"/>
              <a:gd name="connsiteX34" fmla="*/ 2926031 w 4681650"/>
              <a:gd name="connsiteY34" fmla="*/ 2892870 h 4291523"/>
              <a:gd name="connsiteX35" fmla="*/ 1755619 w 4681650"/>
              <a:gd name="connsiteY35" fmla="*/ 2892870 h 4291523"/>
              <a:gd name="connsiteX36" fmla="*/ 585206 w 4681650"/>
              <a:gd name="connsiteY36" fmla="*/ 2892870 h 4291523"/>
              <a:gd name="connsiteX37" fmla="*/ 0 w 4681650"/>
              <a:gd name="connsiteY37" fmla="*/ 3121100 h 4291523"/>
              <a:gd name="connsiteX38" fmla="*/ 0 w 4681650"/>
              <a:gd name="connsiteY38" fmla="*/ 2535894 h 4291523"/>
              <a:gd name="connsiteX39" fmla="*/ 274657 w 4681650"/>
              <a:gd name="connsiteY39" fmla="*/ 2340825 h 4291523"/>
              <a:gd name="connsiteX40" fmla="*/ 274657 w 4681650"/>
              <a:gd name="connsiteY40" fmla="*/ 1170413 h 4291523"/>
              <a:gd name="connsiteX41" fmla="*/ 895756 w 4681650"/>
              <a:gd name="connsiteY41" fmla="*/ 1170413 h 4291523"/>
              <a:gd name="connsiteX42" fmla="*/ 1074726 w 4681650"/>
              <a:gd name="connsiteY42" fmla="*/ 1349383 h 4291523"/>
              <a:gd name="connsiteX43" fmla="*/ 1445070 w 4681650"/>
              <a:gd name="connsiteY43" fmla="*/ 1170413 h 4291523"/>
              <a:gd name="connsiteX44" fmla="*/ 2066169 w 4681650"/>
              <a:gd name="connsiteY44" fmla="*/ 1170413 h 4291523"/>
              <a:gd name="connsiteX45" fmla="*/ 2245139 w 4681650"/>
              <a:gd name="connsiteY45" fmla="*/ 1349383 h 4291523"/>
              <a:gd name="connsiteX46" fmla="*/ 2615482 w 4681650"/>
              <a:gd name="connsiteY46" fmla="*/ 1170413 h 4291523"/>
              <a:gd name="connsiteX47" fmla="*/ 3236581 w 4681650"/>
              <a:gd name="connsiteY47" fmla="*/ 1170413 h 4291523"/>
              <a:gd name="connsiteX48" fmla="*/ 3415551 w 4681650"/>
              <a:gd name="connsiteY48" fmla="*/ 1349383 h 4291523"/>
              <a:gd name="connsiteX49" fmla="*/ 3785895 w 4681650"/>
              <a:gd name="connsiteY49" fmla="*/ 1170413 h 4291523"/>
              <a:gd name="connsiteX50" fmla="*/ 4406993 w 4681650"/>
              <a:gd name="connsiteY50" fmla="*/ 1170413 h 4291523"/>
              <a:gd name="connsiteX51" fmla="*/ 4681650 w 4681650"/>
              <a:gd name="connsiteY51" fmla="*/ 1365481 h 4291523"/>
              <a:gd name="connsiteX52" fmla="*/ 4681650 w 4681650"/>
              <a:gd name="connsiteY52" fmla="*/ 1950688 h 4291523"/>
              <a:gd name="connsiteX53" fmla="*/ 4096444 w 4681650"/>
              <a:gd name="connsiteY53" fmla="*/ 1722457 h 4291523"/>
              <a:gd name="connsiteX54" fmla="*/ 2926031 w 4681650"/>
              <a:gd name="connsiteY54" fmla="*/ 1722457 h 4291523"/>
              <a:gd name="connsiteX55" fmla="*/ 1755619 w 4681650"/>
              <a:gd name="connsiteY55" fmla="*/ 1722457 h 4291523"/>
              <a:gd name="connsiteX56" fmla="*/ 585206 w 4681650"/>
              <a:gd name="connsiteY56" fmla="*/ 1722457 h 4291523"/>
              <a:gd name="connsiteX57" fmla="*/ 0 w 4681650"/>
              <a:gd name="connsiteY57" fmla="*/ 1950688 h 4291523"/>
              <a:gd name="connsiteX58" fmla="*/ 0 w 4681650"/>
              <a:gd name="connsiteY58" fmla="*/ 1365481 h 4291523"/>
              <a:gd name="connsiteX59" fmla="*/ 274657 w 4681650"/>
              <a:gd name="connsiteY59" fmla="*/ 1170413 h 4291523"/>
              <a:gd name="connsiteX60" fmla="*/ 274657 w 4681650"/>
              <a:gd name="connsiteY60" fmla="*/ 0 h 4291523"/>
              <a:gd name="connsiteX61" fmla="*/ 895756 w 4681650"/>
              <a:gd name="connsiteY61" fmla="*/ 0 h 4291523"/>
              <a:gd name="connsiteX62" fmla="*/ 1074726 w 4681650"/>
              <a:gd name="connsiteY62" fmla="*/ 178970 h 4291523"/>
              <a:gd name="connsiteX63" fmla="*/ 1445070 w 4681650"/>
              <a:gd name="connsiteY63" fmla="*/ 0 h 4291523"/>
              <a:gd name="connsiteX64" fmla="*/ 2066169 w 4681650"/>
              <a:gd name="connsiteY64" fmla="*/ 0 h 4291523"/>
              <a:gd name="connsiteX65" fmla="*/ 2245139 w 4681650"/>
              <a:gd name="connsiteY65" fmla="*/ 178970 h 4291523"/>
              <a:gd name="connsiteX66" fmla="*/ 2615482 w 4681650"/>
              <a:gd name="connsiteY66" fmla="*/ 0 h 4291523"/>
              <a:gd name="connsiteX67" fmla="*/ 3236581 w 4681650"/>
              <a:gd name="connsiteY67" fmla="*/ 0 h 4291523"/>
              <a:gd name="connsiteX68" fmla="*/ 3415551 w 4681650"/>
              <a:gd name="connsiteY68" fmla="*/ 178970 h 4291523"/>
              <a:gd name="connsiteX69" fmla="*/ 3785895 w 4681650"/>
              <a:gd name="connsiteY69" fmla="*/ 0 h 4291523"/>
              <a:gd name="connsiteX70" fmla="*/ 4406993 w 4681650"/>
              <a:gd name="connsiteY70" fmla="*/ 0 h 4291523"/>
              <a:gd name="connsiteX71" fmla="*/ 4681650 w 4681650"/>
              <a:gd name="connsiteY71" fmla="*/ 195069 h 4291523"/>
              <a:gd name="connsiteX72" fmla="*/ 4681650 w 4681650"/>
              <a:gd name="connsiteY72" fmla="*/ 780275 h 4291523"/>
              <a:gd name="connsiteX73" fmla="*/ 4096444 w 4681650"/>
              <a:gd name="connsiteY73" fmla="*/ 552045 h 4291523"/>
              <a:gd name="connsiteX74" fmla="*/ 2926031 w 4681650"/>
              <a:gd name="connsiteY74" fmla="*/ 552045 h 4291523"/>
              <a:gd name="connsiteX75" fmla="*/ 1755619 w 4681650"/>
              <a:gd name="connsiteY75" fmla="*/ 552045 h 4291523"/>
              <a:gd name="connsiteX76" fmla="*/ 585206 w 4681650"/>
              <a:gd name="connsiteY76" fmla="*/ 552045 h 4291523"/>
              <a:gd name="connsiteX77" fmla="*/ 0 w 4681650"/>
              <a:gd name="connsiteY77" fmla="*/ 780275 h 4291523"/>
              <a:gd name="connsiteX78" fmla="*/ 0 w 4681650"/>
              <a:gd name="connsiteY78" fmla="*/ 195069 h 4291523"/>
              <a:gd name="connsiteX79" fmla="*/ 274657 w 4681650"/>
              <a:gd name="connsiteY79" fmla="*/ 0 h 429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681650" h="4291523">
                <a:moveTo>
                  <a:pt x="274657" y="3511238"/>
                </a:moveTo>
                <a:lnTo>
                  <a:pt x="895756" y="3511238"/>
                </a:lnTo>
                <a:cubicBezTo>
                  <a:pt x="924967" y="3595085"/>
                  <a:pt x="990878" y="3660997"/>
                  <a:pt x="1074726" y="3690208"/>
                </a:cubicBezTo>
                <a:cubicBezTo>
                  <a:pt x="1226415" y="3743055"/>
                  <a:pt x="1392224" y="3662927"/>
                  <a:pt x="1445070" y="3511238"/>
                </a:cubicBezTo>
                <a:lnTo>
                  <a:pt x="2066169" y="3511238"/>
                </a:lnTo>
                <a:cubicBezTo>
                  <a:pt x="2095379" y="3595085"/>
                  <a:pt x="2161291" y="3660997"/>
                  <a:pt x="2245139" y="3690208"/>
                </a:cubicBezTo>
                <a:cubicBezTo>
                  <a:pt x="2396828" y="3743055"/>
                  <a:pt x="2562636" y="3662927"/>
                  <a:pt x="2615482" y="3511238"/>
                </a:cubicBezTo>
                <a:lnTo>
                  <a:pt x="3236581" y="3511238"/>
                </a:lnTo>
                <a:cubicBezTo>
                  <a:pt x="3265792" y="3595085"/>
                  <a:pt x="3331703" y="3660997"/>
                  <a:pt x="3415551" y="3690208"/>
                </a:cubicBezTo>
                <a:cubicBezTo>
                  <a:pt x="3567240" y="3743055"/>
                  <a:pt x="3733049" y="3662927"/>
                  <a:pt x="3785895" y="3511238"/>
                </a:cubicBezTo>
                <a:lnTo>
                  <a:pt x="4406993" y="3511238"/>
                </a:lnTo>
                <a:cubicBezTo>
                  <a:pt x="4448178" y="3627728"/>
                  <a:pt x="4558096" y="3705794"/>
                  <a:pt x="4681650" y="3706306"/>
                </a:cubicBezTo>
                <a:lnTo>
                  <a:pt x="4681650" y="4291513"/>
                </a:lnTo>
                <a:cubicBezTo>
                  <a:pt x="4464995" y="4290817"/>
                  <a:pt x="4256366" y="4209451"/>
                  <a:pt x="4096444" y="4063282"/>
                </a:cubicBezTo>
                <a:cubicBezTo>
                  <a:pt x="3765652" y="4367604"/>
                  <a:pt x="3256824" y="4367604"/>
                  <a:pt x="2926031" y="4063282"/>
                </a:cubicBezTo>
                <a:cubicBezTo>
                  <a:pt x="2595239" y="4367604"/>
                  <a:pt x="2086411" y="4367604"/>
                  <a:pt x="1755619" y="4063282"/>
                </a:cubicBezTo>
                <a:cubicBezTo>
                  <a:pt x="1424827" y="4367604"/>
                  <a:pt x="915999" y="4367604"/>
                  <a:pt x="585206" y="4063282"/>
                </a:cubicBezTo>
                <a:cubicBezTo>
                  <a:pt x="425286" y="4209451"/>
                  <a:pt x="216656" y="4290817"/>
                  <a:pt x="0" y="4291513"/>
                </a:cubicBezTo>
                <a:lnTo>
                  <a:pt x="0" y="3706306"/>
                </a:lnTo>
                <a:cubicBezTo>
                  <a:pt x="123555" y="3705794"/>
                  <a:pt x="233473" y="3627728"/>
                  <a:pt x="274657" y="3511238"/>
                </a:cubicBezTo>
                <a:close/>
                <a:moveTo>
                  <a:pt x="274657" y="2340825"/>
                </a:moveTo>
                <a:lnTo>
                  <a:pt x="895756" y="2340825"/>
                </a:lnTo>
                <a:cubicBezTo>
                  <a:pt x="948602" y="2492514"/>
                  <a:pt x="1114410" y="2572642"/>
                  <a:pt x="1266099" y="2519796"/>
                </a:cubicBezTo>
                <a:cubicBezTo>
                  <a:pt x="1349947" y="2490585"/>
                  <a:pt x="1415859" y="2424673"/>
                  <a:pt x="1445070" y="2340825"/>
                </a:cubicBezTo>
                <a:lnTo>
                  <a:pt x="2066169" y="2340825"/>
                </a:lnTo>
                <a:cubicBezTo>
                  <a:pt x="2119014" y="2492514"/>
                  <a:pt x="2284823" y="2572642"/>
                  <a:pt x="2436512" y="2519796"/>
                </a:cubicBezTo>
                <a:cubicBezTo>
                  <a:pt x="2520359" y="2490585"/>
                  <a:pt x="2586271" y="2424673"/>
                  <a:pt x="2615482" y="2340825"/>
                </a:cubicBezTo>
                <a:lnTo>
                  <a:pt x="3236580" y="2340825"/>
                </a:lnTo>
                <a:cubicBezTo>
                  <a:pt x="3289427" y="2492514"/>
                  <a:pt x="3455235" y="2572642"/>
                  <a:pt x="3606924" y="2519796"/>
                </a:cubicBezTo>
                <a:cubicBezTo>
                  <a:pt x="3690772" y="2490585"/>
                  <a:pt x="3756683" y="2424673"/>
                  <a:pt x="3785895" y="2340825"/>
                </a:cubicBezTo>
                <a:lnTo>
                  <a:pt x="4406993" y="2340825"/>
                </a:lnTo>
                <a:cubicBezTo>
                  <a:pt x="4448177" y="2457315"/>
                  <a:pt x="4558096" y="2535382"/>
                  <a:pt x="4681650" y="2535894"/>
                </a:cubicBezTo>
                <a:lnTo>
                  <a:pt x="4681650" y="3121100"/>
                </a:lnTo>
                <a:cubicBezTo>
                  <a:pt x="4464995" y="3120404"/>
                  <a:pt x="4256366" y="3039039"/>
                  <a:pt x="4096444" y="2892870"/>
                </a:cubicBezTo>
                <a:cubicBezTo>
                  <a:pt x="3765652" y="3197191"/>
                  <a:pt x="3256824" y="3197191"/>
                  <a:pt x="2926031" y="2892870"/>
                </a:cubicBezTo>
                <a:cubicBezTo>
                  <a:pt x="2595239" y="3197191"/>
                  <a:pt x="2086411" y="3197191"/>
                  <a:pt x="1755619" y="2892870"/>
                </a:cubicBezTo>
                <a:cubicBezTo>
                  <a:pt x="1424827" y="3197191"/>
                  <a:pt x="915999" y="3197191"/>
                  <a:pt x="585206" y="2892870"/>
                </a:cubicBezTo>
                <a:cubicBezTo>
                  <a:pt x="425286" y="3039039"/>
                  <a:pt x="216656" y="3120404"/>
                  <a:pt x="0" y="3121100"/>
                </a:cubicBezTo>
                <a:lnTo>
                  <a:pt x="0" y="2535894"/>
                </a:lnTo>
                <a:cubicBezTo>
                  <a:pt x="123555" y="2535382"/>
                  <a:pt x="233473" y="2457315"/>
                  <a:pt x="274657" y="2340825"/>
                </a:cubicBezTo>
                <a:close/>
                <a:moveTo>
                  <a:pt x="274657" y="1170413"/>
                </a:moveTo>
                <a:lnTo>
                  <a:pt x="895756" y="1170413"/>
                </a:lnTo>
                <a:cubicBezTo>
                  <a:pt x="924967" y="1254261"/>
                  <a:pt x="990878" y="1320172"/>
                  <a:pt x="1074726" y="1349383"/>
                </a:cubicBezTo>
                <a:cubicBezTo>
                  <a:pt x="1226415" y="1402230"/>
                  <a:pt x="1392224" y="1322102"/>
                  <a:pt x="1445070" y="1170413"/>
                </a:cubicBezTo>
                <a:lnTo>
                  <a:pt x="2066169" y="1170413"/>
                </a:lnTo>
                <a:cubicBezTo>
                  <a:pt x="2095379" y="1254261"/>
                  <a:pt x="2161291" y="1320172"/>
                  <a:pt x="2245139" y="1349383"/>
                </a:cubicBezTo>
                <a:cubicBezTo>
                  <a:pt x="2396828" y="1402230"/>
                  <a:pt x="2562636" y="1322102"/>
                  <a:pt x="2615482" y="1170413"/>
                </a:cubicBezTo>
                <a:lnTo>
                  <a:pt x="3236581" y="1170413"/>
                </a:lnTo>
                <a:cubicBezTo>
                  <a:pt x="3265792" y="1254261"/>
                  <a:pt x="3331703" y="1320172"/>
                  <a:pt x="3415551" y="1349383"/>
                </a:cubicBezTo>
                <a:cubicBezTo>
                  <a:pt x="3567240" y="1402230"/>
                  <a:pt x="3733049" y="1322102"/>
                  <a:pt x="3785895" y="1170413"/>
                </a:cubicBezTo>
                <a:lnTo>
                  <a:pt x="4406993" y="1170413"/>
                </a:lnTo>
                <a:cubicBezTo>
                  <a:pt x="4448178" y="1286903"/>
                  <a:pt x="4558096" y="1364970"/>
                  <a:pt x="4681650" y="1365481"/>
                </a:cubicBezTo>
                <a:lnTo>
                  <a:pt x="4681650" y="1950688"/>
                </a:lnTo>
                <a:cubicBezTo>
                  <a:pt x="4464995" y="1949992"/>
                  <a:pt x="4256366" y="1868625"/>
                  <a:pt x="4096444" y="1722457"/>
                </a:cubicBezTo>
                <a:cubicBezTo>
                  <a:pt x="3765652" y="2026779"/>
                  <a:pt x="3256824" y="2026779"/>
                  <a:pt x="2926031" y="1722457"/>
                </a:cubicBezTo>
                <a:cubicBezTo>
                  <a:pt x="2595239" y="2026779"/>
                  <a:pt x="2086411" y="2026779"/>
                  <a:pt x="1755619" y="1722457"/>
                </a:cubicBezTo>
                <a:cubicBezTo>
                  <a:pt x="1424827" y="2026779"/>
                  <a:pt x="915999" y="2026779"/>
                  <a:pt x="585206" y="1722457"/>
                </a:cubicBezTo>
                <a:cubicBezTo>
                  <a:pt x="425286" y="1868625"/>
                  <a:pt x="216656" y="1949992"/>
                  <a:pt x="0" y="1950688"/>
                </a:cubicBezTo>
                <a:lnTo>
                  <a:pt x="0" y="1365481"/>
                </a:lnTo>
                <a:cubicBezTo>
                  <a:pt x="123555" y="1364970"/>
                  <a:pt x="233473" y="1286903"/>
                  <a:pt x="274657" y="1170413"/>
                </a:cubicBezTo>
                <a:close/>
                <a:moveTo>
                  <a:pt x="274657" y="0"/>
                </a:moveTo>
                <a:lnTo>
                  <a:pt x="895756" y="0"/>
                </a:lnTo>
                <a:cubicBezTo>
                  <a:pt x="924967" y="83848"/>
                  <a:pt x="990878" y="149760"/>
                  <a:pt x="1074726" y="178970"/>
                </a:cubicBezTo>
                <a:cubicBezTo>
                  <a:pt x="1226415" y="231817"/>
                  <a:pt x="1392224" y="151689"/>
                  <a:pt x="1445070" y="0"/>
                </a:cubicBezTo>
                <a:lnTo>
                  <a:pt x="2066169" y="0"/>
                </a:lnTo>
                <a:cubicBezTo>
                  <a:pt x="2095379" y="83848"/>
                  <a:pt x="2161291" y="149760"/>
                  <a:pt x="2245139" y="178970"/>
                </a:cubicBezTo>
                <a:cubicBezTo>
                  <a:pt x="2396828" y="231817"/>
                  <a:pt x="2562636" y="151689"/>
                  <a:pt x="2615482" y="0"/>
                </a:cubicBezTo>
                <a:lnTo>
                  <a:pt x="3236581" y="0"/>
                </a:lnTo>
                <a:cubicBezTo>
                  <a:pt x="3265792" y="83848"/>
                  <a:pt x="3331703" y="149760"/>
                  <a:pt x="3415551" y="178970"/>
                </a:cubicBezTo>
                <a:cubicBezTo>
                  <a:pt x="3567240" y="231817"/>
                  <a:pt x="3733049" y="151689"/>
                  <a:pt x="3785895" y="0"/>
                </a:cubicBezTo>
                <a:lnTo>
                  <a:pt x="4406993" y="0"/>
                </a:lnTo>
                <a:cubicBezTo>
                  <a:pt x="4448178" y="116490"/>
                  <a:pt x="4558096" y="194556"/>
                  <a:pt x="4681650" y="195069"/>
                </a:cubicBezTo>
                <a:lnTo>
                  <a:pt x="4681650" y="780275"/>
                </a:lnTo>
                <a:cubicBezTo>
                  <a:pt x="4464995" y="779579"/>
                  <a:pt x="4256366" y="698213"/>
                  <a:pt x="4096444" y="552045"/>
                </a:cubicBezTo>
                <a:cubicBezTo>
                  <a:pt x="3765652" y="856366"/>
                  <a:pt x="3256824" y="856366"/>
                  <a:pt x="2926031" y="552045"/>
                </a:cubicBezTo>
                <a:cubicBezTo>
                  <a:pt x="2595239" y="856366"/>
                  <a:pt x="2086411" y="856366"/>
                  <a:pt x="1755619" y="552045"/>
                </a:cubicBezTo>
                <a:cubicBezTo>
                  <a:pt x="1424827" y="856366"/>
                  <a:pt x="915999" y="856366"/>
                  <a:pt x="585206" y="552045"/>
                </a:cubicBezTo>
                <a:cubicBezTo>
                  <a:pt x="425286" y="698213"/>
                  <a:pt x="216656" y="779579"/>
                  <a:pt x="0" y="780275"/>
                </a:cubicBezTo>
                <a:lnTo>
                  <a:pt x="0" y="195069"/>
                </a:lnTo>
                <a:cubicBezTo>
                  <a:pt x="123555" y="194556"/>
                  <a:pt x="233473" y="116490"/>
                  <a:pt x="27465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007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48">
            <a:extLst>
              <a:ext uri="{FF2B5EF4-FFF2-40B4-BE49-F238E27FC236}">
                <a16:creationId xmlns:a16="http://schemas.microsoft.com/office/drawing/2014/main" id="{2A9600F7-C5ED-1F84-9997-5E42D81369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6017" y="1358194"/>
            <a:ext cx="4472010" cy="4472917"/>
          </a:xfrm>
          <a:custGeom>
            <a:avLst/>
            <a:gdLst>
              <a:gd name="connsiteX0" fmla="*/ 4472010 w 4472010"/>
              <a:gd name="connsiteY0" fmla="*/ 0 h 4472917"/>
              <a:gd name="connsiteX1" fmla="*/ 4463450 w 4472010"/>
              <a:gd name="connsiteY1" fmla="*/ 220762 h 4472917"/>
              <a:gd name="connsiteX2" fmla="*/ 3434497 w 4472010"/>
              <a:gd name="connsiteY2" fmla="*/ 3884492 h 4472917"/>
              <a:gd name="connsiteX3" fmla="*/ 739606 w 4472010"/>
              <a:gd name="connsiteY3" fmla="*/ 4020602 h 4472917"/>
              <a:gd name="connsiteX4" fmla="*/ 452454 w 4472010"/>
              <a:gd name="connsiteY4" fmla="*/ 3733735 h 4472917"/>
              <a:gd name="connsiteX5" fmla="*/ 587803 w 4472010"/>
              <a:gd name="connsiteY5" fmla="*/ 1038940 h 4472917"/>
              <a:gd name="connsiteX6" fmla="*/ 4251439 w 4472010"/>
              <a:gd name="connsiteY6" fmla="*/ 9702 h 447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2010" h="4472917">
                <a:moveTo>
                  <a:pt x="4472010" y="0"/>
                </a:moveTo>
                <a:lnTo>
                  <a:pt x="4463450" y="220762"/>
                </a:lnTo>
                <a:cubicBezTo>
                  <a:pt x="4459170" y="332522"/>
                  <a:pt x="4345127" y="2973862"/>
                  <a:pt x="3434497" y="3884492"/>
                </a:cubicBezTo>
                <a:cubicBezTo>
                  <a:pt x="2703729" y="4613548"/>
                  <a:pt x="1540188" y="4672329"/>
                  <a:pt x="739606" y="4020602"/>
                </a:cubicBezTo>
                <a:lnTo>
                  <a:pt x="452454" y="3733735"/>
                </a:lnTo>
                <a:cubicBezTo>
                  <a:pt x="-199178" y="2933439"/>
                  <a:pt x="-140777" y="1769993"/>
                  <a:pt x="587803" y="1038940"/>
                </a:cubicBezTo>
                <a:cubicBezTo>
                  <a:pt x="1480646" y="146096"/>
                  <a:pt x="4138823" y="15028"/>
                  <a:pt x="4251439" y="9702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28180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20948E7-CE7B-344F-B087-A681706923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9239" y="1463095"/>
            <a:ext cx="4234071" cy="4234485"/>
          </a:xfrm>
          <a:custGeom>
            <a:avLst/>
            <a:gdLst>
              <a:gd name="connsiteX0" fmla="*/ 2116622 w 4234071"/>
              <a:gd name="connsiteY0" fmla="*/ 0 h 4234485"/>
              <a:gd name="connsiteX1" fmla="*/ 2442861 w 4234071"/>
              <a:gd name="connsiteY1" fmla="*/ 112881 h 4234485"/>
              <a:gd name="connsiteX2" fmla="*/ 3527841 w 4234071"/>
              <a:gd name="connsiteY2" fmla="*/ 962176 h 4234485"/>
              <a:gd name="connsiteX3" fmla="*/ 3527841 w 4234071"/>
              <a:gd name="connsiteY3" fmla="*/ 351048 h 4234485"/>
              <a:gd name="connsiteX4" fmla="*/ 3880956 w 4234071"/>
              <a:gd name="connsiteY4" fmla="*/ 351048 h 4234485"/>
              <a:gd name="connsiteX5" fmla="*/ 3880956 w 4234071"/>
              <a:gd name="connsiteY5" fmla="*/ 1233421 h 4234485"/>
              <a:gd name="connsiteX6" fmla="*/ 3874340 w 4234071"/>
              <a:gd name="connsiteY6" fmla="*/ 1233421 h 4234485"/>
              <a:gd name="connsiteX7" fmla="*/ 4030637 w 4234071"/>
              <a:gd name="connsiteY7" fmla="*/ 1355812 h 4234485"/>
              <a:gd name="connsiteX8" fmla="*/ 4234071 w 4234071"/>
              <a:gd name="connsiteY8" fmla="*/ 1772604 h 4234485"/>
              <a:gd name="connsiteX9" fmla="*/ 4234071 w 4234071"/>
              <a:gd name="connsiteY9" fmla="*/ 4234485 h 4234485"/>
              <a:gd name="connsiteX10" fmla="*/ 0 w 4234071"/>
              <a:gd name="connsiteY10" fmla="*/ 4234485 h 4234485"/>
              <a:gd name="connsiteX11" fmla="*/ 0 w 4234071"/>
              <a:gd name="connsiteY11" fmla="*/ 1772604 h 4234485"/>
              <a:gd name="connsiteX12" fmla="*/ 202607 w 4234071"/>
              <a:gd name="connsiteY12" fmla="*/ 1354986 h 4234485"/>
              <a:gd name="connsiteX13" fmla="*/ 1790384 w 4234071"/>
              <a:gd name="connsiteY13" fmla="*/ 112881 h 4234485"/>
              <a:gd name="connsiteX14" fmla="*/ 2116622 w 4234071"/>
              <a:gd name="connsiteY14" fmla="*/ 0 h 423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4071" h="4234485">
                <a:moveTo>
                  <a:pt x="2116622" y="0"/>
                </a:moveTo>
                <a:cubicBezTo>
                  <a:pt x="2231777" y="0"/>
                  <a:pt x="2346933" y="37627"/>
                  <a:pt x="2442861" y="112881"/>
                </a:cubicBezTo>
                <a:lnTo>
                  <a:pt x="3527841" y="962176"/>
                </a:lnTo>
                <a:lnTo>
                  <a:pt x="3527841" y="351048"/>
                </a:lnTo>
                <a:lnTo>
                  <a:pt x="3880956" y="351048"/>
                </a:lnTo>
                <a:lnTo>
                  <a:pt x="3880956" y="1233421"/>
                </a:lnTo>
                <a:lnTo>
                  <a:pt x="3874340" y="1233421"/>
                </a:lnTo>
                <a:lnTo>
                  <a:pt x="4030637" y="1355812"/>
                </a:lnTo>
                <a:cubicBezTo>
                  <a:pt x="4159644" y="1456702"/>
                  <a:pt x="4234071" y="1608037"/>
                  <a:pt x="4234071" y="1772604"/>
                </a:cubicBezTo>
                <a:lnTo>
                  <a:pt x="4234071" y="4234485"/>
                </a:lnTo>
                <a:lnTo>
                  <a:pt x="0" y="4234485"/>
                </a:lnTo>
                <a:lnTo>
                  <a:pt x="0" y="1772604"/>
                </a:lnTo>
                <a:cubicBezTo>
                  <a:pt x="0" y="1608864"/>
                  <a:pt x="74427" y="1456702"/>
                  <a:pt x="202607" y="1354986"/>
                </a:cubicBezTo>
                <a:lnTo>
                  <a:pt x="1790384" y="112881"/>
                </a:lnTo>
                <a:cubicBezTo>
                  <a:pt x="1886312" y="37627"/>
                  <a:pt x="2001467" y="0"/>
                  <a:pt x="211662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190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am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04E27F-2680-58CF-D591-B036BE1347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1304" y="1438381"/>
            <a:ext cx="4449941" cy="4264526"/>
          </a:xfrm>
          <a:custGeom>
            <a:avLst/>
            <a:gdLst>
              <a:gd name="connsiteX0" fmla="*/ 2900059 w 4094201"/>
              <a:gd name="connsiteY0" fmla="*/ 3411835 h 3923609"/>
              <a:gd name="connsiteX1" fmla="*/ 3582426 w 4094201"/>
              <a:gd name="connsiteY1" fmla="*/ 3411835 h 3923609"/>
              <a:gd name="connsiteX2" fmla="*/ 3582426 w 4094201"/>
              <a:gd name="connsiteY2" fmla="*/ 3923609 h 3923609"/>
              <a:gd name="connsiteX3" fmla="*/ 2900059 w 4094201"/>
              <a:gd name="connsiteY3" fmla="*/ 3923609 h 3923609"/>
              <a:gd name="connsiteX4" fmla="*/ 511776 w 4094201"/>
              <a:gd name="connsiteY4" fmla="*/ 3411835 h 3923609"/>
              <a:gd name="connsiteX5" fmla="*/ 1194142 w 4094201"/>
              <a:gd name="connsiteY5" fmla="*/ 3411835 h 3923609"/>
              <a:gd name="connsiteX6" fmla="*/ 1194142 w 4094201"/>
              <a:gd name="connsiteY6" fmla="*/ 3923609 h 3923609"/>
              <a:gd name="connsiteX7" fmla="*/ 511776 w 4094201"/>
              <a:gd name="connsiteY7" fmla="*/ 3923609 h 3923609"/>
              <a:gd name="connsiteX8" fmla="*/ 3241243 w 4094201"/>
              <a:gd name="connsiteY8" fmla="*/ 2388284 h 3923609"/>
              <a:gd name="connsiteX9" fmla="*/ 3070651 w 4094201"/>
              <a:gd name="connsiteY9" fmla="*/ 2558876 h 3923609"/>
              <a:gd name="connsiteX10" fmla="*/ 3241243 w 4094201"/>
              <a:gd name="connsiteY10" fmla="*/ 2729467 h 3923609"/>
              <a:gd name="connsiteX11" fmla="*/ 3411835 w 4094201"/>
              <a:gd name="connsiteY11" fmla="*/ 2558876 h 3923609"/>
              <a:gd name="connsiteX12" fmla="*/ 3241243 w 4094201"/>
              <a:gd name="connsiteY12" fmla="*/ 2388284 h 3923609"/>
              <a:gd name="connsiteX13" fmla="*/ 852958 w 4094201"/>
              <a:gd name="connsiteY13" fmla="*/ 2388284 h 3923609"/>
              <a:gd name="connsiteX14" fmla="*/ 682368 w 4094201"/>
              <a:gd name="connsiteY14" fmla="*/ 2558876 h 3923609"/>
              <a:gd name="connsiteX15" fmla="*/ 852958 w 4094201"/>
              <a:gd name="connsiteY15" fmla="*/ 2729467 h 3923609"/>
              <a:gd name="connsiteX16" fmla="*/ 1023550 w 4094201"/>
              <a:gd name="connsiteY16" fmla="*/ 2558876 h 3923609"/>
              <a:gd name="connsiteX17" fmla="*/ 852958 w 4094201"/>
              <a:gd name="connsiteY17" fmla="*/ 2388284 h 3923609"/>
              <a:gd name="connsiteX18" fmla="*/ 59025 w 4094201"/>
              <a:gd name="connsiteY18" fmla="*/ 2047101 h 3923609"/>
              <a:gd name="connsiteX19" fmla="*/ 4035176 w 4094201"/>
              <a:gd name="connsiteY19" fmla="*/ 2047101 h 3923609"/>
              <a:gd name="connsiteX20" fmla="*/ 4094201 w 4094201"/>
              <a:gd name="connsiteY20" fmla="*/ 2734927 h 3923609"/>
              <a:gd name="connsiteX21" fmla="*/ 4094201 w 4094201"/>
              <a:gd name="connsiteY21" fmla="*/ 3070651 h 3923609"/>
              <a:gd name="connsiteX22" fmla="*/ 0 w 4094201"/>
              <a:gd name="connsiteY22" fmla="*/ 3070651 h 3923609"/>
              <a:gd name="connsiteX23" fmla="*/ 0 w 4094201"/>
              <a:gd name="connsiteY23" fmla="*/ 2734927 h 3923609"/>
              <a:gd name="connsiteX24" fmla="*/ 59025 w 4094201"/>
              <a:gd name="connsiteY24" fmla="*/ 2047101 h 3923609"/>
              <a:gd name="connsiteX25" fmla="*/ 1091787 w 4094201"/>
              <a:gd name="connsiteY25" fmla="*/ 0 h 3923609"/>
              <a:gd name="connsiteX26" fmla="*/ 3002414 w 4094201"/>
              <a:gd name="connsiteY26" fmla="*/ 0 h 3923609"/>
              <a:gd name="connsiteX27" fmla="*/ 3483141 w 4094201"/>
              <a:gd name="connsiteY27" fmla="*/ 336919 h 3923609"/>
              <a:gd name="connsiteX28" fmla="*/ 3848890 w 4094201"/>
              <a:gd name="connsiteY28" fmla="*/ 1342387 h 3923609"/>
              <a:gd name="connsiteX29" fmla="*/ 3961310 w 4094201"/>
              <a:gd name="connsiteY29" fmla="*/ 1705917 h 3923609"/>
              <a:gd name="connsiteX30" fmla="*/ 132891 w 4094201"/>
              <a:gd name="connsiteY30" fmla="*/ 1705917 h 3923609"/>
              <a:gd name="connsiteX31" fmla="*/ 245311 w 4094201"/>
              <a:gd name="connsiteY31" fmla="*/ 1342387 h 3923609"/>
              <a:gd name="connsiteX32" fmla="*/ 611060 w 4094201"/>
              <a:gd name="connsiteY32" fmla="*/ 336919 h 3923609"/>
              <a:gd name="connsiteX33" fmla="*/ 1091787 w 4094201"/>
              <a:gd name="connsiteY33" fmla="*/ 0 h 392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94201" h="3923609">
                <a:moveTo>
                  <a:pt x="2900059" y="3411835"/>
                </a:moveTo>
                <a:lnTo>
                  <a:pt x="3582426" y="3411835"/>
                </a:lnTo>
                <a:lnTo>
                  <a:pt x="3582426" y="3923609"/>
                </a:lnTo>
                <a:lnTo>
                  <a:pt x="2900059" y="3923609"/>
                </a:lnTo>
                <a:close/>
                <a:moveTo>
                  <a:pt x="511776" y="3411835"/>
                </a:moveTo>
                <a:lnTo>
                  <a:pt x="1194142" y="3411835"/>
                </a:lnTo>
                <a:lnTo>
                  <a:pt x="1194142" y="3923609"/>
                </a:lnTo>
                <a:lnTo>
                  <a:pt x="511776" y="3923609"/>
                </a:lnTo>
                <a:close/>
                <a:moveTo>
                  <a:pt x="3241243" y="2388284"/>
                </a:moveTo>
                <a:cubicBezTo>
                  <a:pt x="3147028" y="2388284"/>
                  <a:pt x="3070651" y="2464660"/>
                  <a:pt x="3070651" y="2558876"/>
                </a:cubicBezTo>
                <a:cubicBezTo>
                  <a:pt x="3070651" y="2653091"/>
                  <a:pt x="3147028" y="2729467"/>
                  <a:pt x="3241243" y="2729467"/>
                </a:cubicBezTo>
                <a:cubicBezTo>
                  <a:pt x="3335458" y="2729467"/>
                  <a:pt x="3411835" y="2653091"/>
                  <a:pt x="3411835" y="2558876"/>
                </a:cubicBezTo>
                <a:cubicBezTo>
                  <a:pt x="3411835" y="2464660"/>
                  <a:pt x="3335458" y="2388284"/>
                  <a:pt x="3241243" y="2388284"/>
                </a:cubicBezTo>
                <a:close/>
                <a:moveTo>
                  <a:pt x="852958" y="2388284"/>
                </a:moveTo>
                <a:cubicBezTo>
                  <a:pt x="758743" y="2388284"/>
                  <a:pt x="682368" y="2464660"/>
                  <a:pt x="682368" y="2558876"/>
                </a:cubicBezTo>
                <a:cubicBezTo>
                  <a:pt x="682368" y="2653091"/>
                  <a:pt x="758743" y="2729467"/>
                  <a:pt x="852958" y="2729467"/>
                </a:cubicBezTo>
                <a:cubicBezTo>
                  <a:pt x="947174" y="2729467"/>
                  <a:pt x="1023550" y="2653091"/>
                  <a:pt x="1023550" y="2558876"/>
                </a:cubicBezTo>
                <a:cubicBezTo>
                  <a:pt x="1023550" y="2464660"/>
                  <a:pt x="947174" y="2388284"/>
                  <a:pt x="852958" y="2388284"/>
                </a:cubicBezTo>
                <a:close/>
                <a:moveTo>
                  <a:pt x="59025" y="2047101"/>
                </a:moveTo>
                <a:lnTo>
                  <a:pt x="4035176" y="2047101"/>
                </a:lnTo>
                <a:cubicBezTo>
                  <a:pt x="4074262" y="2274295"/>
                  <a:pt x="4094007" y="2504395"/>
                  <a:pt x="4094201" y="2734927"/>
                </a:cubicBezTo>
                <a:lnTo>
                  <a:pt x="4094201" y="3070651"/>
                </a:lnTo>
                <a:lnTo>
                  <a:pt x="0" y="3070651"/>
                </a:lnTo>
                <a:lnTo>
                  <a:pt x="0" y="2734927"/>
                </a:lnTo>
                <a:cubicBezTo>
                  <a:pt x="195" y="2504395"/>
                  <a:pt x="19939" y="2274295"/>
                  <a:pt x="59025" y="2047101"/>
                </a:cubicBezTo>
                <a:close/>
                <a:moveTo>
                  <a:pt x="1091787" y="0"/>
                </a:moveTo>
                <a:lnTo>
                  <a:pt x="3002414" y="0"/>
                </a:lnTo>
                <a:cubicBezTo>
                  <a:pt x="3217431" y="455"/>
                  <a:pt x="3409348" y="134960"/>
                  <a:pt x="3483141" y="336919"/>
                </a:cubicBezTo>
                <a:lnTo>
                  <a:pt x="3848890" y="1342387"/>
                </a:lnTo>
                <a:cubicBezTo>
                  <a:pt x="3893073" y="1462142"/>
                  <a:pt x="3929240" y="1583432"/>
                  <a:pt x="3961310" y="1705917"/>
                </a:cubicBezTo>
                <a:lnTo>
                  <a:pt x="132891" y="1705917"/>
                </a:lnTo>
                <a:cubicBezTo>
                  <a:pt x="164963" y="1583432"/>
                  <a:pt x="201810" y="1462142"/>
                  <a:pt x="245311" y="1342387"/>
                </a:cubicBezTo>
                <a:lnTo>
                  <a:pt x="611060" y="336919"/>
                </a:lnTo>
                <a:cubicBezTo>
                  <a:pt x="684853" y="134960"/>
                  <a:pt x="876770" y="455"/>
                  <a:pt x="1091787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EE5DC-4FCC-6074-7120-F6B1D596A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7128" y="775600"/>
            <a:ext cx="5565115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9EB2B-D397-3E6D-D3C0-12387A5D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9" y="2313710"/>
            <a:ext cx="5571664" cy="40038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C40EFA2-DF55-AE0A-6BC0-1DE8D64A0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AB9748-3C65-6BD7-C3A9-F2FBCFFBF946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698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C33F9AB-5BC4-1A26-73BD-DDAB09745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362" y="2460162"/>
            <a:ext cx="10629275" cy="1319121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D573727-67A7-19A6-D178-E8E8F5631F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1400" y="4258739"/>
            <a:ext cx="4806182" cy="53938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EE"/>
              <a:t>Veebileht või e-mail </a:t>
            </a:r>
            <a:r>
              <a:rPr lang="en-US" err="1"/>
              <a:t>aadress</a:t>
            </a:r>
            <a:endParaRPr lang="en-E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04560B-CCF2-7B63-F0D9-00B1983B9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A0D26-7EA8-821D-C35A-530C9D592E75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26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0DF6B8A-0181-0FBB-83AF-4C4703085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12174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õh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C09D-0F77-77DC-D1A9-EF226BC17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1260330"/>
            <a:ext cx="1058703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202EE-8C6E-9FEE-4F8F-29BC6CB67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3941908"/>
            <a:ext cx="1058703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E637BF-152C-7916-522F-598B0BF3E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59E097-2C51-512D-CAD9-74E20A467289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97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õh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567D-9030-3E4D-130B-C1A6745CDB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333500"/>
            <a:ext cx="10580687" cy="32289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7E6D-78A0-978B-B872-B148BF271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589463"/>
            <a:ext cx="1058068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D8F9373-1395-012F-B410-50534B45B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9CF1A7-9CD4-034A-73B7-7E4BD8A42DAE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32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õh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AE79-1BE8-D2A3-7CDF-C8DA1000D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14858"/>
            <a:ext cx="10587037" cy="1452142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D3A2F-8C92-D93D-5712-50748525B3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2" y="2756694"/>
            <a:ext cx="10587037" cy="3509962"/>
          </a:xfrm>
        </p:spPr>
        <p:txBody>
          <a:bodyPr/>
          <a:lstStyle/>
          <a:p>
            <a:pPr lvl="0"/>
            <a:r>
              <a:rPr lang="en-US"/>
              <a:t>Click to edit Master text </a:t>
            </a:r>
            <a:r>
              <a:rPr lang="en-US" err="1"/>
              <a:t>syles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388876D-4EEF-86D8-CFD5-D2188BAD4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8CA78-0D38-BF03-3CD9-6F8F8A99ED4B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6122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õhi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DD8AF-9345-9EE1-6680-2873BA93B6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14856"/>
            <a:ext cx="10587037" cy="93906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Pealkiri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9F17F-0CD5-32D8-9A2F-3280BC914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3" y="2333305"/>
            <a:ext cx="5253037" cy="3843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18D8D7-7824-A042-9348-57C239A225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0763" y="2333305"/>
            <a:ext cx="5253037" cy="3843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631F725-DAC2-76FA-3FDE-896E029AC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74AA99-D00E-D33D-E19F-631F319C604A}"/>
              </a:ext>
            </a:extLst>
          </p:cNvPr>
          <p:cNvCxnSpPr>
            <a:cxnSpLocks/>
          </p:cNvCxnSpPr>
          <p:nvPr userDrawn="1"/>
        </p:nvCxnSpPr>
        <p:spPr>
          <a:xfrm>
            <a:off x="766763" y="6533258"/>
            <a:ext cx="9520237" cy="0"/>
          </a:xfrm>
          <a:prstGeom prst="line">
            <a:avLst/>
          </a:prstGeom>
          <a:ln w="12700" cap="flat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338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E14A5-A74C-764E-B305-E10A1529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123121"/>
            <a:ext cx="10587037" cy="1133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F800F-A350-F3C6-6C1F-A7298C64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2355574"/>
            <a:ext cx="10587037" cy="3821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FB07-7CE0-C186-107C-BAB09F583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2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8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E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F7DDE-0858-C9C7-378E-42CCAD4D8253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/>
        </p:blipFill>
        <p:spPr>
          <a:xfrm>
            <a:off x="245786" y="237098"/>
            <a:ext cx="1799155" cy="78550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007EF822-C0C3-57CC-E99B-B4C7C3DF2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8187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5" r:id="rId5"/>
    <p:sldLayoutId id="2147483649" r:id="rId6"/>
    <p:sldLayoutId id="2147483651" r:id="rId7"/>
    <p:sldLayoutId id="2147483666" r:id="rId8"/>
    <p:sldLayoutId id="2147483667" r:id="rId9"/>
    <p:sldLayoutId id="2147483650" r:id="rId10"/>
    <p:sldLayoutId id="2147483668" r:id="rId11"/>
    <p:sldLayoutId id="2147483669" r:id="rId12"/>
    <p:sldLayoutId id="2147483656" r:id="rId13"/>
    <p:sldLayoutId id="2147483675" r:id="rId14"/>
    <p:sldLayoutId id="2147483658" r:id="rId15"/>
    <p:sldLayoutId id="2147483659" r:id="rId16"/>
    <p:sldLayoutId id="2147483670" r:id="rId17"/>
    <p:sldLayoutId id="2147483671" r:id="rId18"/>
    <p:sldLayoutId id="2147483676" r:id="rId19"/>
    <p:sldLayoutId id="2147483674" r:id="rId20"/>
    <p:sldLayoutId id="2147483683" r:id="rId21"/>
    <p:sldLayoutId id="2147483681" r:id="rId22"/>
    <p:sldLayoutId id="2147483677" r:id="rId23"/>
    <p:sldLayoutId id="2147483680" r:id="rId24"/>
    <p:sldLayoutId id="2147483718" r:id="rId25"/>
    <p:sldLayoutId id="2147483682" r:id="rId26"/>
    <p:sldLayoutId id="2147483684" r:id="rId27"/>
    <p:sldLayoutId id="2147483673" r:id="rId28"/>
    <p:sldLayoutId id="2147483730" r:id="rId29"/>
    <p:sldLayoutId id="2147483678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E14A5-A74C-764E-B305-E10A1529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123121"/>
            <a:ext cx="10587037" cy="1133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F800F-A350-F3C6-6C1F-A7298C64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2355574"/>
            <a:ext cx="10587037" cy="3821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FB07-7CE0-C186-107C-BAB09F583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412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08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n-EE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007EF822-C0C3-57CC-E99B-B4C7C3DF2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2466" y="6356350"/>
            <a:ext cx="931333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9755129-49AE-4A41-9597-34695D8D41C6}" type="slidenum">
              <a:rPr lang="en-EE" smtClean="0"/>
              <a:pPr/>
              <a:t>‹#›</a:t>
            </a:fld>
            <a:endParaRPr lang="en-EE"/>
          </a:p>
        </p:txBody>
      </p:sp>
      <p:pic>
        <p:nvPicPr>
          <p:cNvPr id="5" name="Picture 4" descr="A black and white text&#10;&#10;Description automatically generated">
            <a:extLst>
              <a:ext uri="{FF2B5EF4-FFF2-40B4-BE49-F238E27FC236}">
                <a16:creationId xmlns:a16="http://schemas.microsoft.com/office/drawing/2014/main" id="{7894F478-E68A-68B4-CED0-56D0B6B6E18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6" y="224230"/>
            <a:ext cx="1799155" cy="8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6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12" r:id="rId28"/>
    <p:sldLayoutId id="2147483732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kliimaministeerium.ee/energiamajanduse_arengukava" TargetMode="Externa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microsoft.com/office/2018/10/relationships/comments" Target="../comments/modernComment_7FE4E4FD_C21FC71C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B501B-A31A-277E-157E-75DF65784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Energiamajanduse arengukava</a:t>
            </a:r>
            <a:br>
              <a:rPr lang="et-E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t-E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(ENMAK 2035)</a:t>
            </a:r>
            <a:endParaRPr lang="en-EE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C0DD8-0D45-D0BD-B2DC-4DD524193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3941908"/>
            <a:ext cx="10587037" cy="218110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algn="r"/>
            <a:r>
              <a:rPr lang="et-EE" sz="3800" dirty="0">
                <a:latin typeface="Roboto Condensed"/>
                <a:ea typeface="Roboto Condensed"/>
                <a:cs typeface="Roboto Condensed"/>
              </a:rPr>
              <a:t>Rein Vaks</a:t>
            </a:r>
          </a:p>
          <a:p>
            <a:pPr algn="r"/>
            <a:r>
              <a:rPr lang="et-EE" sz="3800" dirty="0">
                <a:latin typeface="Roboto Condensed"/>
                <a:ea typeface="Roboto Condensed"/>
                <a:cs typeface="Roboto Condensed"/>
              </a:rPr>
              <a:t>energeetikaosakonna juhataja</a:t>
            </a:r>
          </a:p>
          <a:p>
            <a:endParaRPr lang="et-EE" b="1" dirty="0">
              <a:latin typeface="Roboto Condensed"/>
              <a:ea typeface="Roboto Condensed"/>
              <a:cs typeface="Roboto Condensed"/>
            </a:endParaRPr>
          </a:p>
          <a:p>
            <a:endParaRPr lang="et-EE" b="1" dirty="0">
              <a:latin typeface="Roboto Condensed"/>
              <a:ea typeface="Roboto Condensed"/>
              <a:cs typeface="Roboto Condensed"/>
            </a:endParaRPr>
          </a:p>
          <a:p>
            <a:endParaRPr lang="et-EE" b="1" dirty="0">
              <a:latin typeface="Roboto Condensed"/>
              <a:ea typeface="Roboto Condensed"/>
              <a:cs typeface="Roboto Condensed"/>
            </a:endParaRPr>
          </a:p>
          <a:p>
            <a:r>
              <a:rPr lang="et-EE" dirty="0">
                <a:latin typeface="Roboto Condensed"/>
                <a:ea typeface="Roboto Condensed"/>
                <a:cs typeface="Roboto Condensed"/>
              </a:rPr>
              <a:t>22. aprill 2025</a:t>
            </a:r>
          </a:p>
          <a:p>
            <a:r>
              <a:rPr lang="et-E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Piimafoorum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5A567-3D7D-A698-EFD5-592ADCB35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4188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stkülik: ümarnurkne 12">
            <a:extLst>
              <a:ext uri="{FF2B5EF4-FFF2-40B4-BE49-F238E27FC236}">
                <a16:creationId xmlns:a16="http://schemas.microsoft.com/office/drawing/2014/main" id="{314A764F-0BCB-EC97-6C85-F5250D7EEC04}"/>
              </a:ext>
            </a:extLst>
          </p:cNvPr>
          <p:cNvSpPr/>
          <p:nvPr/>
        </p:nvSpPr>
        <p:spPr>
          <a:xfrm>
            <a:off x="5304998" y="1049078"/>
            <a:ext cx="3443217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33ED7-1E3C-A469-E53F-9B2A1B91AA7D}"/>
              </a:ext>
            </a:extLst>
          </p:cNvPr>
          <p:cNvSpPr txBox="1"/>
          <p:nvPr/>
        </p:nvSpPr>
        <p:spPr>
          <a:xfrm>
            <a:off x="2375848" y="52528"/>
            <a:ext cx="585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 dirty="0"/>
              <a:t>Energiamajandus 2040+</a:t>
            </a:r>
          </a:p>
        </p:txBody>
      </p:sp>
      <p:sp>
        <p:nvSpPr>
          <p:cNvPr id="5" name="Ristkülik: ümarnurkne 4">
            <a:extLst>
              <a:ext uri="{FF2B5EF4-FFF2-40B4-BE49-F238E27FC236}">
                <a16:creationId xmlns:a16="http://schemas.microsoft.com/office/drawing/2014/main" id="{0098B0AA-4CCF-AE29-8275-C64C1539B912}"/>
              </a:ext>
            </a:extLst>
          </p:cNvPr>
          <p:cNvSpPr/>
          <p:nvPr/>
        </p:nvSpPr>
        <p:spPr>
          <a:xfrm>
            <a:off x="309917" y="1049078"/>
            <a:ext cx="4885899" cy="44488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200A4-AF92-9EFA-349B-B3EA6223AAD7}"/>
              </a:ext>
            </a:extLst>
          </p:cNvPr>
          <p:cNvSpPr txBox="1"/>
          <p:nvPr/>
        </p:nvSpPr>
        <p:spPr>
          <a:xfrm>
            <a:off x="695219" y="1313871"/>
            <a:ext cx="45151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/>
              <a:t>Energiaallikate kasutus 2050:</a:t>
            </a:r>
            <a:endParaRPr lang="et-EE" sz="130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A0227131-8649-D096-A184-2CDE501DF52A}"/>
              </a:ext>
            </a:extLst>
          </p:cNvPr>
          <p:cNvGraphicFramePr/>
          <p:nvPr/>
        </p:nvGraphicFramePr>
        <p:xfrm>
          <a:off x="183180" y="2419765"/>
          <a:ext cx="5041710" cy="286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lt 21" descr="Battery charging outline">
            <a:extLst>
              <a:ext uri="{FF2B5EF4-FFF2-40B4-BE49-F238E27FC236}">
                <a16:creationId xmlns:a16="http://schemas.microsoft.com/office/drawing/2014/main" id="{735633C7-294C-5F9F-8ADC-62837993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3133" y="2359120"/>
            <a:ext cx="914400" cy="914400"/>
          </a:xfrm>
          <a:prstGeom prst="rect">
            <a:avLst/>
          </a:prstGeom>
        </p:spPr>
      </p:pic>
      <p:sp>
        <p:nvSpPr>
          <p:cNvPr id="23" name="Ristkülik: ümarnurkne 22">
            <a:extLst>
              <a:ext uri="{FF2B5EF4-FFF2-40B4-BE49-F238E27FC236}">
                <a16:creationId xmlns:a16="http://schemas.microsoft.com/office/drawing/2014/main" id="{3C6C94C8-7BF8-CD48-F40E-81EC6D77EF5E}"/>
              </a:ext>
            </a:extLst>
          </p:cNvPr>
          <p:cNvSpPr/>
          <p:nvPr/>
        </p:nvSpPr>
        <p:spPr>
          <a:xfrm>
            <a:off x="5304998" y="3492310"/>
            <a:ext cx="3443218" cy="200565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33A272-7E80-94D7-9912-9754882F1D9C}"/>
              </a:ext>
            </a:extLst>
          </p:cNvPr>
          <p:cNvSpPr txBox="1"/>
          <p:nvPr/>
        </p:nvSpPr>
        <p:spPr>
          <a:xfrm>
            <a:off x="5402687" y="3704812"/>
            <a:ext cx="32265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1300" b="1"/>
              <a:t>Elektrihind: </a:t>
            </a:r>
            <a:r>
              <a:rPr lang="et-EE" sz="1300"/>
              <a:t>konkurentsivõimelise elektrienergia hinna ja väiksemad elektrikulud toovad elektrienergia omatarbeks tootmine ja salvestus, otseostulepingud, otseliinid, sõltuvuse vähenemine elektrivõrgust, uued tehnoloogiad.</a:t>
            </a:r>
          </a:p>
          <a:p>
            <a:pPr algn="just"/>
            <a:endParaRPr lang="et-EE" sz="1300"/>
          </a:p>
        </p:txBody>
      </p:sp>
      <p:sp>
        <p:nvSpPr>
          <p:cNvPr id="34" name="Ristkülik: ümarnurkne 33">
            <a:extLst>
              <a:ext uri="{FF2B5EF4-FFF2-40B4-BE49-F238E27FC236}">
                <a16:creationId xmlns:a16="http://schemas.microsoft.com/office/drawing/2014/main" id="{1F222EE0-04EF-96C3-CCCA-8B4E9F91D9FB}"/>
              </a:ext>
            </a:extLst>
          </p:cNvPr>
          <p:cNvSpPr/>
          <p:nvPr/>
        </p:nvSpPr>
        <p:spPr>
          <a:xfrm>
            <a:off x="8855693" y="1026776"/>
            <a:ext cx="3153128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1D5C99-E802-3024-2368-79343E684DCA}"/>
              </a:ext>
            </a:extLst>
          </p:cNvPr>
          <p:cNvSpPr txBox="1"/>
          <p:nvPr/>
        </p:nvSpPr>
        <p:spPr>
          <a:xfrm>
            <a:off x="8965442" y="1159983"/>
            <a:ext cx="2885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/>
              <a:t>Kuidas see keskkonda aitab?</a:t>
            </a:r>
          </a:p>
          <a:p>
            <a:r>
              <a:rPr lang="et-EE" sz="1300"/>
              <a:t>Taastuvenergia kasutamine aitab oluliselt kaasa kasvuhoonegaaside vähendamisele.</a:t>
            </a:r>
          </a:p>
        </p:txBody>
      </p:sp>
      <p:sp>
        <p:nvSpPr>
          <p:cNvPr id="38" name="Ristkülik: ümarnurkne 37">
            <a:extLst>
              <a:ext uri="{FF2B5EF4-FFF2-40B4-BE49-F238E27FC236}">
                <a16:creationId xmlns:a16="http://schemas.microsoft.com/office/drawing/2014/main" id="{A5B60BAD-E6F6-A8E6-3E3A-85659569373E}"/>
              </a:ext>
            </a:extLst>
          </p:cNvPr>
          <p:cNvSpPr/>
          <p:nvPr/>
        </p:nvSpPr>
        <p:spPr>
          <a:xfrm>
            <a:off x="341194" y="5665137"/>
            <a:ext cx="4854622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9" name="Ristkülik: ümarnurkne 38">
            <a:extLst>
              <a:ext uri="{FF2B5EF4-FFF2-40B4-BE49-F238E27FC236}">
                <a16:creationId xmlns:a16="http://schemas.microsoft.com/office/drawing/2014/main" id="{6607AB5A-85D2-207B-48E9-9F8F0F76B436}"/>
              </a:ext>
            </a:extLst>
          </p:cNvPr>
          <p:cNvSpPr/>
          <p:nvPr/>
        </p:nvSpPr>
        <p:spPr>
          <a:xfrm>
            <a:off x="5303293" y="5665137"/>
            <a:ext cx="3443217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CCD436-8F93-05E4-6E46-75933794F9E3}"/>
              </a:ext>
            </a:extLst>
          </p:cNvPr>
          <p:cNvSpPr txBox="1"/>
          <p:nvPr/>
        </p:nvSpPr>
        <p:spPr>
          <a:xfrm>
            <a:off x="9177506" y="2172007"/>
            <a:ext cx="24007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/>
              <a:t>2022-2040 CO</a:t>
            </a:r>
            <a:r>
              <a:rPr lang="et-EE" sz="2000" b="1" baseline="-25000" dirty="0"/>
              <a:t>2</a:t>
            </a:r>
            <a:r>
              <a:rPr lang="et-EE" sz="2000" b="1" dirty="0"/>
              <a:t> </a:t>
            </a:r>
          </a:p>
          <a:p>
            <a:pPr algn="ctr"/>
            <a:r>
              <a:rPr lang="et-EE" sz="3000" b="1" dirty="0"/>
              <a:t>-84 %</a:t>
            </a:r>
            <a:endParaRPr lang="et-EE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0AABD-81E7-D08A-D000-37F04EA5CD9B}"/>
              </a:ext>
            </a:extLst>
          </p:cNvPr>
          <p:cNvSpPr txBox="1"/>
          <p:nvPr/>
        </p:nvSpPr>
        <p:spPr>
          <a:xfrm>
            <a:off x="382278" y="5677933"/>
            <a:ext cx="470662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Maismaatuulepargid </a:t>
            </a:r>
            <a:r>
              <a:rPr lang="et-EE" sz="13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3000</a:t>
            </a:r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MW 	</a:t>
            </a:r>
            <a:r>
              <a:rPr lang="et-EE" sz="13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</a:t>
            </a:r>
            <a:r>
              <a:rPr lang="et-EE" sz="1300" dirty="0">
                <a:latin typeface="Aptos" panose="020B0004020202020204" pitchFamily="34" charset="0"/>
                <a:cs typeface="Times New Roman" panose="02020603050405020304" pitchFamily="18" charset="0"/>
              </a:rPr>
              <a:t>iomass 422 MW</a:t>
            </a:r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MW </a:t>
            </a:r>
            <a:r>
              <a:rPr lang="et-EE" sz="13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Meretuulepargid 2000 MW	</a:t>
            </a:r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Päiksepargid &gt;25</a:t>
            </a:r>
            <a:r>
              <a:rPr lang="et-EE" sz="13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00MW</a:t>
            </a:r>
          </a:p>
          <a:p>
            <a:r>
              <a:rPr lang="et-EE" sz="13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Taastuvgaas </a:t>
            </a:r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750 MW</a:t>
            </a:r>
            <a:endParaRPr lang="et-EE" sz="13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Täiendav juhitav võimsus (tuuma, </a:t>
            </a:r>
            <a:r>
              <a:rPr lang="et-EE" sz="13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vesinik vms</a:t>
            </a:r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&gt;450 MW</a:t>
            </a:r>
            <a:r>
              <a:rPr lang="et-EE" sz="1300" dirty="0">
                <a:latin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et-EE" sz="13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3EAFF-2653-06E5-9989-2881B023F922}"/>
              </a:ext>
            </a:extLst>
          </p:cNvPr>
          <p:cNvSpPr txBox="1"/>
          <p:nvPr/>
        </p:nvSpPr>
        <p:spPr>
          <a:xfrm>
            <a:off x="5346935" y="5634702"/>
            <a:ext cx="318518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Võrguvõimekus 6500 MW </a:t>
            </a:r>
          </a:p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Välisühendusi 4000 MW: </a:t>
            </a:r>
          </a:p>
          <a:p>
            <a:pPr lvl="1"/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 Eesti-Soome ühendust</a:t>
            </a:r>
          </a:p>
          <a:p>
            <a:pPr lvl="1"/>
            <a:r>
              <a:rPr lang="et-EE" sz="13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4 </a:t>
            </a:r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Eesti-Läti ühendust </a:t>
            </a:r>
          </a:p>
          <a:p>
            <a:r>
              <a:rPr lang="et-EE" sz="1300" b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Vesiniku ülekandevõrk</a:t>
            </a:r>
            <a:endParaRPr lang="et-EE" sz="1300" b="1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11" name="Ristkülik: ümarnurkne 10">
            <a:extLst>
              <a:ext uri="{FF2B5EF4-FFF2-40B4-BE49-F238E27FC236}">
                <a16:creationId xmlns:a16="http://schemas.microsoft.com/office/drawing/2014/main" id="{A87D6E8E-73EA-8CB2-DD2A-6AFEBE708BA3}"/>
              </a:ext>
            </a:extLst>
          </p:cNvPr>
          <p:cNvSpPr/>
          <p:nvPr/>
        </p:nvSpPr>
        <p:spPr>
          <a:xfrm>
            <a:off x="8855693" y="3486580"/>
            <a:ext cx="3153128" cy="31189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6F18FF-99BF-97AB-AF3E-936288E7F9A3}"/>
              </a:ext>
            </a:extLst>
          </p:cNvPr>
          <p:cNvSpPr txBox="1"/>
          <p:nvPr/>
        </p:nvSpPr>
        <p:spPr>
          <a:xfrm>
            <a:off x="9123456" y="3783382"/>
            <a:ext cx="2727350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b="1" dirty="0"/>
              <a:t>Elektrienergia tarbimine &gt;22 TWh</a:t>
            </a:r>
          </a:p>
          <a:p>
            <a:endParaRPr lang="et-EE" sz="1300" b="1" dirty="0"/>
          </a:p>
          <a:p>
            <a:r>
              <a:rPr lang="et-EE" sz="1300" b="1" dirty="0"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Uute tehnoloogiate, nt t</a:t>
            </a:r>
            <a:r>
              <a:rPr lang="et-EE" sz="1300" b="1" dirty="0"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uuma- ja/või vesinikuelektrijaamade kasutusele </a:t>
            </a:r>
            <a:r>
              <a:rPr lang="et-EE" sz="1300" b="1" dirty="0"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võtmine:</a:t>
            </a:r>
            <a:endParaRPr lang="et-EE" sz="1300" b="1" dirty="0"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t-EE" sz="13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</a:t>
            </a:r>
            <a:r>
              <a:rPr lang="et-EE" sz="13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</a:t>
            </a:r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neutraalne elektri- ja soojuse tootmine aastaks 2040 </a:t>
            </a:r>
          </a:p>
          <a:p>
            <a:endParaRPr lang="et-EE" sz="13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Kliimaneutraalne energiatootmine aastaks 2050</a:t>
            </a:r>
          </a:p>
          <a:p>
            <a:endParaRPr lang="et-EE" sz="13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E8130-6729-A88A-66CF-03E119665F55}"/>
              </a:ext>
            </a:extLst>
          </p:cNvPr>
          <p:cNvSpPr txBox="1"/>
          <p:nvPr/>
        </p:nvSpPr>
        <p:spPr>
          <a:xfrm>
            <a:off x="5669792" y="1277079"/>
            <a:ext cx="32265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 dirty="0">
                <a:latin typeface="+mj-lt"/>
              </a:rPr>
              <a:t>Elektritootmisvõimsused:</a:t>
            </a:r>
          </a:p>
          <a:p>
            <a:endParaRPr lang="et-EE" sz="1300" b="1" dirty="0">
              <a:latin typeface="+mj-lt"/>
            </a:endParaRPr>
          </a:p>
          <a:p>
            <a:r>
              <a:rPr lang="et-EE" sz="13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Taastuvenergia &gt;10 000</a:t>
            </a:r>
            <a:r>
              <a:rPr lang="et-EE" sz="13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t-EE" sz="13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MW </a:t>
            </a:r>
          </a:p>
          <a:p>
            <a:r>
              <a:rPr lang="et-EE" sz="1300" dirty="0">
                <a:latin typeface="+mj-lt"/>
                <a:cs typeface="Times New Roman" panose="02020603050405020304" pitchFamily="18" charset="0"/>
              </a:rPr>
              <a:t>Juhitav võimsus &gt;1700 MW</a:t>
            </a:r>
          </a:p>
          <a:p>
            <a:r>
              <a:rPr lang="et-EE" sz="1300" dirty="0">
                <a:latin typeface="+mj-lt"/>
              </a:rPr>
              <a:t>Elektrisalvestid &gt;2000 MW</a:t>
            </a:r>
          </a:p>
          <a:p>
            <a:endParaRPr lang="et-EE" sz="1300" dirty="0"/>
          </a:p>
          <a:p>
            <a:endParaRPr lang="et-EE" sz="1300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B2E94713-2F6E-43F3-83D9-1810FF4D77EE}"/>
              </a:ext>
              <a:ext uri="{147F2762-F138-4A5C-976F-8EAC2B608ADB}">
                <a16:predDERef xmlns:a16="http://schemas.microsoft.com/office/drawing/2014/main" pred="{CC701135-69D4-4379-8636-516A337D5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231935"/>
              </p:ext>
            </p:extLst>
          </p:nvPr>
        </p:nvGraphicFramePr>
        <p:xfrm>
          <a:off x="-1042222" y="1645371"/>
          <a:ext cx="8325293" cy="387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433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EC350F11-2793-43FD-E275-18E6E56E5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11</a:t>
            </a:fld>
            <a:endParaRPr lang="en-EE"/>
          </a:p>
        </p:txBody>
      </p:sp>
      <p:sp>
        <p:nvSpPr>
          <p:cNvPr id="12" name="Pealkiri 11">
            <a:extLst>
              <a:ext uri="{FF2B5EF4-FFF2-40B4-BE49-F238E27FC236}">
                <a16:creationId xmlns:a16="http://schemas.microsoft.com/office/drawing/2014/main" id="{7A2F2487-7DEF-5AD7-B37B-52BC4F1F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14" y="1183350"/>
            <a:ext cx="4637315" cy="564767"/>
          </a:xfrm>
        </p:spPr>
        <p:txBody>
          <a:bodyPr>
            <a:normAutofit/>
          </a:bodyPr>
          <a:lstStyle/>
          <a:p>
            <a:r>
              <a:rPr lang="et-EE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Tarbimine 10,7 TWh (Elering)</a:t>
            </a:r>
          </a:p>
        </p:txBody>
      </p:sp>
      <p:sp>
        <p:nvSpPr>
          <p:cNvPr id="13" name="Pealkiri 11">
            <a:extLst>
              <a:ext uri="{FF2B5EF4-FFF2-40B4-BE49-F238E27FC236}">
                <a16:creationId xmlns:a16="http://schemas.microsoft.com/office/drawing/2014/main" id="{21398BC2-A112-52F2-9500-7F0A879F5E7B}"/>
              </a:ext>
            </a:extLst>
          </p:cNvPr>
          <p:cNvSpPr txBox="1">
            <a:spLocks/>
          </p:cNvSpPr>
          <p:nvPr/>
        </p:nvSpPr>
        <p:spPr>
          <a:xfrm>
            <a:off x="7215869" y="1161146"/>
            <a:ext cx="4414075" cy="5647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20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Kõrgem tarbimine = väiksem hind</a:t>
            </a:r>
          </a:p>
        </p:txBody>
      </p:sp>
      <p:sp>
        <p:nvSpPr>
          <p:cNvPr id="18" name="Pealkiri 11">
            <a:extLst>
              <a:ext uri="{FF2B5EF4-FFF2-40B4-BE49-F238E27FC236}">
                <a16:creationId xmlns:a16="http://schemas.microsoft.com/office/drawing/2014/main" id="{C52E876D-7193-8E99-708C-045A2FED8185}"/>
              </a:ext>
            </a:extLst>
          </p:cNvPr>
          <p:cNvSpPr txBox="1">
            <a:spLocks/>
          </p:cNvSpPr>
          <p:nvPr/>
        </p:nvSpPr>
        <p:spPr>
          <a:xfrm>
            <a:off x="9214988" y="5791583"/>
            <a:ext cx="2414956" cy="564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endParaRPr lang="et-EE" sz="2800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EBC17321-142E-7C9F-F48A-270CC9CF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96" y="1829787"/>
            <a:ext cx="5433851" cy="3684854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29152E40-1151-ADCE-59E2-E0944F570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466" y="1867889"/>
            <a:ext cx="5681041" cy="3874841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987D4492-1876-34B0-7FC6-5A1F38331E32}"/>
              </a:ext>
            </a:extLst>
          </p:cNvPr>
          <p:cNvSpPr/>
          <p:nvPr/>
        </p:nvSpPr>
        <p:spPr>
          <a:xfrm>
            <a:off x="816428" y="2296885"/>
            <a:ext cx="435429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B972A09C-C825-730A-0B51-C8A6B421AAFB}"/>
              </a:ext>
            </a:extLst>
          </p:cNvPr>
          <p:cNvSpPr/>
          <p:nvPr/>
        </p:nvSpPr>
        <p:spPr>
          <a:xfrm>
            <a:off x="5471069" y="2373085"/>
            <a:ext cx="435429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15FF2EA3-4315-4233-7248-72E23BC98ECE}"/>
              </a:ext>
            </a:extLst>
          </p:cNvPr>
          <p:cNvSpPr/>
          <p:nvPr/>
        </p:nvSpPr>
        <p:spPr>
          <a:xfrm>
            <a:off x="6780441" y="2351313"/>
            <a:ext cx="435429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689C2217-DE95-4D3B-0AF2-B91F8129A0EB}"/>
              </a:ext>
            </a:extLst>
          </p:cNvPr>
          <p:cNvSpPr/>
          <p:nvPr/>
        </p:nvSpPr>
        <p:spPr>
          <a:xfrm>
            <a:off x="11565103" y="3004457"/>
            <a:ext cx="435429" cy="424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cxnSp>
        <p:nvCxnSpPr>
          <p:cNvPr id="23" name="Sirge noolkonnektor 22">
            <a:extLst>
              <a:ext uri="{FF2B5EF4-FFF2-40B4-BE49-F238E27FC236}">
                <a16:creationId xmlns:a16="http://schemas.microsoft.com/office/drawing/2014/main" id="{18EE7F7B-2FD4-991F-A171-2F4B2A762331}"/>
              </a:ext>
            </a:extLst>
          </p:cNvPr>
          <p:cNvCxnSpPr>
            <a:cxnSpLocks/>
          </p:cNvCxnSpPr>
          <p:nvPr/>
        </p:nvCxnSpPr>
        <p:spPr>
          <a:xfrm>
            <a:off x="7300344" y="2481939"/>
            <a:ext cx="4053455" cy="555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irge noolkonnektor 23">
            <a:extLst>
              <a:ext uri="{FF2B5EF4-FFF2-40B4-BE49-F238E27FC236}">
                <a16:creationId xmlns:a16="http://schemas.microsoft.com/office/drawing/2014/main" id="{934E3046-5EC7-5E9E-C21A-BFED9EA5F1C6}"/>
              </a:ext>
            </a:extLst>
          </p:cNvPr>
          <p:cNvCxnSpPr>
            <a:cxnSpLocks/>
          </p:cNvCxnSpPr>
          <p:nvPr/>
        </p:nvCxnSpPr>
        <p:spPr>
          <a:xfrm>
            <a:off x="1451768" y="2378527"/>
            <a:ext cx="378685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ealkiri 1">
            <a:extLst>
              <a:ext uri="{FF2B5EF4-FFF2-40B4-BE49-F238E27FC236}">
                <a16:creationId xmlns:a16="http://schemas.microsoft.com/office/drawing/2014/main" id="{96D3C0E8-09D1-39D5-6962-CA17DC1927AF}"/>
              </a:ext>
            </a:extLst>
          </p:cNvPr>
          <p:cNvSpPr txBox="1">
            <a:spLocks/>
          </p:cNvSpPr>
          <p:nvPr/>
        </p:nvSpPr>
        <p:spPr>
          <a:xfrm>
            <a:off x="2614350" y="-60251"/>
            <a:ext cx="8050517" cy="1174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32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Tarbimismahu kasv vähendab muid kulusid</a:t>
            </a:r>
            <a:endParaRPr lang="en-US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740E59-F30F-2323-A136-2A376DAC7C21}"/>
              </a:ext>
            </a:extLst>
          </p:cNvPr>
          <p:cNvSpPr txBox="1"/>
          <p:nvPr/>
        </p:nvSpPr>
        <p:spPr>
          <a:xfrm>
            <a:off x="816428" y="6177516"/>
            <a:ext cx="812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/>
              <a:t>Investeeringud varustuskindlusesse tagavad elektrivarustuse jätkusuutlikkuse.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0CF37-17AC-BEAB-CB06-66E146C6C954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A0C91-1394-622B-961C-07E17C216A35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61684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D457FF-7829-44A2-DECD-A2F17BE1C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2067" y="1319828"/>
            <a:ext cx="1463214" cy="1086863"/>
          </a:xfrm>
          <a:ln w="19050">
            <a:solidFill>
              <a:srgbClr val="FF0000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Omaniku ootuse  </a:t>
            </a:r>
            <a:r>
              <a:rPr lang="et-EE" sz="1400" b="1">
                <a:latin typeface="Roboto Condensed"/>
                <a:ea typeface="Roboto Condensed"/>
                <a:cs typeface="Roboto Condensed"/>
              </a:rPr>
              <a:t>Eesti Energiale 1000 MW</a:t>
            </a:r>
            <a:r>
              <a:rPr lang="et-EE" sz="1400">
                <a:latin typeface="Roboto Condensed"/>
                <a:ea typeface="Roboto Condensed"/>
                <a:cs typeface="Roboto Condensed"/>
              </a:rPr>
              <a:t> hoidmiseks 2026 lõpuni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3020E-BDCF-3CED-8F5F-65C24B39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421" y="4390775"/>
            <a:ext cx="1064419" cy="1572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3934D-D288-D189-B347-0182431DB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527" y="2224191"/>
            <a:ext cx="1438313" cy="1270000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887AE9D-6199-8D44-A209-00D985AFCE50}"/>
              </a:ext>
            </a:extLst>
          </p:cNvPr>
          <p:cNvCxnSpPr>
            <a:cxnSpLocks/>
          </p:cNvCxnSpPr>
          <p:nvPr/>
        </p:nvCxnSpPr>
        <p:spPr>
          <a:xfrm>
            <a:off x="4674467" y="2413644"/>
            <a:ext cx="0" cy="1180801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0007DEF-8FA8-8468-010B-FD48066C33FE}"/>
              </a:ext>
            </a:extLst>
          </p:cNvPr>
          <p:cNvGrpSpPr/>
          <p:nvPr/>
        </p:nvGrpSpPr>
        <p:grpSpPr>
          <a:xfrm>
            <a:off x="864705" y="3706984"/>
            <a:ext cx="10587034" cy="574661"/>
            <a:chOff x="864705" y="3706984"/>
            <a:chExt cx="9628391" cy="57466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5FB3350-89A0-2CEA-40C8-B33ED2B6E825}"/>
                </a:ext>
              </a:extLst>
            </p:cNvPr>
            <p:cNvSpPr/>
            <p:nvPr/>
          </p:nvSpPr>
          <p:spPr>
            <a:xfrm>
              <a:off x="1535909" y="3742279"/>
              <a:ext cx="462494" cy="462494"/>
            </a:xfrm>
            <a:prstGeom prst="ellipse">
              <a:avLst/>
            </a:prstGeom>
            <a:solidFill>
              <a:srgbClr val="F7A2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D8F24441-7E39-90C8-F816-F698F94E66CA}"/>
                </a:ext>
              </a:extLst>
            </p:cNvPr>
            <p:cNvSpPr/>
            <p:nvPr/>
          </p:nvSpPr>
          <p:spPr>
            <a:xfrm rot="16200000">
              <a:off x="1497926" y="3710162"/>
              <a:ext cx="533082" cy="533082"/>
            </a:xfrm>
            <a:prstGeom prst="arc">
              <a:avLst>
                <a:gd name="adj1" fmla="val 16200000"/>
                <a:gd name="adj2" fmla="val 5590787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4937D7C-15B6-EB70-5F7A-993B028D9AF8}"/>
                </a:ext>
              </a:extLst>
            </p:cNvPr>
            <p:cNvCxnSpPr>
              <a:cxnSpLocks/>
            </p:cNvCxnSpPr>
            <p:nvPr/>
          </p:nvCxnSpPr>
          <p:spPr>
            <a:xfrm>
              <a:off x="2016086" y="3998809"/>
              <a:ext cx="1395685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A67FDB-5DA3-0F71-A0EA-7DFA59F90E28}"/>
                </a:ext>
              </a:extLst>
            </p:cNvPr>
            <p:cNvCxnSpPr>
              <a:cxnSpLocks/>
            </p:cNvCxnSpPr>
            <p:nvPr/>
          </p:nvCxnSpPr>
          <p:spPr>
            <a:xfrm>
              <a:off x="3411771" y="3998809"/>
              <a:ext cx="887347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D37394C-CE08-B2C5-D208-8E732F22F33F}"/>
                </a:ext>
              </a:extLst>
            </p:cNvPr>
            <p:cNvSpPr/>
            <p:nvPr/>
          </p:nvSpPr>
          <p:spPr>
            <a:xfrm rot="10800000">
              <a:off x="4329501" y="3742279"/>
              <a:ext cx="462494" cy="462494"/>
            </a:xfrm>
            <a:prstGeom prst="ellipse">
              <a:avLst/>
            </a:prstGeom>
            <a:solidFill>
              <a:srgbClr val="F7A2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4F70B41E-7635-26A8-8ECD-3A45D5B358E6}"/>
                </a:ext>
              </a:extLst>
            </p:cNvPr>
            <p:cNvSpPr/>
            <p:nvPr/>
          </p:nvSpPr>
          <p:spPr>
            <a:xfrm rot="15892043">
              <a:off x="4289296" y="3710162"/>
              <a:ext cx="533082" cy="533082"/>
            </a:xfrm>
            <a:prstGeom prst="arc">
              <a:avLst>
                <a:gd name="adj1" fmla="val 16200000"/>
                <a:gd name="adj2" fmla="val 6245103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CD00EDD-D61B-AC47-FA09-152E7E2A2E83}"/>
                </a:ext>
              </a:extLst>
            </p:cNvPr>
            <p:cNvCxnSpPr>
              <a:cxnSpLocks/>
            </p:cNvCxnSpPr>
            <p:nvPr/>
          </p:nvCxnSpPr>
          <p:spPr>
            <a:xfrm>
              <a:off x="4807456" y="3998809"/>
              <a:ext cx="887347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4CB72A-CA11-F420-BE7B-512137839075}"/>
                </a:ext>
              </a:extLst>
            </p:cNvPr>
            <p:cNvSpPr/>
            <p:nvPr/>
          </p:nvSpPr>
          <p:spPr>
            <a:xfrm rot="10800000">
              <a:off x="5725186" y="3742279"/>
              <a:ext cx="462494" cy="462494"/>
            </a:xfrm>
            <a:prstGeom prst="ellipse">
              <a:avLst/>
            </a:prstGeom>
            <a:solidFill>
              <a:srgbClr val="F7A2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FB6DE430-DE4A-8A72-736D-DDB0BB4158DD}"/>
                </a:ext>
              </a:extLst>
            </p:cNvPr>
            <p:cNvSpPr/>
            <p:nvPr/>
          </p:nvSpPr>
          <p:spPr>
            <a:xfrm rot="4875709">
              <a:off x="5684981" y="3706984"/>
              <a:ext cx="533082" cy="533082"/>
            </a:xfrm>
            <a:prstGeom prst="arc">
              <a:avLst>
                <a:gd name="adj1" fmla="val 17134438"/>
                <a:gd name="adj2" fmla="val 5590787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4E32FC8-488B-7C52-BDAF-D9E2B3A1FC06}"/>
                </a:ext>
              </a:extLst>
            </p:cNvPr>
            <p:cNvCxnSpPr>
              <a:cxnSpLocks/>
            </p:cNvCxnSpPr>
            <p:nvPr/>
          </p:nvCxnSpPr>
          <p:spPr>
            <a:xfrm>
              <a:off x="6203141" y="3998809"/>
              <a:ext cx="887347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805DC16-5054-46F6-FCD5-9AAA0D2A413E}"/>
                </a:ext>
              </a:extLst>
            </p:cNvPr>
            <p:cNvSpPr/>
            <p:nvPr/>
          </p:nvSpPr>
          <p:spPr>
            <a:xfrm rot="10800000">
              <a:off x="7120871" y="3742279"/>
              <a:ext cx="462494" cy="462494"/>
            </a:xfrm>
            <a:prstGeom prst="ellipse">
              <a:avLst/>
            </a:prstGeom>
            <a:solidFill>
              <a:srgbClr val="F7A2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23265DF3-3944-0217-2B6C-C77367D37CDE}"/>
                </a:ext>
              </a:extLst>
            </p:cNvPr>
            <p:cNvSpPr/>
            <p:nvPr/>
          </p:nvSpPr>
          <p:spPr>
            <a:xfrm rot="15810710">
              <a:off x="7080666" y="3710163"/>
              <a:ext cx="533082" cy="533082"/>
            </a:xfrm>
            <a:prstGeom prst="arc">
              <a:avLst>
                <a:gd name="adj1" fmla="val 16200000"/>
                <a:gd name="adj2" fmla="val 6072002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5CBABD7-B056-8963-0100-03B17CE28666}"/>
                </a:ext>
              </a:extLst>
            </p:cNvPr>
            <p:cNvCxnSpPr>
              <a:cxnSpLocks/>
            </p:cNvCxnSpPr>
            <p:nvPr/>
          </p:nvCxnSpPr>
          <p:spPr>
            <a:xfrm>
              <a:off x="7598826" y="3998809"/>
              <a:ext cx="1582186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6100EF9-0F38-59AD-9EE0-8B8980F690ED}"/>
                </a:ext>
              </a:extLst>
            </p:cNvPr>
            <p:cNvSpPr/>
            <p:nvPr/>
          </p:nvSpPr>
          <p:spPr>
            <a:xfrm rot="10800000">
              <a:off x="9233876" y="3742279"/>
              <a:ext cx="462494" cy="462494"/>
            </a:xfrm>
            <a:prstGeom prst="ellipse">
              <a:avLst/>
            </a:prstGeom>
            <a:solidFill>
              <a:srgbClr val="F7A2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0D447CEC-5C76-71C4-31E9-F0087F095E15}"/>
                </a:ext>
              </a:extLst>
            </p:cNvPr>
            <p:cNvSpPr/>
            <p:nvPr/>
          </p:nvSpPr>
          <p:spPr>
            <a:xfrm rot="16200000">
              <a:off x="9192617" y="3710162"/>
              <a:ext cx="533082" cy="533082"/>
            </a:xfrm>
            <a:prstGeom prst="arc">
              <a:avLst>
                <a:gd name="adj1" fmla="val 15957595"/>
                <a:gd name="adj2" fmla="val 5829660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7C05697-78EE-6B95-9E73-57B603885F21}"/>
                </a:ext>
              </a:extLst>
            </p:cNvPr>
            <p:cNvCxnSpPr>
              <a:cxnSpLocks/>
            </p:cNvCxnSpPr>
            <p:nvPr/>
          </p:nvCxnSpPr>
          <p:spPr>
            <a:xfrm>
              <a:off x="9725699" y="3998809"/>
              <a:ext cx="232208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873191D-58EB-6055-6BF8-EAFC91CFFD33}"/>
                </a:ext>
              </a:extLst>
            </p:cNvPr>
            <p:cNvSpPr/>
            <p:nvPr/>
          </p:nvSpPr>
          <p:spPr>
            <a:xfrm rot="10800000">
              <a:off x="9980487" y="3742280"/>
              <a:ext cx="462494" cy="462494"/>
            </a:xfrm>
            <a:prstGeom prst="ellipse">
              <a:avLst/>
            </a:prstGeom>
            <a:solidFill>
              <a:srgbClr val="F7A2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C2A14C54-AF9C-6212-0A05-F579763DEF48}"/>
                </a:ext>
              </a:extLst>
            </p:cNvPr>
            <p:cNvSpPr/>
            <p:nvPr/>
          </p:nvSpPr>
          <p:spPr>
            <a:xfrm rot="16200000">
              <a:off x="9922445" y="3729363"/>
              <a:ext cx="571483" cy="533082"/>
            </a:xfrm>
            <a:prstGeom prst="arc">
              <a:avLst>
                <a:gd name="adj1" fmla="val 16200000"/>
                <a:gd name="adj2" fmla="val 5539785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EA083C-4DBF-74FB-34C1-60B6876B68C3}"/>
                </a:ext>
              </a:extLst>
            </p:cNvPr>
            <p:cNvSpPr txBox="1"/>
            <p:nvPr/>
          </p:nvSpPr>
          <p:spPr>
            <a:xfrm>
              <a:off x="1497925" y="3835026"/>
              <a:ext cx="5514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200" b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D6819F-8AAF-26DF-6832-C9B2BE20EB9A}"/>
                </a:ext>
              </a:extLst>
            </p:cNvPr>
            <p:cNvSpPr txBox="1"/>
            <p:nvPr/>
          </p:nvSpPr>
          <p:spPr>
            <a:xfrm>
              <a:off x="4288750" y="3835026"/>
              <a:ext cx="5514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200" b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2024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309D885-B1C8-0738-4F0E-49AE3875B045}"/>
                </a:ext>
              </a:extLst>
            </p:cNvPr>
            <p:cNvSpPr txBox="1"/>
            <p:nvPr/>
          </p:nvSpPr>
          <p:spPr>
            <a:xfrm>
              <a:off x="5688925" y="3835026"/>
              <a:ext cx="5514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200" b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</a:t>
              </a:r>
              <a:r>
                <a:rPr lang="et-EE" sz="1200" b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6</a:t>
              </a:r>
              <a:endParaRPr lang="en-EE" sz="12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42639A-B0A7-A881-CB0D-B57C4E42A222}"/>
                </a:ext>
              </a:extLst>
            </p:cNvPr>
            <p:cNvSpPr txBox="1"/>
            <p:nvPr/>
          </p:nvSpPr>
          <p:spPr>
            <a:xfrm>
              <a:off x="7069548" y="3829546"/>
              <a:ext cx="55145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EE" sz="1200" b="1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</a:rPr>
                <a:t>2029</a:t>
              </a:r>
              <a:endParaRPr lang="en-EE" sz="12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38DBF42-BA23-8BCE-D209-02D8C058868A}"/>
                </a:ext>
              </a:extLst>
            </p:cNvPr>
            <p:cNvSpPr txBox="1"/>
            <p:nvPr/>
          </p:nvSpPr>
          <p:spPr>
            <a:xfrm>
              <a:off x="9193671" y="3835025"/>
              <a:ext cx="5514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200" b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C80FEC7-89C0-9D5A-56FE-95C16402AA7D}"/>
                </a:ext>
              </a:extLst>
            </p:cNvPr>
            <p:cNvSpPr txBox="1"/>
            <p:nvPr/>
          </p:nvSpPr>
          <p:spPr>
            <a:xfrm>
              <a:off x="9941645" y="3827712"/>
              <a:ext cx="5514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200" b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2035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E02011E-5114-E752-26E0-276555C5A6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705" y="3973526"/>
              <a:ext cx="643854" cy="0"/>
            </a:xfrm>
            <a:prstGeom prst="line">
              <a:avLst/>
            </a:prstGeom>
            <a:ln w="25400">
              <a:solidFill>
                <a:srgbClr val="2271B7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D72E4CA-DAC8-04DB-51DB-FFE3CF96754F}"/>
              </a:ext>
            </a:extLst>
          </p:cNvPr>
          <p:cNvCxnSpPr>
            <a:cxnSpLocks/>
          </p:cNvCxnSpPr>
          <p:nvPr/>
        </p:nvCxnSpPr>
        <p:spPr>
          <a:xfrm flipV="1">
            <a:off x="4899413" y="4299711"/>
            <a:ext cx="11874" cy="1180213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28F44DA-95A5-66F9-752F-9EE7394B8AE6}"/>
              </a:ext>
            </a:extLst>
          </p:cNvPr>
          <p:cNvCxnSpPr>
            <a:cxnSpLocks/>
          </p:cNvCxnSpPr>
          <p:nvPr/>
        </p:nvCxnSpPr>
        <p:spPr>
          <a:xfrm>
            <a:off x="6175705" y="2059361"/>
            <a:ext cx="0" cy="1606192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CE0E38B-8A1C-EAA1-71D3-D5A75B044F9E}"/>
              </a:ext>
            </a:extLst>
          </p:cNvPr>
          <p:cNvCxnSpPr>
            <a:cxnSpLocks/>
          </p:cNvCxnSpPr>
          <p:nvPr/>
        </p:nvCxnSpPr>
        <p:spPr>
          <a:xfrm flipV="1">
            <a:off x="7974110" y="4274192"/>
            <a:ext cx="0" cy="1105517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BEC6F9F-5034-06BC-6671-9907736FE193}"/>
              </a:ext>
            </a:extLst>
          </p:cNvPr>
          <p:cNvCxnSpPr>
            <a:cxnSpLocks/>
          </p:cNvCxnSpPr>
          <p:nvPr/>
        </p:nvCxnSpPr>
        <p:spPr>
          <a:xfrm flipV="1">
            <a:off x="1773650" y="2475012"/>
            <a:ext cx="0" cy="1105517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Subtitle 2">
            <a:extLst>
              <a:ext uri="{FF2B5EF4-FFF2-40B4-BE49-F238E27FC236}">
                <a16:creationId xmlns:a16="http://schemas.microsoft.com/office/drawing/2014/main" id="{3DDB27D1-B642-10F4-EB8F-AE5D16FEF9EA}"/>
              </a:ext>
            </a:extLst>
          </p:cNvPr>
          <p:cNvSpPr txBox="1">
            <a:spLocks/>
          </p:cNvSpPr>
          <p:nvPr/>
        </p:nvSpPr>
        <p:spPr>
          <a:xfrm>
            <a:off x="822519" y="4342675"/>
            <a:ext cx="2336008" cy="13198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400" b="1"/>
              <a:t>Olemasolev juhitav 1758 MW:</a:t>
            </a:r>
            <a:r>
              <a:rPr lang="et-EE" sz="1400"/>
              <a:t> põlevkivi 1320 MW </a:t>
            </a:r>
            <a:endParaRPr lang="et-EE" sz="1400" i="1"/>
          </a:p>
          <a:p>
            <a:pPr>
              <a:spcBef>
                <a:spcPts val="0"/>
              </a:spcBef>
            </a:pPr>
            <a:r>
              <a:rPr lang="et-EE" sz="1400"/>
              <a:t>maagaas 110 MW </a:t>
            </a:r>
            <a:endParaRPr lang="et-EE" sz="1400" i="1"/>
          </a:p>
          <a:p>
            <a:pPr>
              <a:spcBef>
                <a:spcPts val="0"/>
              </a:spcBef>
            </a:pPr>
            <a:r>
              <a:rPr lang="et-EE" sz="1400"/>
              <a:t>põlevkivigaas 78 MW </a:t>
            </a:r>
            <a:endParaRPr lang="et-EE" sz="1400" i="1"/>
          </a:p>
          <a:p>
            <a:pPr>
              <a:spcBef>
                <a:spcPts val="0"/>
              </a:spcBef>
            </a:pPr>
            <a:r>
              <a:rPr lang="et-EE" sz="1400"/>
              <a:t>Kiisa avariielektrijaam (gaas/diisel) 250 MW</a:t>
            </a:r>
          </a:p>
        </p:txBody>
      </p:sp>
      <p:sp>
        <p:nvSpPr>
          <p:cNvPr id="86" name="Subtitle 2">
            <a:extLst>
              <a:ext uri="{FF2B5EF4-FFF2-40B4-BE49-F238E27FC236}">
                <a16:creationId xmlns:a16="http://schemas.microsoft.com/office/drawing/2014/main" id="{F01DCF16-C32F-2411-699F-1A521EF516F5}"/>
              </a:ext>
            </a:extLst>
          </p:cNvPr>
          <p:cNvSpPr txBox="1">
            <a:spLocks/>
          </p:cNvSpPr>
          <p:nvPr/>
        </p:nvSpPr>
        <p:spPr>
          <a:xfrm>
            <a:off x="4854706" y="4679208"/>
            <a:ext cx="2001807" cy="578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400"/>
              <a:t>Eleringi 150-500 MW sagedusreservide hange</a:t>
            </a:r>
          </a:p>
        </p:txBody>
      </p:sp>
      <p:sp>
        <p:nvSpPr>
          <p:cNvPr id="87" name="Subtitle 2">
            <a:extLst>
              <a:ext uri="{FF2B5EF4-FFF2-40B4-BE49-F238E27FC236}">
                <a16:creationId xmlns:a16="http://schemas.microsoft.com/office/drawing/2014/main" id="{46C0A3E6-4248-BFA7-68D3-3F130B6CE2AB}"/>
              </a:ext>
            </a:extLst>
          </p:cNvPr>
          <p:cNvSpPr txBox="1">
            <a:spLocks/>
          </p:cNvSpPr>
          <p:nvPr/>
        </p:nvSpPr>
        <p:spPr>
          <a:xfrm>
            <a:off x="4851410" y="4436053"/>
            <a:ext cx="1773179" cy="906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400" b="1">
                <a:latin typeface="Roboto Condensed"/>
                <a:ea typeface="Roboto Condensed"/>
                <a:cs typeface="Roboto Condensed"/>
              </a:rPr>
              <a:t>Põlevkivi -182 MW</a:t>
            </a:r>
          </a:p>
          <a:p>
            <a:pPr>
              <a:spcBef>
                <a:spcPts val="0"/>
              </a:spcBef>
            </a:pPr>
            <a:endParaRPr lang="et-EE" sz="1400">
              <a:latin typeface="Roboto Condensed"/>
              <a:ea typeface="Roboto Condensed"/>
              <a:cs typeface="Roboto Condensed"/>
            </a:endParaRPr>
          </a:p>
        </p:txBody>
      </p:sp>
      <p:sp>
        <p:nvSpPr>
          <p:cNvPr id="92" name="Subtitle 2">
            <a:extLst>
              <a:ext uri="{FF2B5EF4-FFF2-40B4-BE49-F238E27FC236}">
                <a16:creationId xmlns:a16="http://schemas.microsoft.com/office/drawing/2014/main" id="{ACDE82CB-2762-89A1-6FDE-63B05A76EDC1}"/>
              </a:ext>
            </a:extLst>
          </p:cNvPr>
          <p:cNvSpPr txBox="1">
            <a:spLocks/>
          </p:cNvSpPr>
          <p:nvPr/>
        </p:nvSpPr>
        <p:spPr>
          <a:xfrm>
            <a:off x="6215576" y="1675636"/>
            <a:ext cx="2489729" cy="2284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Reservvõimsuse mehhanism minimaalse juhitava võimsuse - </a:t>
            </a:r>
            <a:r>
              <a:rPr lang="et-EE" sz="1400" b="1">
                <a:latin typeface="Roboto Condensed"/>
                <a:ea typeface="Roboto Condensed"/>
                <a:cs typeface="Roboto Condensed"/>
              </a:rPr>
              <a:t>ca 1000 MW</a:t>
            </a:r>
            <a:r>
              <a:rPr lang="et-EE" sz="1400">
                <a:latin typeface="Roboto Condensed"/>
                <a:ea typeface="Roboto Condensed"/>
                <a:cs typeface="Roboto Condensed"/>
              </a:rPr>
              <a:t> - tagamiseks.</a:t>
            </a:r>
            <a:endParaRPr lang="et-EE" sz="1400"/>
          </a:p>
          <a:p>
            <a:pPr>
              <a:spcBef>
                <a:spcPts val="0"/>
              </a:spcBef>
            </a:pPr>
            <a:endParaRPr lang="et-EE" sz="1400">
              <a:latin typeface="Roboto Condensed"/>
              <a:ea typeface="Roboto Condensed"/>
              <a:cs typeface="Roboto Condensed"/>
            </a:endParaRPr>
          </a:p>
          <a:p>
            <a:pPr>
              <a:spcBef>
                <a:spcPts val="0"/>
              </a:spcBef>
            </a:pPr>
            <a:r>
              <a:rPr lang="et-EE" sz="1400" b="1">
                <a:latin typeface="Roboto Condensed"/>
                <a:ea typeface="Roboto Condensed"/>
                <a:cs typeface="Roboto Condensed"/>
              </a:rPr>
              <a:t>Võimalused: </a:t>
            </a:r>
            <a:endParaRPr lang="et-EE" sz="1400"/>
          </a:p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A. Saartalituse võimekuse reserv </a:t>
            </a:r>
            <a:endParaRPr lang="et-EE" sz="1400"/>
          </a:p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B. Strateegiline reserv riigiabi loaga </a:t>
            </a:r>
            <a:endParaRPr lang="et-EE" sz="1400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2063F93-6E6B-AD80-FD5F-9CB39C5934D7}"/>
              </a:ext>
            </a:extLst>
          </p:cNvPr>
          <p:cNvCxnSpPr>
            <a:cxnSpLocks/>
          </p:cNvCxnSpPr>
          <p:nvPr/>
        </p:nvCxnSpPr>
        <p:spPr>
          <a:xfrm>
            <a:off x="11165112" y="3121413"/>
            <a:ext cx="0" cy="438151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Subtitle 2">
            <a:extLst>
              <a:ext uri="{FF2B5EF4-FFF2-40B4-BE49-F238E27FC236}">
                <a16:creationId xmlns:a16="http://schemas.microsoft.com/office/drawing/2014/main" id="{9FACC5CA-D17D-3BF1-D7E3-B8D17FBF1777}"/>
              </a:ext>
            </a:extLst>
          </p:cNvPr>
          <p:cNvSpPr txBox="1">
            <a:spLocks/>
          </p:cNvSpPr>
          <p:nvPr/>
        </p:nvSpPr>
        <p:spPr>
          <a:xfrm>
            <a:off x="7948282" y="4267664"/>
            <a:ext cx="2131160" cy="1105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400" b="1">
                <a:latin typeface="Roboto Condensed"/>
                <a:ea typeface="Roboto Condensed"/>
                <a:cs typeface="Roboto Condensed"/>
              </a:rPr>
              <a:t>Põlevkivi -280 MW</a:t>
            </a:r>
          </a:p>
          <a:p>
            <a:pPr>
              <a:spcBef>
                <a:spcPts val="0"/>
              </a:spcBef>
            </a:pPr>
            <a:endParaRPr lang="et-EE" sz="1400"/>
          </a:p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Eleringi sagedusreservide hanke tulemusena </a:t>
            </a:r>
            <a:br>
              <a:rPr lang="et-EE" sz="1400"/>
            </a:br>
            <a:r>
              <a:rPr lang="et-EE" sz="1400">
                <a:latin typeface="Roboto Condensed"/>
                <a:ea typeface="Roboto Condensed"/>
                <a:cs typeface="Roboto Condensed"/>
              </a:rPr>
              <a:t>kuni +500 MW täiendava juhitava võimsuse valmimime (nt gaasielektrijaamad)</a:t>
            </a:r>
          </a:p>
        </p:txBody>
      </p:sp>
      <p:sp>
        <p:nvSpPr>
          <p:cNvPr id="101" name="Subtitle 2">
            <a:extLst>
              <a:ext uri="{FF2B5EF4-FFF2-40B4-BE49-F238E27FC236}">
                <a16:creationId xmlns:a16="http://schemas.microsoft.com/office/drawing/2014/main" id="{03549DDB-CFC9-3665-3AEB-6928E61011C8}"/>
              </a:ext>
            </a:extLst>
          </p:cNvPr>
          <p:cNvSpPr txBox="1">
            <a:spLocks/>
          </p:cNvSpPr>
          <p:nvPr/>
        </p:nvSpPr>
        <p:spPr>
          <a:xfrm>
            <a:off x="8539771" y="1982213"/>
            <a:ext cx="3563280" cy="4719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t-EE" sz="1400"/>
          </a:p>
          <a:p>
            <a:pPr algn="r">
              <a:spcBef>
                <a:spcPts val="0"/>
              </a:spcBef>
            </a:pPr>
            <a:r>
              <a:rPr lang="et-EE" sz="1400" b="1">
                <a:latin typeface="Roboto Condensed"/>
                <a:ea typeface="Roboto Condensed"/>
                <a:cs typeface="Roboto Condensed"/>
              </a:rPr>
              <a:t>Tagamise võimalused:</a:t>
            </a:r>
          </a:p>
          <a:p>
            <a:pPr algn="r"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Turuülene võimsusmehhanism -&gt;vajab uut riigiabi luba</a:t>
            </a:r>
          </a:p>
          <a:p>
            <a:pPr>
              <a:spcBef>
                <a:spcPts val="0"/>
              </a:spcBef>
            </a:pPr>
            <a:endParaRPr lang="et-EE" sz="1400">
              <a:latin typeface="Roboto Condensed"/>
              <a:ea typeface="Roboto Condensed"/>
              <a:cs typeface="Roboto Condensed"/>
            </a:endParaRPr>
          </a:p>
          <a:p>
            <a:pPr>
              <a:spcBef>
                <a:spcPts val="0"/>
              </a:spcBef>
            </a:pPr>
            <a:endParaRPr lang="et-EE" sz="1400">
              <a:latin typeface="Roboto Condensed"/>
              <a:ea typeface="Roboto Condensed"/>
              <a:cs typeface="Roboto Condensed"/>
            </a:endParaRPr>
          </a:p>
        </p:txBody>
      </p:sp>
      <p:sp>
        <p:nvSpPr>
          <p:cNvPr id="7" name="Pealkiri 1">
            <a:extLst>
              <a:ext uri="{FF2B5EF4-FFF2-40B4-BE49-F238E27FC236}">
                <a16:creationId xmlns:a16="http://schemas.microsoft.com/office/drawing/2014/main" id="{8AE0CB88-79AE-30E3-4C7C-951D21B2AC9F}"/>
              </a:ext>
            </a:extLst>
          </p:cNvPr>
          <p:cNvSpPr txBox="1">
            <a:spLocks/>
          </p:cNvSpPr>
          <p:nvPr/>
        </p:nvSpPr>
        <p:spPr>
          <a:xfrm>
            <a:off x="2636658" y="430629"/>
            <a:ext cx="10587037" cy="72541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JUHITAVAD VÕIMSUSED </a:t>
            </a:r>
            <a:r>
              <a:rPr lang="et-EE" sz="28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    </a:t>
            </a:r>
            <a:r>
              <a:rPr lang="et-EE" sz="105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4F585-D32C-85C4-A5F5-9357143A3C97}"/>
              </a:ext>
            </a:extLst>
          </p:cNvPr>
          <p:cNvSpPr txBox="1"/>
          <p:nvPr/>
        </p:nvSpPr>
        <p:spPr>
          <a:xfrm>
            <a:off x="8544737" y="1153715"/>
            <a:ext cx="3070106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Võrgus vähemalt </a:t>
            </a:r>
            <a:r>
              <a:rPr lang="et-EE" sz="1400" b="1">
                <a:latin typeface="Roboto Condensed"/>
                <a:ea typeface="Roboto Condensed"/>
                <a:cs typeface="Roboto Condensed"/>
              </a:rPr>
              <a:t>1200 MW</a:t>
            </a:r>
            <a:r>
              <a:rPr lang="et-EE" sz="1400">
                <a:latin typeface="Roboto Condensed"/>
                <a:ea typeface="Roboto Condensed"/>
                <a:cs typeface="Roboto Condensed"/>
              </a:rPr>
              <a:t> </a:t>
            </a:r>
            <a:endParaRPr lang="et-EE" sz="1400"/>
          </a:p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juhitavaid kindlaid võimsusi, sh 600 MW minutitega reageeriv ja 600 MW aeglaselt reageeriv juhitav võimsus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E7E461-B0CA-AA3A-B1B0-23484A08AEC8}"/>
              </a:ext>
            </a:extLst>
          </p:cNvPr>
          <p:cNvSpPr txBox="1"/>
          <p:nvPr/>
        </p:nvSpPr>
        <p:spPr>
          <a:xfrm>
            <a:off x="10242494" y="4683236"/>
            <a:ext cx="1773179" cy="11695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Võrgus </a:t>
            </a:r>
            <a:r>
              <a:rPr lang="et-EE" sz="1400" b="1">
                <a:latin typeface="Roboto Condensed"/>
                <a:ea typeface="Roboto Condensed"/>
                <a:cs typeface="Roboto Condensed"/>
              </a:rPr>
              <a:t>1250 MW:</a:t>
            </a:r>
            <a:r>
              <a:rPr lang="et-EE" sz="1400">
                <a:latin typeface="Roboto Condensed"/>
                <a:ea typeface="Roboto Condensed"/>
                <a:cs typeface="Roboto Condensed"/>
              </a:rPr>
              <a:t> </a:t>
            </a:r>
            <a:endParaRPr lang="et-EE" sz="1400"/>
          </a:p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Maagaas 750 MW</a:t>
            </a:r>
          </a:p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Põlevkivi 272 MW</a:t>
            </a:r>
          </a:p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Biomass 150 MW</a:t>
            </a:r>
          </a:p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Uttegaas 78 MW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76D5C-DA52-AAE5-07D8-845250F59B22}"/>
              </a:ext>
            </a:extLst>
          </p:cNvPr>
          <p:cNvSpPr txBox="1"/>
          <p:nvPr/>
        </p:nvSpPr>
        <p:spPr>
          <a:xfrm>
            <a:off x="10240757" y="4347663"/>
            <a:ext cx="144623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t-EE" sz="1400" b="1">
                <a:latin typeface="Roboto Condensed"/>
                <a:ea typeface="Roboto Condensed"/>
                <a:cs typeface="Roboto Condensed"/>
              </a:rPr>
              <a:t>Põlevkivi -86 MW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F3BD72-548E-F55A-E07E-55F3E84CF48A}"/>
              </a:ext>
            </a:extLst>
          </p:cNvPr>
          <p:cNvSpPr txBox="1"/>
          <p:nvPr/>
        </p:nvSpPr>
        <p:spPr>
          <a:xfrm>
            <a:off x="4607590" y="2404699"/>
            <a:ext cx="13593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t-EE" sz="1400">
                <a:latin typeface="Roboto Condensed"/>
                <a:ea typeface="Roboto Condensed"/>
                <a:cs typeface="Roboto Condensed"/>
              </a:rPr>
              <a:t>Reservvõimsus-mehhanismi loomise seaduseelnõu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D0F9291-3737-21C8-8E03-744C9CE79BE8}"/>
              </a:ext>
            </a:extLst>
          </p:cNvPr>
          <p:cNvSpPr txBox="1">
            <a:spLocks/>
          </p:cNvSpPr>
          <p:nvPr/>
        </p:nvSpPr>
        <p:spPr>
          <a:xfrm>
            <a:off x="6114315" y="5481697"/>
            <a:ext cx="2131160" cy="1105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400" b="1">
                <a:latin typeface="Roboto Condensed"/>
                <a:ea typeface="Roboto Condensed"/>
                <a:cs typeface="Roboto Condensed"/>
              </a:rPr>
              <a:t>Põlevkivi -499 MW</a:t>
            </a:r>
          </a:p>
          <a:p>
            <a:pPr>
              <a:spcBef>
                <a:spcPts val="0"/>
              </a:spcBef>
            </a:pPr>
            <a:endParaRPr lang="et-EE" sz="1400">
              <a:latin typeface="Roboto Condensed"/>
              <a:ea typeface="Roboto Condensed"/>
              <a:cs typeface="Roboto Condensed"/>
            </a:endParaRPr>
          </a:p>
        </p:txBody>
      </p:sp>
      <p:cxnSp>
        <p:nvCxnSpPr>
          <p:cNvPr id="8" name="Straight Arrow Connector 71">
            <a:extLst>
              <a:ext uri="{FF2B5EF4-FFF2-40B4-BE49-F238E27FC236}">
                <a16:creationId xmlns:a16="http://schemas.microsoft.com/office/drawing/2014/main" id="{E8F23F5C-A01F-9CB7-C1EE-2A43A7D21DC5}"/>
              </a:ext>
            </a:extLst>
          </p:cNvPr>
          <p:cNvCxnSpPr>
            <a:cxnSpLocks/>
          </p:cNvCxnSpPr>
          <p:nvPr/>
        </p:nvCxnSpPr>
        <p:spPr>
          <a:xfrm flipV="1">
            <a:off x="7095005" y="4002659"/>
            <a:ext cx="11874" cy="1180213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984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9B3EE-E9D7-CB35-92D9-06117B086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E8CA46-75EC-1897-DAC2-861583FC9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695" y="2264778"/>
            <a:ext cx="2412899" cy="67222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t-EE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Taastuvelektri võimsus </a:t>
            </a:r>
            <a:r>
              <a:rPr lang="et-EE" sz="1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970+ MW</a:t>
            </a:r>
          </a:p>
          <a:p>
            <a:pPr algn="l">
              <a:spcBef>
                <a:spcPts val="0"/>
              </a:spcBef>
            </a:pPr>
            <a:r>
              <a:rPr lang="et-EE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päikeseelektrijaamad 510 MW</a:t>
            </a:r>
          </a:p>
          <a:p>
            <a:pPr algn="l">
              <a:spcBef>
                <a:spcPts val="0"/>
              </a:spcBef>
            </a:pPr>
            <a:r>
              <a:rPr lang="et-EE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maismaatuulepargid 317 MW</a:t>
            </a:r>
          </a:p>
          <a:p>
            <a:pPr algn="l">
              <a:spcBef>
                <a:spcPts val="0"/>
              </a:spcBef>
            </a:pPr>
            <a:r>
              <a:rPr lang="et-EE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biomassi koostootmisjaamad 150 MW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65743-4FB5-44BD-5964-57FE1C682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9" y="1521493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CFCAD-C6D8-B44B-89FA-2670D77B8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425" y="1428958"/>
            <a:ext cx="714267" cy="1111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4CE90-CC07-A6F6-0129-3EE0BC3EA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588" y="3313235"/>
            <a:ext cx="431800" cy="66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CB0ACF-D245-2DBB-5F44-37E5CD3AA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229" y="3048797"/>
            <a:ext cx="4318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117B3D-3D9F-B184-9179-01A273841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70" y="3238030"/>
            <a:ext cx="431800" cy="66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3933D0-993C-A0E6-5174-41464F19F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828" y="1641831"/>
            <a:ext cx="4699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207BA-7827-D579-BDCD-1E16B0DCB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886" y="3106857"/>
            <a:ext cx="698500" cy="7493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678ED256-2008-BC6B-7047-835DF76DA95D}"/>
              </a:ext>
            </a:extLst>
          </p:cNvPr>
          <p:cNvGrpSpPr/>
          <p:nvPr/>
        </p:nvGrpSpPr>
        <p:grpSpPr>
          <a:xfrm>
            <a:off x="4958410" y="5445230"/>
            <a:ext cx="460796" cy="541810"/>
            <a:chOff x="4548625" y="5587439"/>
            <a:chExt cx="460796" cy="54181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C8D5F6-F28D-F315-02A7-C76DA27A9D81}"/>
                </a:ext>
              </a:extLst>
            </p:cNvPr>
            <p:cNvSpPr txBox="1"/>
            <p:nvPr/>
          </p:nvSpPr>
          <p:spPr>
            <a:xfrm>
              <a:off x="4548625" y="5769182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50%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1D7174F-B0F6-589A-4A90-9F2C5B790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14458" y="5587439"/>
              <a:ext cx="295533" cy="541810"/>
            </a:xfrm>
            <a:prstGeom prst="rect">
              <a:avLst/>
            </a:prstGeom>
          </p:spPr>
        </p:pic>
        <p:sp>
          <p:nvSpPr>
            <p:cNvPr id="40" name="Round Same-side Corner of Rectangle 39">
              <a:extLst>
                <a:ext uri="{FF2B5EF4-FFF2-40B4-BE49-F238E27FC236}">
                  <a16:creationId xmlns:a16="http://schemas.microsoft.com/office/drawing/2014/main" id="{DEEE653F-B381-F6B7-8B05-59DFC3D3EFDA}"/>
                </a:ext>
              </a:extLst>
            </p:cNvPr>
            <p:cNvSpPr/>
            <p:nvPr/>
          </p:nvSpPr>
          <p:spPr>
            <a:xfrm rot="10800000">
              <a:off x="4619971" y="5883027"/>
              <a:ext cx="295533" cy="246222"/>
            </a:xfrm>
            <a:prstGeom prst="round2SameRect">
              <a:avLst>
                <a:gd name="adj1" fmla="val 31947"/>
                <a:gd name="adj2" fmla="val 0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BA2EB-1717-DCB3-E31B-E5CEAD39874D}"/>
              </a:ext>
            </a:extLst>
          </p:cNvPr>
          <p:cNvGrpSpPr/>
          <p:nvPr/>
        </p:nvGrpSpPr>
        <p:grpSpPr>
          <a:xfrm>
            <a:off x="6009315" y="5443885"/>
            <a:ext cx="460796" cy="541810"/>
            <a:chOff x="5458007" y="5586094"/>
            <a:chExt cx="460796" cy="54181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1DD459A-7882-600D-391A-58E4B53D6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3840" y="5586094"/>
              <a:ext cx="295533" cy="541810"/>
            </a:xfrm>
            <a:prstGeom prst="rect">
              <a:avLst/>
            </a:prstGeom>
          </p:spPr>
        </p:pic>
        <p:sp>
          <p:nvSpPr>
            <p:cNvPr id="45" name="Round Same-side Corner of Rectangle 44">
              <a:extLst>
                <a:ext uri="{FF2B5EF4-FFF2-40B4-BE49-F238E27FC236}">
                  <a16:creationId xmlns:a16="http://schemas.microsoft.com/office/drawing/2014/main" id="{36CDA080-1C2F-5762-B5EA-C41B8E89F911}"/>
                </a:ext>
              </a:extLst>
            </p:cNvPr>
            <p:cNvSpPr/>
            <p:nvPr/>
          </p:nvSpPr>
          <p:spPr>
            <a:xfrm rot="10800000">
              <a:off x="5526594" y="5880335"/>
              <a:ext cx="295533" cy="246223"/>
            </a:xfrm>
            <a:prstGeom prst="round2SameRect">
              <a:avLst>
                <a:gd name="adj1" fmla="val 22921"/>
                <a:gd name="adj2" fmla="val 0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BB0BF8-CC63-2E50-804D-C872CB69750D}"/>
                </a:ext>
              </a:extLst>
            </p:cNvPr>
            <p:cNvSpPr txBox="1"/>
            <p:nvPr/>
          </p:nvSpPr>
          <p:spPr>
            <a:xfrm>
              <a:off x="5458007" y="5767837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62%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ED61A40-A21D-8F84-F734-7EF68AED88DA}"/>
              </a:ext>
            </a:extLst>
          </p:cNvPr>
          <p:cNvGrpSpPr/>
          <p:nvPr/>
        </p:nvGrpSpPr>
        <p:grpSpPr>
          <a:xfrm>
            <a:off x="7060220" y="5442436"/>
            <a:ext cx="460796" cy="541915"/>
            <a:chOff x="6360620" y="5584645"/>
            <a:chExt cx="460796" cy="54191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8CC78B2-7797-5DA9-96C3-B069067A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26453" y="5584645"/>
              <a:ext cx="295533" cy="541810"/>
            </a:xfrm>
            <a:prstGeom prst="rect">
              <a:avLst/>
            </a:prstGeom>
          </p:spPr>
        </p:pic>
        <p:sp>
          <p:nvSpPr>
            <p:cNvPr id="48" name="Round Same-side Corner of Rectangle 47">
              <a:extLst>
                <a:ext uri="{FF2B5EF4-FFF2-40B4-BE49-F238E27FC236}">
                  <a16:creationId xmlns:a16="http://schemas.microsoft.com/office/drawing/2014/main" id="{83C0AFCE-E633-5C3C-F7B5-66BCE63E84C0}"/>
                </a:ext>
              </a:extLst>
            </p:cNvPr>
            <p:cNvSpPr/>
            <p:nvPr/>
          </p:nvSpPr>
          <p:spPr>
            <a:xfrm rot="10800000">
              <a:off x="6426451" y="5791200"/>
              <a:ext cx="295533" cy="335360"/>
            </a:xfrm>
            <a:prstGeom prst="round2SameRect">
              <a:avLst>
                <a:gd name="adj1" fmla="val 22921"/>
                <a:gd name="adj2" fmla="val 0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473D46C-DAC4-B8BB-4798-01820CE244B3}"/>
                </a:ext>
              </a:extLst>
            </p:cNvPr>
            <p:cNvSpPr txBox="1"/>
            <p:nvPr/>
          </p:nvSpPr>
          <p:spPr>
            <a:xfrm>
              <a:off x="6360620" y="5766388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70%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6896AB2-03BD-8193-3465-B84AF0B67DA3}"/>
              </a:ext>
            </a:extLst>
          </p:cNvPr>
          <p:cNvGrpSpPr/>
          <p:nvPr/>
        </p:nvGrpSpPr>
        <p:grpSpPr>
          <a:xfrm>
            <a:off x="8111125" y="5442436"/>
            <a:ext cx="460796" cy="541810"/>
            <a:chOff x="7263233" y="5584645"/>
            <a:chExt cx="460796" cy="54181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7313B15-4DA5-6F62-44FB-967A8FF90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0323" y="5584645"/>
              <a:ext cx="295533" cy="541810"/>
            </a:xfrm>
            <a:prstGeom prst="rect">
              <a:avLst/>
            </a:prstGeom>
          </p:spPr>
        </p:pic>
        <p:sp>
          <p:nvSpPr>
            <p:cNvPr id="51" name="Round Same-side Corner of Rectangle 50">
              <a:extLst>
                <a:ext uri="{FF2B5EF4-FFF2-40B4-BE49-F238E27FC236}">
                  <a16:creationId xmlns:a16="http://schemas.microsoft.com/office/drawing/2014/main" id="{DB38494D-801A-8887-8FA0-AB8E737D3819}"/>
                </a:ext>
              </a:extLst>
            </p:cNvPr>
            <p:cNvSpPr/>
            <p:nvPr/>
          </p:nvSpPr>
          <p:spPr>
            <a:xfrm rot="10800000">
              <a:off x="7333077" y="5702300"/>
              <a:ext cx="295533" cy="422810"/>
            </a:xfrm>
            <a:prstGeom prst="round2SameRect">
              <a:avLst>
                <a:gd name="adj1" fmla="val 22921"/>
                <a:gd name="adj2" fmla="val 0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9F03FC0-AD6E-F99B-4CAC-F276D4DDACE6}"/>
                </a:ext>
              </a:extLst>
            </p:cNvPr>
            <p:cNvSpPr txBox="1"/>
            <p:nvPr/>
          </p:nvSpPr>
          <p:spPr>
            <a:xfrm>
              <a:off x="7263233" y="5766388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85%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13A74D4-0FEF-98A0-7080-57554D4EF4D0}"/>
              </a:ext>
            </a:extLst>
          </p:cNvPr>
          <p:cNvGrpSpPr/>
          <p:nvPr/>
        </p:nvGrpSpPr>
        <p:grpSpPr>
          <a:xfrm>
            <a:off x="9162030" y="5447920"/>
            <a:ext cx="460796" cy="541810"/>
            <a:chOff x="8522440" y="5590129"/>
            <a:chExt cx="460796" cy="54181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A6AC133-0E15-3585-2AD0-F30403208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5072" y="5590129"/>
              <a:ext cx="295533" cy="541810"/>
            </a:xfrm>
            <a:prstGeom prst="rect">
              <a:avLst/>
            </a:prstGeom>
          </p:spPr>
        </p:pic>
        <p:sp>
          <p:nvSpPr>
            <p:cNvPr id="54" name="Round Same-side Corner of Rectangle 53">
              <a:extLst>
                <a:ext uri="{FF2B5EF4-FFF2-40B4-BE49-F238E27FC236}">
                  <a16:creationId xmlns:a16="http://schemas.microsoft.com/office/drawing/2014/main" id="{A1AB552B-AD8A-CC84-21C6-81AFA983356E}"/>
                </a:ext>
              </a:extLst>
            </p:cNvPr>
            <p:cNvSpPr/>
            <p:nvPr/>
          </p:nvSpPr>
          <p:spPr>
            <a:xfrm rot="10800000">
              <a:off x="8607826" y="5657850"/>
              <a:ext cx="295533" cy="472744"/>
            </a:xfrm>
            <a:prstGeom prst="round2SameRect">
              <a:avLst>
                <a:gd name="adj1" fmla="val 22921"/>
                <a:gd name="adj2" fmla="val 13966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28A37E-1856-4A8F-7611-C8DE8F60ED8E}"/>
                </a:ext>
              </a:extLst>
            </p:cNvPr>
            <p:cNvSpPr txBox="1"/>
            <p:nvPr/>
          </p:nvSpPr>
          <p:spPr>
            <a:xfrm>
              <a:off x="8522440" y="5766388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100%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EA1C31-957B-080A-98B9-02082900D6F3}"/>
              </a:ext>
            </a:extLst>
          </p:cNvPr>
          <p:cNvGrpSpPr/>
          <p:nvPr/>
        </p:nvGrpSpPr>
        <p:grpSpPr>
          <a:xfrm>
            <a:off x="10212935" y="5447920"/>
            <a:ext cx="460796" cy="541810"/>
            <a:chOff x="8522440" y="5590129"/>
            <a:chExt cx="460796" cy="54181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D505594-BB0E-9B8B-F2DE-87BA60ADD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5072" y="5590129"/>
              <a:ext cx="295533" cy="541810"/>
            </a:xfrm>
            <a:prstGeom prst="rect">
              <a:avLst/>
            </a:prstGeom>
          </p:spPr>
        </p:pic>
        <p:sp>
          <p:nvSpPr>
            <p:cNvPr id="59" name="Round Same-side Corner of Rectangle 58">
              <a:extLst>
                <a:ext uri="{FF2B5EF4-FFF2-40B4-BE49-F238E27FC236}">
                  <a16:creationId xmlns:a16="http://schemas.microsoft.com/office/drawing/2014/main" id="{3A3F6AED-49C5-CFFC-2A4E-F4447A72F202}"/>
                </a:ext>
              </a:extLst>
            </p:cNvPr>
            <p:cNvSpPr/>
            <p:nvPr/>
          </p:nvSpPr>
          <p:spPr>
            <a:xfrm rot="10800000">
              <a:off x="8607826" y="5657850"/>
              <a:ext cx="295533" cy="472744"/>
            </a:xfrm>
            <a:prstGeom prst="round2SameRect">
              <a:avLst>
                <a:gd name="adj1" fmla="val 22921"/>
                <a:gd name="adj2" fmla="val 13966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6329CE8-38D9-79B3-9431-DF13B69CD536}"/>
                </a:ext>
              </a:extLst>
            </p:cNvPr>
            <p:cNvSpPr txBox="1"/>
            <p:nvPr/>
          </p:nvSpPr>
          <p:spPr>
            <a:xfrm>
              <a:off x="8522440" y="5766388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100%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C4DD6B-9866-B9F6-A3E7-469D07EF70CA}"/>
              </a:ext>
            </a:extLst>
          </p:cNvPr>
          <p:cNvGrpSpPr/>
          <p:nvPr/>
        </p:nvGrpSpPr>
        <p:grpSpPr>
          <a:xfrm>
            <a:off x="11263844" y="5447920"/>
            <a:ext cx="460796" cy="541810"/>
            <a:chOff x="8522440" y="5590129"/>
            <a:chExt cx="460796" cy="54181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D6367C-D28E-3D79-B2BD-D9A45259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5072" y="5590129"/>
              <a:ext cx="295533" cy="541810"/>
            </a:xfrm>
            <a:prstGeom prst="rect">
              <a:avLst/>
            </a:prstGeom>
          </p:spPr>
        </p:pic>
        <p:sp>
          <p:nvSpPr>
            <p:cNvPr id="63" name="Round Same-side Corner of Rectangle 62">
              <a:extLst>
                <a:ext uri="{FF2B5EF4-FFF2-40B4-BE49-F238E27FC236}">
                  <a16:creationId xmlns:a16="http://schemas.microsoft.com/office/drawing/2014/main" id="{B10CB795-2F76-91C1-6B43-00CAA4904C39}"/>
                </a:ext>
              </a:extLst>
            </p:cNvPr>
            <p:cNvSpPr/>
            <p:nvPr/>
          </p:nvSpPr>
          <p:spPr>
            <a:xfrm rot="10800000">
              <a:off x="8607826" y="5657850"/>
              <a:ext cx="295533" cy="472744"/>
            </a:xfrm>
            <a:prstGeom prst="round2SameRect">
              <a:avLst>
                <a:gd name="adj1" fmla="val 22921"/>
                <a:gd name="adj2" fmla="val 13966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DE0E72D-7ECD-C11B-F758-A531B8F36EDF}"/>
                </a:ext>
              </a:extLst>
            </p:cNvPr>
            <p:cNvSpPr txBox="1"/>
            <p:nvPr/>
          </p:nvSpPr>
          <p:spPr>
            <a:xfrm>
              <a:off x="8522440" y="5766388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100%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012F3F-0826-2EB9-FC5F-E23A59ACAA58}"/>
              </a:ext>
            </a:extLst>
          </p:cNvPr>
          <p:cNvGrpSpPr/>
          <p:nvPr/>
        </p:nvGrpSpPr>
        <p:grpSpPr>
          <a:xfrm>
            <a:off x="754790" y="5447083"/>
            <a:ext cx="460796" cy="541810"/>
            <a:chOff x="942428" y="5589292"/>
            <a:chExt cx="460796" cy="5418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4365CFB-3B9A-9A13-75AD-C4BA2EA1F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019" y="5589292"/>
              <a:ext cx="295533" cy="541810"/>
            </a:xfrm>
            <a:prstGeom prst="rect">
              <a:avLst/>
            </a:prstGeom>
          </p:spPr>
        </p:pic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F373CC41-F122-AA36-67A5-71EA895430AD}"/>
                </a:ext>
              </a:extLst>
            </p:cNvPr>
            <p:cNvSpPr/>
            <p:nvPr/>
          </p:nvSpPr>
          <p:spPr>
            <a:xfrm rot="10800000">
              <a:off x="1011019" y="6017256"/>
              <a:ext cx="295533" cy="11333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5A9723-D16A-FCE6-7188-3BC8E92DA89A}"/>
                </a:ext>
              </a:extLst>
            </p:cNvPr>
            <p:cNvSpPr txBox="1"/>
            <p:nvPr/>
          </p:nvSpPr>
          <p:spPr>
            <a:xfrm>
              <a:off x="942428" y="5771035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26%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5410536-28CD-9BCF-8FB0-33F61FE0D0FA}"/>
              </a:ext>
            </a:extLst>
          </p:cNvPr>
          <p:cNvGrpSpPr/>
          <p:nvPr/>
        </p:nvGrpSpPr>
        <p:grpSpPr>
          <a:xfrm>
            <a:off x="1805695" y="5447920"/>
            <a:ext cx="460796" cy="541810"/>
            <a:chOff x="1845043" y="5590129"/>
            <a:chExt cx="460796" cy="5418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5372858-7B6B-46FB-B533-CC9E3398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0876" y="5590129"/>
              <a:ext cx="295533" cy="541810"/>
            </a:xfrm>
            <a:prstGeom prst="rect">
              <a:avLst/>
            </a:prstGeom>
          </p:spPr>
        </p:pic>
        <p:sp>
          <p:nvSpPr>
            <p:cNvPr id="31" name="Round Same-side Corner of Rectangle 30">
              <a:extLst>
                <a:ext uri="{FF2B5EF4-FFF2-40B4-BE49-F238E27FC236}">
                  <a16:creationId xmlns:a16="http://schemas.microsoft.com/office/drawing/2014/main" id="{5ABCEFC7-5FF0-81A2-9F90-E6A8D978C925}"/>
                </a:ext>
              </a:extLst>
            </p:cNvPr>
            <p:cNvSpPr/>
            <p:nvPr/>
          </p:nvSpPr>
          <p:spPr>
            <a:xfrm rot="10800000">
              <a:off x="1913633" y="5984875"/>
              <a:ext cx="295533" cy="14571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205D89-D0B8-9FB1-1907-EE73F0D65691}"/>
                </a:ext>
              </a:extLst>
            </p:cNvPr>
            <p:cNvSpPr txBox="1"/>
            <p:nvPr/>
          </p:nvSpPr>
          <p:spPr>
            <a:xfrm>
              <a:off x="1845043" y="5770527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28%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8EAFAD8-2194-1E6F-5C89-06D5352D57E0}"/>
              </a:ext>
            </a:extLst>
          </p:cNvPr>
          <p:cNvGrpSpPr/>
          <p:nvPr/>
        </p:nvGrpSpPr>
        <p:grpSpPr>
          <a:xfrm>
            <a:off x="2856600" y="5446575"/>
            <a:ext cx="460796" cy="541810"/>
            <a:chOff x="2754425" y="5588784"/>
            <a:chExt cx="460796" cy="54181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A74AC30-05E7-2C82-3CA0-5248B450F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20258" y="5588784"/>
              <a:ext cx="295533" cy="541810"/>
            </a:xfrm>
            <a:prstGeom prst="rect">
              <a:avLst/>
            </a:prstGeom>
          </p:spPr>
        </p:pic>
        <p:sp>
          <p:nvSpPr>
            <p:cNvPr id="34" name="Round Same-side Corner of Rectangle 33">
              <a:extLst>
                <a:ext uri="{FF2B5EF4-FFF2-40B4-BE49-F238E27FC236}">
                  <a16:creationId xmlns:a16="http://schemas.microsoft.com/office/drawing/2014/main" id="{B8634FA2-7493-8096-6B13-A0E764B8E5F8}"/>
                </a:ext>
              </a:extLst>
            </p:cNvPr>
            <p:cNvSpPr/>
            <p:nvPr/>
          </p:nvSpPr>
          <p:spPr>
            <a:xfrm rot="10800000">
              <a:off x="2823015" y="5983530"/>
              <a:ext cx="295533" cy="14571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85219B-9B6E-9DF0-7996-1F734D6DB621}"/>
                </a:ext>
              </a:extLst>
            </p:cNvPr>
            <p:cNvSpPr txBox="1"/>
            <p:nvPr/>
          </p:nvSpPr>
          <p:spPr>
            <a:xfrm>
              <a:off x="2754425" y="5770527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31%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4C80E6A-E898-757C-AE48-E4C8AD517624}"/>
              </a:ext>
            </a:extLst>
          </p:cNvPr>
          <p:cNvGrpSpPr/>
          <p:nvPr/>
        </p:nvGrpSpPr>
        <p:grpSpPr>
          <a:xfrm>
            <a:off x="3907505" y="5445230"/>
            <a:ext cx="460796" cy="541810"/>
            <a:chOff x="3651525" y="5587439"/>
            <a:chExt cx="460796" cy="54181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4E6818A-9267-5847-659D-E753D5BD7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7358" y="5587439"/>
              <a:ext cx="295533" cy="541810"/>
            </a:xfrm>
            <a:prstGeom prst="rect">
              <a:avLst/>
            </a:prstGeom>
          </p:spPr>
        </p:pic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2EB47FFC-C18E-2FE0-788C-BFB9C5FB8735}"/>
                </a:ext>
              </a:extLst>
            </p:cNvPr>
            <p:cNvSpPr/>
            <p:nvPr/>
          </p:nvSpPr>
          <p:spPr>
            <a:xfrm rot="10800000">
              <a:off x="3720114" y="5946774"/>
              <a:ext cx="295533" cy="181129"/>
            </a:xfrm>
            <a:prstGeom prst="round2SameRect">
              <a:avLst>
                <a:gd name="adj1" fmla="val 35977"/>
                <a:gd name="adj2" fmla="val 0"/>
              </a:avLst>
            </a:prstGeom>
            <a:solidFill>
              <a:srgbClr val="50B37A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5260A26-4CE0-721B-012C-1658F90F4932}"/>
                </a:ext>
              </a:extLst>
            </p:cNvPr>
            <p:cNvSpPr txBox="1"/>
            <p:nvPr/>
          </p:nvSpPr>
          <p:spPr>
            <a:xfrm>
              <a:off x="3651525" y="5769182"/>
              <a:ext cx="4607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000" b="1">
                  <a:solidFill>
                    <a:srgbClr val="50B37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36%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EB4D873-52B1-C14B-09B1-82AF6FCB5D8A}"/>
              </a:ext>
            </a:extLst>
          </p:cNvPr>
          <p:cNvCxnSpPr>
            <a:cxnSpLocks/>
            <a:stCxn id="77" idx="0"/>
          </p:cNvCxnSpPr>
          <p:nvPr/>
        </p:nvCxnSpPr>
        <p:spPr>
          <a:xfrm flipV="1">
            <a:off x="687400" y="2374312"/>
            <a:ext cx="0" cy="3615418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49C437B-5F3A-565D-B3FE-C5D34A9CA51C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1752898" y="5103911"/>
            <a:ext cx="0" cy="878991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904CE8-88C7-7024-6532-3A23F9C9D27A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2780865" y="3973635"/>
            <a:ext cx="0" cy="2019579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65489A4-6869-92B5-0164-0A467DD3AA31}"/>
              </a:ext>
            </a:extLst>
          </p:cNvPr>
          <p:cNvCxnSpPr>
            <a:cxnSpLocks/>
            <a:stCxn id="87" idx="0"/>
          </p:cNvCxnSpPr>
          <p:nvPr/>
        </p:nvCxnSpPr>
        <p:spPr>
          <a:xfrm flipV="1">
            <a:off x="3864844" y="1961804"/>
            <a:ext cx="0" cy="4027926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5637727-9332-4F53-8CFE-F41F5893428F}"/>
              </a:ext>
            </a:extLst>
          </p:cNvPr>
          <p:cNvCxnSpPr>
            <a:cxnSpLocks/>
            <a:stCxn id="95" idx="0"/>
          </p:cNvCxnSpPr>
          <p:nvPr/>
        </p:nvCxnSpPr>
        <p:spPr>
          <a:xfrm flipV="1">
            <a:off x="8062896" y="4122766"/>
            <a:ext cx="0" cy="1866964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1BF5D18-6900-987E-CC3F-108EC347EE77}"/>
              </a:ext>
            </a:extLst>
          </p:cNvPr>
          <p:cNvCxnSpPr>
            <a:cxnSpLocks/>
            <a:stCxn id="97" idx="0"/>
          </p:cNvCxnSpPr>
          <p:nvPr/>
        </p:nvCxnSpPr>
        <p:spPr>
          <a:xfrm flipV="1">
            <a:off x="9105516" y="2273943"/>
            <a:ext cx="0" cy="3715787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A7459EF-A335-E8D3-5786-388152DD3E8F}"/>
              </a:ext>
            </a:extLst>
          </p:cNvPr>
          <p:cNvCxnSpPr>
            <a:cxnSpLocks/>
            <a:stCxn id="99" idx="0"/>
          </p:cNvCxnSpPr>
          <p:nvPr/>
        </p:nvCxnSpPr>
        <p:spPr>
          <a:xfrm flipV="1">
            <a:off x="10122371" y="4616676"/>
            <a:ext cx="0" cy="1373054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C3AF94D-86F6-EE03-2204-161032022850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1210520" y="4923700"/>
            <a:ext cx="0" cy="1066030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6FAD3E2-31E2-F34E-D57F-50A82F50F5A6}"/>
              </a:ext>
            </a:extLst>
          </p:cNvPr>
          <p:cNvGrpSpPr/>
          <p:nvPr/>
        </p:nvGrpSpPr>
        <p:grpSpPr>
          <a:xfrm>
            <a:off x="362826" y="5982902"/>
            <a:ext cx="11172265" cy="490191"/>
            <a:chOff x="362826" y="5982902"/>
            <a:chExt cx="11172265" cy="49019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A98AC7D-6011-99F6-146A-46C872E3FC3D}"/>
                </a:ext>
              </a:extLst>
            </p:cNvPr>
            <p:cNvCxnSpPr>
              <a:cxnSpLocks/>
            </p:cNvCxnSpPr>
            <p:nvPr/>
          </p:nvCxnSpPr>
          <p:spPr>
            <a:xfrm>
              <a:off x="670643" y="6083779"/>
              <a:ext cx="10578164" cy="0"/>
            </a:xfrm>
            <a:prstGeom prst="line">
              <a:avLst/>
            </a:prstGeom>
            <a:ln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9BF2F05-63DD-09EC-2C5D-20335C41E6D3}"/>
                </a:ext>
              </a:extLst>
            </p:cNvPr>
            <p:cNvSpPr/>
            <p:nvPr/>
          </p:nvSpPr>
          <p:spPr>
            <a:xfrm>
              <a:off x="596835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A088C3B-FD58-8514-5639-3601B18118D3}"/>
                </a:ext>
              </a:extLst>
            </p:cNvPr>
            <p:cNvSpPr/>
            <p:nvPr/>
          </p:nvSpPr>
          <p:spPr>
            <a:xfrm>
              <a:off x="1662333" y="5982902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FEBBBE6-DD91-797D-0431-5D82C61A7CE2}"/>
                </a:ext>
              </a:extLst>
            </p:cNvPr>
            <p:cNvSpPr/>
            <p:nvPr/>
          </p:nvSpPr>
          <p:spPr>
            <a:xfrm>
              <a:off x="2690300" y="5993214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46C1B7F-725D-AA49-C505-44051B00638E}"/>
                </a:ext>
              </a:extLst>
            </p:cNvPr>
            <p:cNvSpPr/>
            <p:nvPr/>
          </p:nvSpPr>
          <p:spPr>
            <a:xfrm>
              <a:off x="3774279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2F03F58-DB9E-C94D-61CD-287BB8A44459}"/>
                </a:ext>
              </a:extLst>
            </p:cNvPr>
            <p:cNvSpPr/>
            <p:nvPr/>
          </p:nvSpPr>
          <p:spPr>
            <a:xfrm>
              <a:off x="4801798" y="5982902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04CD68B-BC6D-5C91-9532-EFE0803EA122}"/>
                </a:ext>
              </a:extLst>
            </p:cNvPr>
            <p:cNvSpPr/>
            <p:nvPr/>
          </p:nvSpPr>
          <p:spPr>
            <a:xfrm>
              <a:off x="5867833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27559A8-2FC3-45F5-C458-C0F4EAC46EB9}"/>
                </a:ext>
              </a:extLst>
            </p:cNvPr>
            <p:cNvSpPr/>
            <p:nvPr/>
          </p:nvSpPr>
          <p:spPr>
            <a:xfrm>
              <a:off x="6931215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7E74FB3-0445-C7D2-32D0-1F90A60902CD}"/>
                </a:ext>
              </a:extLst>
            </p:cNvPr>
            <p:cNvSpPr/>
            <p:nvPr/>
          </p:nvSpPr>
          <p:spPr>
            <a:xfrm>
              <a:off x="7972331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FF3973F-B371-A596-5C0F-3C267EBA2C64}"/>
                </a:ext>
              </a:extLst>
            </p:cNvPr>
            <p:cNvSpPr/>
            <p:nvPr/>
          </p:nvSpPr>
          <p:spPr>
            <a:xfrm>
              <a:off x="9014951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F48FBF8-2706-DE02-1CD6-88EE71EB738C}"/>
                </a:ext>
              </a:extLst>
            </p:cNvPr>
            <p:cNvSpPr/>
            <p:nvPr/>
          </p:nvSpPr>
          <p:spPr>
            <a:xfrm>
              <a:off x="10031806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9581FD9-2BBF-ACF0-B7F6-ABB1D12B0908}"/>
                </a:ext>
              </a:extLst>
            </p:cNvPr>
            <p:cNvSpPr/>
            <p:nvPr/>
          </p:nvSpPr>
          <p:spPr>
            <a:xfrm>
              <a:off x="11119955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0503E34-485B-D723-79BA-64C652DCBE01}"/>
                </a:ext>
              </a:extLst>
            </p:cNvPr>
            <p:cNvSpPr txBox="1"/>
            <p:nvPr/>
          </p:nvSpPr>
          <p:spPr>
            <a:xfrm>
              <a:off x="362826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5B8DB02-7C37-B904-436A-D810E963CB35}"/>
                </a:ext>
              </a:extLst>
            </p:cNvPr>
            <p:cNvSpPr txBox="1"/>
            <p:nvPr/>
          </p:nvSpPr>
          <p:spPr>
            <a:xfrm>
              <a:off x="1415138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2023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8BABA24-E00D-53E4-9B27-6C62DE230587}"/>
                </a:ext>
              </a:extLst>
            </p:cNvPr>
            <p:cNvSpPr txBox="1"/>
            <p:nvPr/>
          </p:nvSpPr>
          <p:spPr>
            <a:xfrm>
              <a:off x="2467450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2024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8D6E470-BCDF-7EBF-2B1E-83AF8C95F47A}"/>
                </a:ext>
              </a:extLst>
            </p:cNvPr>
            <p:cNvSpPr txBox="1"/>
            <p:nvPr/>
          </p:nvSpPr>
          <p:spPr>
            <a:xfrm>
              <a:off x="3519762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2025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450E74F5-0595-2C6D-CC47-8CCE44E51D3E}"/>
                </a:ext>
              </a:extLst>
            </p:cNvPr>
            <p:cNvSpPr txBox="1"/>
            <p:nvPr/>
          </p:nvSpPr>
          <p:spPr>
            <a:xfrm>
              <a:off x="4572074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2026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EA87C2D-CC35-B671-A441-0BEF33D76B83}"/>
                </a:ext>
              </a:extLst>
            </p:cNvPr>
            <p:cNvSpPr txBox="1"/>
            <p:nvPr/>
          </p:nvSpPr>
          <p:spPr>
            <a:xfrm>
              <a:off x="5624386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2027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D124F28-91A1-C086-A85E-512A4C02237E}"/>
                </a:ext>
              </a:extLst>
            </p:cNvPr>
            <p:cNvSpPr txBox="1"/>
            <p:nvPr/>
          </p:nvSpPr>
          <p:spPr>
            <a:xfrm>
              <a:off x="6676698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2028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1C88E99-BF7E-8F73-BA62-2C9666E3BF99}"/>
                </a:ext>
              </a:extLst>
            </p:cNvPr>
            <p:cNvSpPr txBox="1"/>
            <p:nvPr/>
          </p:nvSpPr>
          <p:spPr>
            <a:xfrm>
              <a:off x="7729010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2029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ADB986F-4650-7BF3-59CA-B25AECA106D7}"/>
                </a:ext>
              </a:extLst>
            </p:cNvPr>
            <p:cNvSpPr txBox="1"/>
            <p:nvPr/>
          </p:nvSpPr>
          <p:spPr>
            <a:xfrm>
              <a:off x="8781322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2030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B4F91E4-2CE5-301D-F7FA-E6A9D154AED2}"/>
                </a:ext>
              </a:extLst>
            </p:cNvPr>
            <p:cNvSpPr txBox="1"/>
            <p:nvPr/>
          </p:nvSpPr>
          <p:spPr>
            <a:xfrm>
              <a:off x="9833634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2033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D54E5F0-38E2-FFB7-B1F7-F5AA49B26A77}"/>
                </a:ext>
              </a:extLst>
            </p:cNvPr>
            <p:cNvSpPr txBox="1"/>
            <p:nvPr/>
          </p:nvSpPr>
          <p:spPr>
            <a:xfrm>
              <a:off x="10885946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2035</a:t>
              </a:r>
            </a:p>
          </p:txBody>
        </p:sp>
      </p:grpSp>
      <p:sp>
        <p:nvSpPr>
          <p:cNvPr id="130" name="Subtitle 2">
            <a:extLst>
              <a:ext uri="{FF2B5EF4-FFF2-40B4-BE49-F238E27FC236}">
                <a16:creationId xmlns:a16="http://schemas.microsoft.com/office/drawing/2014/main" id="{03979999-E12A-9D4C-9418-B713FDE2CA8B}"/>
              </a:ext>
            </a:extLst>
          </p:cNvPr>
          <p:cNvSpPr txBox="1">
            <a:spLocks/>
          </p:cNvSpPr>
          <p:nvPr/>
        </p:nvSpPr>
        <p:spPr>
          <a:xfrm>
            <a:off x="703695" y="4327568"/>
            <a:ext cx="2412899" cy="672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Taastuvelektri võimsus </a:t>
            </a:r>
            <a:r>
              <a:rPr lang="et-EE" sz="1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1200+ MW</a:t>
            </a:r>
          </a:p>
          <a:p>
            <a:pPr>
              <a:spcBef>
                <a:spcPts val="0"/>
              </a:spcBef>
            </a:pPr>
            <a:r>
              <a:rPr lang="et-EE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päikeseelektrijaamad 680 MW</a:t>
            </a:r>
          </a:p>
          <a:p>
            <a:pPr>
              <a:spcBef>
                <a:spcPts val="0"/>
              </a:spcBef>
            </a:pPr>
            <a:r>
              <a:rPr lang="et-EE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maismaatuulepargid 377 MW</a:t>
            </a:r>
          </a:p>
          <a:p>
            <a:pPr>
              <a:spcBef>
                <a:spcPts val="0"/>
              </a:spcBef>
            </a:pPr>
            <a:r>
              <a:rPr lang="et-EE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biomassi koostootmisjaamad 150 MW</a:t>
            </a:r>
          </a:p>
        </p:txBody>
      </p:sp>
      <p:sp>
        <p:nvSpPr>
          <p:cNvPr id="131" name="Subtitle 2">
            <a:extLst>
              <a:ext uri="{FF2B5EF4-FFF2-40B4-BE49-F238E27FC236}">
                <a16:creationId xmlns:a16="http://schemas.microsoft.com/office/drawing/2014/main" id="{F667E544-1EDF-FA6B-EBC0-CAACAD4B169C}"/>
              </a:ext>
            </a:extLst>
          </p:cNvPr>
          <p:cNvSpPr txBox="1">
            <a:spLocks/>
          </p:cNvSpPr>
          <p:nvPr/>
        </p:nvSpPr>
        <p:spPr>
          <a:xfrm>
            <a:off x="1502591" y="3238396"/>
            <a:ext cx="2412899" cy="10505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 dirty="0">
                <a:latin typeface="Roboto"/>
                <a:ea typeface="Roboto"/>
                <a:cs typeface="Roboto"/>
              </a:rPr>
              <a:t>Taastuvelektri võimsus </a:t>
            </a:r>
            <a:r>
              <a:rPr lang="et-EE" sz="1000" b="1" dirty="0">
                <a:latin typeface="Roboto"/>
                <a:ea typeface="Roboto"/>
                <a:cs typeface="Roboto"/>
              </a:rPr>
              <a:t>1800+ MW</a:t>
            </a:r>
          </a:p>
          <a:p>
            <a:pPr>
              <a:spcBef>
                <a:spcPts val="0"/>
              </a:spcBef>
            </a:pPr>
            <a:r>
              <a:rPr lang="et-EE" sz="1000" dirty="0">
                <a:latin typeface="Roboto"/>
                <a:ea typeface="Roboto"/>
                <a:cs typeface="Roboto"/>
              </a:rPr>
              <a:t>päikeseelektrijaamad 969 MW</a:t>
            </a:r>
          </a:p>
          <a:p>
            <a:pPr>
              <a:spcBef>
                <a:spcPts val="0"/>
              </a:spcBef>
            </a:pPr>
            <a:r>
              <a:rPr lang="et-EE" sz="1000" dirty="0">
                <a:latin typeface="Roboto"/>
                <a:ea typeface="Roboto"/>
                <a:cs typeface="Roboto"/>
              </a:rPr>
              <a:t>maismaatuulepargid 682 MW</a:t>
            </a:r>
          </a:p>
          <a:p>
            <a:pPr>
              <a:spcBef>
                <a:spcPts val="0"/>
              </a:spcBef>
            </a:pPr>
            <a:r>
              <a:rPr lang="et-EE" sz="1000" dirty="0">
                <a:latin typeface="Roboto"/>
                <a:ea typeface="Roboto"/>
                <a:cs typeface="Roboto"/>
              </a:rPr>
              <a:t>biomassi koostootmisjaamad 150 MW</a:t>
            </a:r>
          </a:p>
        </p:txBody>
      </p:sp>
      <p:sp>
        <p:nvSpPr>
          <p:cNvPr id="132" name="Subtitle 2">
            <a:extLst>
              <a:ext uri="{FF2B5EF4-FFF2-40B4-BE49-F238E27FC236}">
                <a16:creationId xmlns:a16="http://schemas.microsoft.com/office/drawing/2014/main" id="{A22D98E2-187D-A65F-394D-11479AA3F9F8}"/>
              </a:ext>
            </a:extLst>
          </p:cNvPr>
          <p:cNvSpPr txBox="1">
            <a:spLocks/>
          </p:cNvSpPr>
          <p:nvPr/>
        </p:nvSpPr>
        <p:spPr>
          <a:xfrm>
            <a:off x="3888576" y="1874793"/>
            <a:ext cx="1770284" cy="195481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 dirty="0">
                <a:latin typeface="Roboto"/>
                <a:ea typeface="Roboto"/>
                <a:cs typeface="Roboto"/>
              </a:rPr>
              <a:t>Kaovad riigikaitselised kõrguspiirangud suurel osal Eesti maismaast</a:t>
            </a:r>
          </a:p>
          <a:p>
            <a:pPr>
              <a:spcBef>
                <a:spcPts val="0"/>
              </a:spcBef>
            </a:pPr>
            <a:endParaRPr lang="et-EE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et-EE" sz="1000" b="1" dirty="0">
                <a:latin typeface="Roboto"/>
                <a:ea typeface="Roboto"/>
                <a:cs typeface="Roboto"/>
              </a:rPr>
              <a:t>Maismaatuuleparkide  </a:t>
            </a:r>
          </a:p>
          <a:p>
            <a:pPr>
              <a:spcBef>
                <a:spcPts val="0"/>
              </a:spcBef>
            </a:pPr>
            <a:r>
              <a:rPr lang="et-EE" sz="1000" b="1" dirty="0">
                <a:latin typeface="Roboto"/>
                <a:ea typeface="Roboto"/>
                <a:cs typeface="Roboto"/>
              </a:rPr>
              <a:t>2 TWh </a:t>
            </a:r>
            <a:r>
              <a:rPr lang="et-EE" sz="1000" dirty="0">
                <a:latin typeface="Roboto"/>
                <a:ea typeface="Roboto"/>
                <a:cs typeface="Roboto"/>
              </a:rPr>
              <a:t>vähempakkumiste välja kuulutamine</a:t>
            </a:r>
            <a:endParaRPr lang="et-EE" dirty="0"/>
          </a:p>
          <a:p>
            <a:pPr>
              <a:spcBef>
                <a:spcPts val="0"/>
              </a:spcBef>
            </a:pPr>
            <a:endParaRPr lang="et-EE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et-EE" sz="1000" dirty="0">
                <a:latin typeface="Roboto"/>
                <a:ea typeface="Roboto"/>
                <a:cs typeface="Roboto"/>
              </a:rPr>
              <a:t>Jõustub elektrisalvestusturgu hoogustav regulatsioon</a:t>
            </a:r>
            <a:endParaRPr lang="et-EE" sz="800" dirty="0">
              <a:latin typeface="Roboto"/>
              <a:ea typeface="Roboto"/>
              <a:cs typeface="Roboto"/>
            </a:endParaRPr>
          </a:p>
        </p:txBody>
      </p:sp>
      <p:sp>
        <p:nvSpPr>
          <p:cNvPr id="134" name="Subtitle 2">
            <a:extLst>
              <a:ext uri="{FF2B5EF4-FFF2-40B4-BE49-F238E27FC236}">
                <a16:creationId xmlns:a16="http://schemas.microsoft.com/office/drawing/2014/main" id="{3235FD73-F1A6-A1A0-2F66-31BE85483E21}"/>
              </a:ext>
            </a:extLst>
          </p:cNvPr>
          <p:cNvSpPr txBox="1">
            <a:spLocks/>
          </p:cNvSpPr>
          <p:nvPr/>
        </p:nvSpPr>
        <p:spPr>
          <a:xfrm>
            <a:off x="6003791" y="4144603"/>
            <a:ext cx="1417793" cy="900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Lisandub </a:t>
            </a:r>
            <a:r>
              <a:rPr lang="et-EE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289+ MW </a:t>
            </a: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maismaatuuleparke varasemate vähempakkumiste tulemusena</a:t>
            </a:r>
            <a:endParaRPr lang="et-EE" sz="8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5" name="Subtitle 2">
            <a:extLst>
              <a:ext uri="{FF2B5EF4-FFF2-40B4-BE49-F238E27FC236}">
                <a16:creationId xmlns:a16="http://schemas.microsoft.com/office/drawing/2014/main" id="{B66A14FB-D0D1-6127-6E1E-38D63935413A}"/>
              </a:ext>
            </a:extLst>
          </p:cNvPr>
          <p:cNvSpPr txBox="1">
            <a:spLocks/>
          </p:cNvSpPr>
          <p:nvPr/>
        </p:nvSpPr>
        <p:spPr>
          <a:xfrm>
            <a:off x="7578949" y="3612961"/>
            <a:ext cx="1539879" cy="987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Maismaatuuleparkide võimsus kokku </a:t>
            </a:r>
          </a:p>
          <a:p>
            <a:pPr>
              <a:spcBef>
                <a:spcPts val="0"/>
              </a:spcBef>
            </a:pPr>
            <a:r>
              <a:rPr lang="et-EE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2350 MW</a:t>
            </a:r>
            <a:endParaRPr lang="et-EE" sz="8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6" name="Subtitle 2">
            <a:extLst>
              <a:ext uri="{FF2B5EF4-FFF2-40B4-BE49-F238E27FC236}">
                <a16:creationId xmlns:a16="http://schemas.microsoft.com/office/drawing/2014/main" id="{217F47E9-8214-40D6-A2E1-14204D732DF4}"/>
              </a:ext>
            </a:extLst>
          </p:cNvPr>
          <p:cNvSpPr txBox="1">
            <a:spLocks/>
          </p:cNvSpPr>
          <p:nvPr/>
        </p:nvSpPr>
        <p:spPr>
          <a:xfrm>
            <a:off x="9110681" y="2198113"/>
            <a:ext cx="2096638" cy="1031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/>
              <a:t>Taastuvelektri võimsus </a:t>
            </a:r>
            <a:r>
              <a:rPr lang="et-EE" sz="1000" b="1"/>
              <a:t>4500 MW</a:t>
            </a:r>
          </a:p>
          <a:p>
            <a:pPr>
              <a:spcBef>
                <a:spcPts val="0"/>
              </a:spcBef>
            </a:pPr>
            <a:r>
              <a:rPr lang="et-EE" sz="1000"/>
              <a:t>maismaatuulepargid 2850 MW</a:t>
            </a:r>
          </a:p>
          <a:p>
            <a:pPr>
              <a:spcBef>
                <a:spcPts val="0"/>
              </a:spcBef>
            </a:pPr>
            <a:r>
              <a:rPr lang="et-EE" sz="1000"/>
              <a:t>päikeseelektrijaamad 1480 MW</a:t>
            </a:r>
          </a:p>
          <a:p>
            <a:pPr>
              <a:spcBef>
                <a:spcPts val="0"/>
              </a:spcBef>
            </a:pPr>
            <a:r>
              <a:rPr lang="et-EE" sz="1000"/>
              <a:t>biomass 150 MW</a:t>
            </a:r>
          </a:p>
        </p:txBody>
      </p:sp>
      <p:sp>
        <p:nvSpPr>
          <p:cNvPr id="137" name="Subtitle 2">
            <a:extLst>
              <a:ext uri="{FF2B5EF4-FFF2-40B4-BE49-F238E27FC236}">
                <a16:creationId xmlns:a16="http://schemas.microsoft.com/office/drawing/2014/main" id="{337BCAD4-6528-BC86-1C9B-582730FCC175}"/>
              </a:ext>
            </a:extLst>
          </p:cNvPr>
          <p:cNvSpPr txBox="1">
            <a:spLocks/>
          </p:cNvSpPr>
          <p:nvPr/>
        </p:nvSpPr>
        <p:spPr>
          <a:xfrm>
            <a:off x="9787936" y="3957034"/>
            <a:ext cx="1276339" cy="749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 b="1">
                <a:latin typeface="Roboto"/>
                <a:ea typeface="Roboto"/>
                <a:cs typeface="Roboto"/>
              </a:rPr>
              <a:t>Meretuulepark võimsusega </a:t>
            </a:r>
          </a:p>
          <a:p>
            <a:pPr>
              <a:spcBef>
                <a:spcPts val="0"/>
              </a:spcBef>
            </a:pPr>
            <a:r>
              <a:rPr lang="et-EE" sz="1000" b="1">
                <a:latin typeface="Roboto"/>
                <a:ea typeface="Roboto"/>
                <a:cs typeface="Roboto"/>
              </a:rPr>
              <a:t>1000 MW ?</a:t>
            </a:r>
            <a:endParaRPr lang="et-EE" sz="10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8" name="Subtitle 2">
            <a:extLst>
              <a:ext uri="{FF2B5EF4-FFF2-40B4-BE49-F238E27FC236}">
                <a16:creationId xmlns:a16="http://schemas.microsoft.com/office/drawing/2014/main" id="{63FA477C-6378-A909-C940-57A1F13D08D2}"/>
              </a:ext>
            </a:extLst>
          </p:cNvPr>
          <p:cNvSpPr txBox="1">
            <a:spLocks/>
          </p:cNvSpPr>
          <p:nvPr/>
        </p:nvSpPr>
        <p:spPr>
          <a:xfrm>
            <a:off x="10840668" y="4341026"/>
            <a:ext cx="1043096" cy="6644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 b="1">
                <a:latin typeface="Roboto Condensed"/>
                <a:ea typeface="Roboto Condensed"/>
                <a:cs typeface="Roboto Condensed"/>
              </a:rPr>
              <a:t>Taastuvelektri</a:t>
            </a:r>
          </a:p>
          <a:p>
            <a:pPr>
              <a:spcBef>
                <a:spcPts val="0"/>
              </a:spcBef>
            </a:pPr>
            <a:r>
              <a:rPr lang="et-EE" sz="1000" b="1">
                <a:latin typeface="Roboto Condensed"/>
                <a:ea typeface="Roboto Condensed"/>
                <a:cs typeface="Roboto Condensed"/>
              </a:rPr>
              <a:t>koguvõimsus</a:t>
            </a:r>
          </a:p>
          <a:p>
            <a:pPr>
              <a:spcBef>
                <a:spcPts val="0"/>
              </a:spcBef>
            </a:pPr>
            <a:r>
              <a:rPr lang="et-EE" sz="1000" b="1">
                <a:latin typeface="Roboto Condensed"/>
                <a:ea typeface="Roboto Condensed"/>
                <a:cs typeface="Roboto Condensed"/>
              </a:rPr>
              <a:t>5750 MW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5DDB267-2FE5-A957-A603-361DEFBF163B}"/>
              </a:ext>
            </a:extLst>
          </p:cNvPr>
          <p:cNvSpPr txBox="1">
            <a:spLocks/>
          </p:cNvSpPr>
          <p:nvPr/>
        </p:nvSpPr>
        <p:spPr>
          <a:xfrm>
            <a:off x="11168057" y="6556342"/>
            <a:ext cx="869326" cy="196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800" b="1" i="1" dirty="0"/>
              <a:t>17.04.2025</a:t>
            </a:r>
            <a:endParaRPr lang="en-EE" sz="800" b="1" i="1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4E41C0-CABD-7972-06E7-A3D5138BEB66}"/>
              </a:ext>
            </a:extLst>
          </p:cNvPr>
          <p:cNvSpPr txBox="1">
            <a:spLocks/>
          </p:cNvSpPr>
          <p:nvPr/>
        </p:nvSpPr>
        <p:spPr>
          <a:xfrm>
            <a:off x="2372394" y="380434"/>
            <a:ext cx="7461240" cy="72541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TAASTUVELEKTRI VÕIMSUSED</a:t>
            </a:r>
          </a:p>
        </p:txBody>
      </p:sp>
      <p:sp>
        <p:nvSpPr>
          <p:cNvPr id="8" name="Ristkülik 7">
            <a:extLst>
              <a:ext uri="{FF2B5EF4-FFF2-40B4-BE49-F238E27FC236}">
                <a16:creationId xmlns:a16="http://schemas.microsoft.com/office/drawing/2014/main" id="{2C6BFE8A-CA81-B8D5-01B6-C2BB3964D7B5}"/>
              </a:ext>
            </a:extLst>
          </p:cNvPr>
          <p:cNvSpPr/>
          <p:nvPr/>
        </p:nvSpPr>
        <p:spPr>
          <a:xfrm>
            <a:off x="9103011" y="2198590"/>
            <a:ext cx="2118172" cy="72849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Ristkülik 13">
            <a:extLst>
              <a:ext uri="{FF2B5EF4-FFF2-40B4-BE49-F238E27FC236}">
                <a16:creationId xmlns:a16="http://schemas.microsoft.com/office/drawing/2014/main" id="{46FD80FE-D098-80A0-B71F-6213139A9D6D}"/>
              </a:ext>
            </a:extLst>
          </p:cNvPr>
          <p:cNvSpPr/>
          <p:nvPr/>
        </p:nvSpPr>
        <p:spPr>
          <a:xfrm>
            <a:off x="10840452" y="4331071"/>
            <a:ext cx="1042416" cy="6533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Straight Connector 91">
            <a:extLst>
              <a:ext uri="{FF2B5EF4-FFF2-40B4-BE49-F238E27FC236}">
                <a16:creationId xmlns:a16="http://schemas.microsoft.com/office/drawing/2014/main" id="{69C811BD-A4D8-6359-2594-A07FA90D72BA}"/>
              </a:ext>
            </a:extLst>
          </p:cNvPr>
          <p:cNvCxnSpPr>
            <a:cxnSpLocks/>
          </p:cNvCxnSpPr>
          <p:nvPr/>
        </p:nvCxnSpPr>
        <p:spPr>
          <a:xfrm flipV="1">
            <a:off x="7046970" y="4825138"/>
            <a:ext cx="12094" cy="1237164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538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D457FF-7829-44A2-DECD-A2F17BE1C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688" y="3969039"/>
            <a:ext cx="2186576" cy="2465631"/>
          </a:xfrm>
        </p:spPr>
        <p:txBody>
          <a:bodyPr>
            <a:normAutofit/>
          </a:bodyPr>
          <a:lstStyle/>
          <a:p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Tänane võrk võtab ca 3000 MW </a:t>
            </a:r>
          </a:p>
          <a:p>
            <a:endParaRPr lang="et-EE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et-EE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2023-2025 </a:t>
            </a:r>
          </a:p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teeb Elektrilevi 450 km ilmastikukindlaks –kaetud juhe või maakaabel, 400 km liinikoridoride laiendamine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A821E-DDF7-AEB4-F18B-8DC2ACE36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98" y="1742187"/>
            <a:ext cx="11557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AD2E2-BDDD-E8FC-E4C2-B151B5CE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598" y="1409094"/>
            <a:ext cx="1155700" cy="14224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9FC390F-1DCD-AB05-02E5-DBCAF8524754}"/>
              </a:ext>
            </a:extLst>
          </p:cNvPr>
          <p:cNvCxnSpPr>
            <a:cxnSpLocks/>
          </p:cNvCxnSpPr>
          <p:nvPr/>
        </p:nvCxnSpPr>
        <p:spPr>
          <a:xfrm>
            <a:off x="3404429" y="1418828"/>
            <a:ext cx="0" cy="1606192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64994DA-F441-E70F-A02A-93509D3E7CE1}"/>
              </a:ext>
            </a:extLst>
          </p:cNvPr>
          <p:cNvCxnSpPr>
            <a:cxnSpLocks/>
          </p:cNvCxnSpPr>
          <p:nvPr/>
        </p:nvCxnSpPr>
        <p:spPr>
          <a:xfrm>
            <a:off x="6247828" y="1435224"/>
            <a:ext cx="0" cy="1606192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69D6221-A64E-3C7E-E2BF-E614A2A5C875}"/>
              </a:ext>
            </a:extLst>
          </p:cNvPr>
          <p:cNvCxnSpPr>
            <a:cxnSpLocks/>
          </p:cNvCxnSpPr>
          <p:nvPr/>
        </p:nvCxnSpPr>
        <p:spPr>
          <a:xfrm flipV="1">
            <a:off x="4854152" y="3857332"/>
            <a:ext cx="0" cy="1346321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3B8ED20-77DB-5F3E-A9CC-B15E2469E3E4}"/>
              </a:ext>
            </a:extLst>
          </p:cNvPr>
          <p:cNvCxnSpPr>
            <a:cxnSpLocks/>
          </p:cNvCxnSpPr>
          <p:nvPr/>
        </p:nvCxnSpPr>
        <p:spPr>
          <a:xfrm flipV="1">
            <a:off x="7679329" y="3857332"/>
            <a:ext cx="0" cy="1654434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BF79115-818A-1AF0-3CDB-25AA33B9E866}"/>
              </a:ext>
            </a:extLst>
          </p:cNvPr>
          <p:cNvCxnSpPr>
            <a:cxnSpLocks/>
          </p:cNvCxnSpPr>
          <p:nvPr/>
        </p:nvCxnSpPr>
        <p:spPr>
          <a:xfrm>
            <a:off x="9102397" y="2290791"/>
            <a:ext cx="0" cy="734229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2B3E24A-4845-4FFF-C27F-CE35652B94B6}"/>
              </a:ext>
            </a:extLst>
          </p:cNvPr>
          <p:cNvCxnSpPr>
            <a:cxnSpLocks/>
          </p:cNvCxnSpPr>
          <p:nvPr/>
        </p:nvCxnSpPr>
        <p:spPr>
          <a:xfrm flipV="1">
            <a:off x="10592259" y="3904224"/>
            <a:ext cx="0" cy="1048439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63E4AE2-AD32-D850-6B0B-D35B05C13566}"/>
              </a:ext>
            </a:extLst>
          </p:cNvPr>
          <p:cNvGrpSpPr/>
          <p:nvPr/>
        </p:nvGrpSpPr>
        <p:grpSpPr>
          <a:xfrm>
            <a:off x="715108" y="3137366"/>
            <a:ext cx="10165727" cy="638219"/>
            <a:chOff x="609600" y="3121939"/>
            <a:chExt cx="10165727" cy="63821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D896C8-1722-71D4-0863-0C619EC45BEA}"/>
                </a:ext>
              </a:extLst>
            </p:cNvPr>
            <p:cNvSpPr/>
            <p:nvPr/>
          </p:nvSpPr>
          <p:spPr>
            <a:xfrm rot="10800000">
              <a:off x="3048069" y="3163520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F0BB931C-EF47-0A39-71B7-8AB57DC390A4}"/>
                </a:ext>
              </a:extLst>
            </p:cNvPr>
            <p:cNvSpPr/>
            <p:nvPr/>
          </p:nvSpPr>
          <p:spPr>
            <a:xfrm rot="5227661">
              <a:off x="3000704" y="3125683"/>
              <a:ext cx="628019" cy="628019"/>
            </a:xfrm>
            <a:prstGeom prst="arc">
              <a:avLst>
                <a:gd name="adj1" fmla="val 16559251"/>
                <a:gd name="adj2" fmla="val 5590787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39F9E7-5095-0178-2390-17824F041EC0}"/>
                </a:ext>
              </a:extLst>
            </p:cNvPr>
            <p:cNvSpPr/>
            <p:nvPr/>
          </p:nvSpPr>
          <p:spPr>
            <a:xfrm rot="10800000">
              <a:off x="4472843" y="3163520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DDB883FD-6427-72AF-5FD5-BC357185DF89}"/>
                </a:ext>
              </a:extLst>
            </p:cNvPr>
            <p:cNvSpPr/>
            <p:nvPr/>
          </p:nvSpPr>
          <p:spPr>
            <a:xfrm rot="15892043">
              <a:off x="4434172" y="3125683"/>
              <a:ext cx="628019" cy="628019"/>
            </a:xfrm>
            <a:prstGeom prst="arc">
              <a:avLst>
                <a:gd name="adj1" fmla="val 16200000"/>
                <a:gd name="adj2" fmla="val 5985504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D3FE40-C7F0-A658-848C-2CD1DE44FF82}"/>
                </a:ext>
              </a:extLst>
            </p:cNvPr>
            <p:cNvSpPr/>
            <p:nvPr/>
          </p:nvSpPr>
          <p:spPr>
            <a:xfrm rot="10800000">
              <a:off x="5889007" y="3163520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4FB947F2-6DFD-4A9A-5708-446C96CF7B84}"/>
                </a:ext>
              </a:extLst>
            </p:cNvPr>
            <p:cNvSpPr/>
            <p:nvPr/>
          </p:nvSpPr>
          <p:spPr>
            <a:xfrm rot="4875709">
              <a:off x="5848378" y="3121939"/>
              <a:ext cx="628019" cy="628019"/>
            </a:xfrm>
            <a:prstGeom prst="arc">
              <a:avLst>
                <a:gd name="adj1" fmla="val 17134438"/>
                <a:gd name="adj2" fmla="val 5590787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858BA2-605B-B08F-5514-9D330FAFC835}"/>
                </a:ext>
              </a:extLst>
            </p:cNvPr>
            <p:cNvSpPr/>
            <p:nvPr/>
          </p:nvSpPr>
          <p:spPr>
            <a:xfrm rot="10800000">
              <a:off x="7329832" y="3173718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8B26544-1AA8-1B5C-C0AF-A775A80379AF}"/>
                </a:ext>
              </a:extLst>
            </p:cNvPr>
            <p:cNvSpPr/>
            <p:nvPr/>
          </p:nvSpPr>
          <p:spPr>
            <a:xfrm rot="15810710">
              <a:off x="7282468" y="3132139"/>
              <a:ext cx="628019" cy="628019"/>
            </a:xfrm>
            <a:prstGeom prst="arc">
              <a:avLst>
                <a:gd name="adj1" fmla="val 16200000"/>
                <a:gd name="adj2" fmla="val 5990376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DF3343-3C93-EAB5-A920-FA627383DDE0}"/>
                </a:ext>
              </a:extLst>
            </p:cNvPr>
            <p:cNvSpPr/>
            <p:nvPr/>
          </p:nvSpPr>
          <p:spPr>
            <a:xfrm rot="10800000">
              <a:off x="8732365" y="3163520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94EACE3A-AFFE-4AC1-BDD6-D57E3F255D78}"/>
                </a:ext>
              </a:extLst>
            </p:cNvPr>
            <p:cNvSpPr/>
            <p:nvPr/>
          </p:nvSpPr>
          <p:spPr>
            <a:xfrm rot="5592423">
              <a:off x="8690786" y="3125683"/>
              <a:ext cx="628019" cy="628019"/>
            </a:xfrm>
            <a:prstGeom prst="arc">
              <a:avLst>
                <a:gd name="adj1" fmla="val 16200000"/>
                <a:gd name="adj2" fmla="val 4960540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C1D882-0014-6FB5-717E-DC439F0F5F00}"/>
                </a:ext>
              </a:extLst>
            </p:cNvPr>
            <p:cNvSpPr txBox="1"/>
            <p:nvPr/>
          </p:nvSpPr>
          <p:spPr>
            <a:xfrm>
              <a:off x="2980538" y="3294911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7E5398-6293-CFAD-4D36-39105F70EF1A}"/>
                </a:ext>
              </a:extLst>
            </p:cNvPr>
            <p:cNvSpPr txBox="1"/>
            <p:nvPr/>
          </p:nvSpPr>
          <p:spPr>
            <a:xfrm>
              <a:off x="4433528" y="3284507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D0C544-7542-6BEB-9C2A-E68E83876D3F}"/>
                </a:ext>
              </a:extLst>
            </p:cNvPr>
            <p:cNvSpPr txBox="1"/>
            <p:nvPr/>
          </p:nvSpPr>
          <p:spPr>
            <a:xfrm>
              <a:off x="5837557" y="3284507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F9FCB7-86DD-333B-6FB6-7BCEF10E1378}"/>
                </a:ext>
              </a:extLst>
            </p:cNvPr>
            <p:cNvSpPr txBox="1"/>
            <p:nvPr/>
          </p:nvSpPr>
          <p:spPr>
            <a:xfrm>
              <a:off x="7269369" y="3284506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5FF10F-7072-D80A-CF2A-EED9BAE20DE2}"/>
                </a:ext>
              </a:extLst>
            </p:cNvPr>
            <p:cNvSpPr txBox="1"/>
            <p:nvPr/>
          </p:nvSpPr>
          <p:spPr>
            <a:xfrm>
              <a:off x="8686222" y="3284506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2033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CBC7CD1-B390-339C-F291-B7443E734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3435949"/>
              <a:ext cx="2396392" cy="0"/>
            </a:xfrm>
            <a:prstGeom prst="line">
              <a:avLst/>
            </a:prstGeom>
            <a:ln w="25400">
              <a:solidFill>
                <a:srgbClr val="2271B7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B2F0C84-7E3D-E38B-536F-6671C457AB22}"/>
                </a:ext>
              </a:extLst>
            </p:cNvPr>
            <p:cNvSpPr/>
            <p:nvPr/>
          </p:nvSpPr>
          <p:spPr>
            <a:xfrm rot="10800000">
              <a:off x="10184291" y="3163520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178F4D32-B170-FC87-9CF9-7DFC27917798}"/>
                </a:ext>
              </a:extLst>
            </p:cNvPr>
            <p:cNvSpPr/>
            <p:nvPr/>
          </p:nvSpPr>
          <p:spPr>
            <a:xfrm rot="5592423">
              <a:off x="10142744" y="3125683"/>
              <a:ext cx="628019" cy="628019"/>
            </a:xfrm>
            <a:prstGeom prst="arc">
              <a:avLst>
                <a:gd name="adj1" fmla="val 16200000"/>
                <a:gd name="adj2" fmla="val 5099250"/>
              </a:avLst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41A2B24-A01A-B85E-392D-519A48D0FBC8}"/>
                </a:ext>
              </a:extLst>
            </p:cNvPr>
            <p:cNvSpPr txBox="1"/>
            <p:nvPr/>
          </p:nvSpPr>
          <p:spPr>
            <a:xfrm>
              <a:off x="10125667" y="3284506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2035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94915C1-FF76-3F49-BCFC-96463D5618E7}"/>
                </a:ext>
              </a:extLst>
            </p:cNvPr>
            <p:cNvCxnSpPr>
              <a:cxnSpLocks/>
            </p:cNvCxnSpPr>
            <p:nvPr/>
          </p:nvCxnSpPr>
          <p:spPr>
            <a:xfrm>
              <a:off x="9315395" y="3465735"/>
              <a:ext cx="814100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9FC8F5F-A5AD-7A3A-F32C-ED3B8A39EB54}"/>
                </a:ext>
              </a:extLst>
            </p:cNvPr>
            <p:cNvCxnSpPr>
              <a:cxnSpLocks/>
            </p:cNvCxnSpPr>
            <p:nvPr/>
          </p:nvCxnSpPr>
          <p:spPr>
            <a:xfrm>
              <a:off x="7891041" y="3465735"/>
              <a:ext cx="814100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963808-8B62-8E87-CE2C-A29F018AD292}"/>
                </a:ext>
              </a:extLst>
            </p:cNvPr>
            <p:cNvCxnSpPr>
              <a:cxnSpLocks/>
            </p:cNvCxnSpPr>
            <p:nvPr/>
          </p:nvCxnSpPr>
          <p:spPr>
            <a:xfrm>
              <a:off x="6460825" y="3465735"/>
              <a:ext cx="814100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4EF2672-76B1-11E6-F399-D8BC2B670441}"/>
                </a:ext>
              </a:extLst>
            </p:cNvPr>
            <p:cNvCxnSpPr>
              <a:cxnSpLocks/>
            </p:cNvCxnSpPr>
            <p:nvPr/>
          </p:nvCxnSpPr>
          <p:spPr>
            <a:xfrm>
              <a:off x="5047950" y="3465735"/>
              <a:ext cx="814100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DA30E9-5B50-549E-8BB8-1C630DB35C23}"/>
                </a:ext>
              </a:extLst>
            </p:cNvPr>
            <p:cNvCxnSpPr>
              <a:cxnSpLocks/>
            </p:cNvCxnSpPr>
            <p:nvPr/>
          </p:nvCxnSpPr>
          <p:spPr>
            <a:xfrm>
              <a:off x="3616025" y="3465735"/>
              <a:ext cx="814100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Subtitle 2">
            <a:extLst>
              <a:ext uri="{FF2B5EF4-FFF2-40B4-BE49-F238E27FC236}">
                <a16:creationId xmlns:a16="http://schemas.microsoft.com/office/drawing/2014/main" id="{F28BF7E4-42C6-9C75-F8F4-1B5EC1E44D7F}"/>
              </a:ext>
            </a:extLst>
          </p:cNvPr>
          <p:cNvSpPr txBox="1">
            <a:spLocks/>
          </p:cNvSpPr>
          <p:nvPr/>
        </p:nvSpPr>
        <p:spPr>
          <a:xfrm>
            <a:off x="3515381" y="1387995"/>
            <a:ext cx="2455456" cy="1736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Nn fantoomliitumiste välistamise seadus.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Omaniku ootus Eleringile alustada </a:t>
            </a: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Saaremaale 330 </a:t>
            </a:r>
            <a:r>
              <a:rPr kumimoji="0" lang="et-E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kV</a:t>
            </a: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elektrivõrgu rajamist.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Elektrilevil on </a:t>
            </a: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kokku kesk- ja kõrgepingevõrku 28 000 km 47%</a:t>
            </a: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keskpingevõrgust</a:t>
            </a: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ilmastikukindel.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95% madalpingevõrgust on ilmastikukindel.</a:t>
            </a:r>
          </a:p>
        </p:txBody>
      </p:sp>
      <p:sp>
        <p:nvSpPr>
          <p:cNvPr id="90" name="Subtitle 2">
            <a:extLst>
              <a:ext uri="{FF2B5EF4-FFF2-40B4-BE49-F238E27FC236}">
                <a16:creationId xmlns:a16="http://schemas.microsoft.com/office/drawing/2014/main" id="{43103E94-EA77-CE29-CD4E-0E8DD696CF69}"/>
              </a:ext>
            </a:extLst>
          </p:cNvPr>
          <p:cNvSpPr txBox="1">
            <a:spLocks/>
          </p:cNvSpPr>
          <p:nvPr/>
        </p:nvSpPr>
        <p:spPr>
          <a:xfrm>
            <a:off x="4972129" y="3992646"/>
            <a:ext cx="1653831" cy="135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Eesti-Läti 4. ühenduse riigi eriplaneering.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Elektrivõrguga liitumise kiirendamise eelnõu, 3 </a:t>
            </a:r>
            <a:r>
              <a:rPr kumimoji="0" lang="et-E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sünkroonkompensaatorit</a:t>
            </a: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Merevõrgu arengukava.</a:t>
            </a:r>
          </a:p>
        </p:txBody>
      </p:sp>
      <p:sp>
        <p:nvSpPr>
          <p:cNvPr id="91" name="Subtitle 2">
            <a:extLst>
              <a:ext uri="{FF2B5EF4-FFF2-40B4-BE49-F238E27FC236}">
                <a16:creationId xmlns:a16="http://schemas.microsoft.com/office/drawing/2014/main" id="{D27708FB-306A-9DCA-4AEA-AF75D6A94D50}"/>
              </a:ext>
            </a:extLst>
          </p:cNvPr>
          <p:cNvSpPr txBox="1">
            <a:spLocks/>
          </p:cNvSpPr>
          <p:nvPr/>
        </p:nvSpPr>
        <p:spPr>
          <a:xfrm>
            <a:off x="7773529" y="4002009"/>
            <a:ext cx="1562342" cy="1764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Elektrivõrgus on kokku 5500 MW võimsuseid.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Elektrikatkestuste </a:t>
            </a: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kogu kestus kliendi kohta aastas </a:t>
            </a: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 minutile</a:t>
            </a: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Kokku välisühendusi ca </a:t>
            </a: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2400 MW</a:t>
            </a: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3 Eesti-Läti liini ja 2 Estlinki.</a:t>
            </a:r>
          </a:p>
        </p:txBody>
      </p:sp>
      <p:sp>
        <p:nvSpPr>
          <p:cNvPr id="92" name="Subtitle 2">
            <a:extLst>
              <a:ext uri="{FF2B5EF4-FFF2-40B4-BE49-F238E27FC236}">
                <a16:creationId xmlns:a16="http://schemas.microsoft.com/office/drawing/2014/main" id="{BF205FF5-B1CC-A48E-098A-881294B7F0AF}"/>
              </a:ext>
            </a:extLst>
          </p:cNvPr>
          <p:cNvSpPr txBox="1">
            <a:spLocks/>
          </p:cNvSpPr>
          <p:nvPr/>
        </p:nvSpPr>
        <p:spPr>
          <a:xfrm>
            <a:off x="10655858" y="4002009"/>
            <a:ext cx="1350287" cy="150975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Eesti-Soome</a:t>
            </a: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b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3. ühendus valmis – </a:t>
            </a: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700 MW.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Võrguvõimekus 6500 MW, </a:t>
            </a:r>
            <a:r>
              <a:rPr kumimoji="0" lang="et-EE" sz="1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sh täiendav 1000 MW põhivõrgus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Kokku välisühendusi vähemalt ca </a:t>
            </a: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4000 MW.</a:t>
            </a:r>
          </a:p>
        </p:txBody>
      </p:sp>
      <p:sp>
        <p:nvSpPr>
          <p:cNvPr id="98" name="Subtitle 2">
            <a:extLst>
              <a:ext uri="{FF2B5EF4-FFF2-40B4-BE49-F238E27FC236}">
                <a16:creationId xmlns:a16="http://schemas.microsoft.com/office/drawing/2014/main" id="{5F74CCF9-0F04-C28D-8E90-9EEAD820412B}"/>
              </a:ext>
            </a:extLst>
          </p:cNvPr>
          <p:cNvSpPr txBox="1">
            <a:spLocks/>
          </p:cNvSpPr>
          <p:nvPr/>
        </p:nvSpPr>
        <p:spPr>
          <a:xfrm>
            <a:off x="9124587" y="2256271"/>
            <a:ext cx="1746072" cy="3668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Eesti-Läti 4. ühendus valmis.</a:t>
            </a:r>
            <a:endParaRPr kumimoji="0" lang="et-E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BC94CF2-212F-C2B6-5772-EF530051C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362" y="4121081"/>
            <a:ext cx="936463" cy="1383084"/>
          </a:xfrm>
          <a:prstGeom prst="rect">
            <a:avLst/>
          </a:prstGeom>
        </p:spPr>
      </p:pic>
      <p:sp>
        <p:nvSpPr>
          <p:cNvPr id="101" name="Subtitle 2">
            <a:extLst>
              <a:ext uri="{FF2B5EF4-FFF2-40B4-BE49-F238E27FC236}">
                <a16:creationId xmlns:a16="http://schemas.microsoft.com/office/drawing/2014/main" id="{AC018046-6F2F-D165-8D4C-FA50926593CD}"/>
              </a:ext>
            </a:extLst>
          </p:cNvPr>
          <p:cNvSpPr txBox="1">
            <a:spLocks/>
          </p:cNvSpPr>
          <p:nvPr/>
        </p:nvSpPr>
        <p:spPr>
          <a:xfrm>
            <a:off x="6366978" y="1970950"/>
            <a:ext cx="1949115" cy="366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Eleringi võrguga liitumise reform</a:t>
            </a:r>
            <a:endParaRPr kumimoji="0" lang="et-E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6DAEF71F-C449-B662-82F5-A9895E3BB8F1}"/>
              </a:ext>
            </a:extLst>
          </p:cNvPr>
          <p:cNvSpPr txBox="1">
            <a:spLocks/>
          </p:cNvSpPr>
          <p:nvPr/>
        </p:nvSpPr>
        <p:spPr>
          <a:xfrm>
            <a:off x="6378948" y="1486940"/>
            <a:ext cx="1937145" cy="43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Sünkroniseerimine Kesk-Euroopa sagedusalaga.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289357-A16B-A858-72FE-F5EA85C450FC}"/>
              </a:ext>
            </a:extLst>
          </p:cNvPr>
          <p:cNvSpPr txBox="1"/>
          <p:nvPr/>
        </p:nvSpPr>
        <p:spPr>
          <a:xfrm>
            <a:off x="731822" y="5960670"/>
            <a:ext cx="10768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100% </a:t>
            </a:r>
            <a:r>
              <a:rPr lang="et-EE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taastuvenergia eesmärgi saavutamiseks aastaks 2030 on võrku vaja lisaks u 2500 MW vastuvõtuvõimekust.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F1F16-4265-E3C0-702B-D6FF056ADE58}"/>
              </a:ext>
            </a:extLst>
          </p:cNvPr>
          <p:cNvSpPr txBox="1"/>
          <p:nvPr/>
        </p:nvSpPr>
        <p:spPr>
          <a:xfrm>
            <a:off x="2586480" y="414833"/>
            <a:ext cx="5125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ELEKTRIVÕRGU ARENDAMINE</a:t>
            </a:r>
          </a:p>
        </p:txBody>
      </p:sp>
    </p:spTree>
    <p:extLst>
      <p:ext uri="{BB962C8B-B14F-4D97-AF65-F5344CB8AC3E}">
        <p14:creationId xmlns:p14="http://schemas.microsoft.com/office/powerpoint/2010/main" val="4098449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ubtitle 2">
            <a:extLst>
              <a:ext uri="{FF2B5EF4-FFF2-40B4-BE49-F238E27FC236}">
                <a16:creationId xmlns:a16="http://schemas.microsoft.com/office/drawing/2014/main" id="{B869376E-CCF0-0108-C9FA-860154F5205F}"/>
              </a:ext>
            </a:extLst>
          </p:cNvPr>
          <p:cNvSpPr txBox="1">
            <a:spLocks/>
          </p:cNvSpPr>
          <p:nvPr/>
        </p:nvSpPr>
        <p:spPr>
          <a:xfrm>
            <a:off x="3439220" y="3892001"/>
            <a:ext cx="1770284" cy="644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Jõustub elektrisalvestusturgu hoogustav regulatsioon</a:t>
            </a:r>
          </a:p>
          <a:p>
            <a:pPr>
              <a:spcBef>
                <a:spcPts val="0"/>
              </a:spcBef>
            </a:pPr>
            <a:endParaRPr lang="et-EE" sz="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0"/>
              </a:spcBef>
            </a:pPr>
            <a:endParaRPr lang="et-EE" sz="8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A00A18C-4B06-AE12-0017-0E346E6DD460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1752898" y="4414785"/>
            <a:ext cx="0" cy="1568117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349EF2-96E2-2A6B-8A67-34D06F2B868A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2780865" y="5316440"/>
            <a:ext cx="0" cy="676774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07FA436-1EB3-6F8C-A8AB-E4872D6DA256}"/>
              </a:ext>
            </a:extLst>
          </p:cNvPr>
          <p:cNvCxnSpPr>
            <a:cxnSpLocks/>
            <a:stCxn id="87" idx="0"/>
          </p:cNvCxnSpPr>
          <p:nvPr/>
        </p:nvCxnSpPr>
        <p:spPr>
          <a:xfrm flipV="1">
            <a:off x="3864844" y="4616676"/>
            <a:ext cx="14639" cy="1373054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82A64DB-186D-4FC2-72EF-35831A062995}"/>
              </a:ext>
            </a:extLst>
          </p:cNvPr>
          <p:cNvCxnSpPr>
            <a:cxnSpLocks/>
            <a:stCxn id="89" idx="0"/>
          </p:cNvCxnSpPr>
          <p:nvPr/>
        </p:nvCxnSpPr>
        <p:spPr>
          <a:xfrm flipV="1">
            <a:off x="4892363" y="5050515"/>
            <a:ext cx="0" cy="932387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9821350-8E1A-DB51-BD83-63C3BB48971C}"/>
              </a:ext>
            </a:extLst>
          </p:cNvPr>
          <p:cNvCxnSpPr>
            <a:cxnSpLocks/>
            <a:stCxn id="91" idx="0"/>
          </p:cNvCxnSpPr>
          <p:nvPr/>
        </p:nvCxnSpPr>
        <p:spPr>
          <a:xfrm flipH="1" flipV="1">
            <a:off x="5958397" y="5440193"/>
            <a:ext cx="1" cy="549537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A683273-B1B4-69C5-80B6-286EB5794EE4}"/>
              </a:ext>
            </a:extLst>
          </p:cNvPr>
          <p:cNvCxnSpPr>
            <a:cxnSpLocks/>
          </p:cNvCxnSpPr>
          <p:nvPr/>
        </p:nvCxnSpPr>
        <p:spPr>
          <a:xfrm flipH="1" flipV="1">
            <a:off x="8014484" y="3624645"/>
            <a:ext cx="14305" cy="2354293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D547BCF-2FD8-2FCF-D55D-36ABCA6312CB}"/>
              </a:ext>
            </a:extLst>
          </p:cNvPr>
          <p:cNvCxnSpPr>
            <a:cxnSpLocks/>
            <a:stCxn id="97" idx="0"/>
          </p:cNvCxnSpPr>
          <p:nvPr/>
        </p:nvCxnSpPr>
        <p:spPr>
          <a:xfrm flipH="1" flipV="1">
            <a:off x="9079751" y="4616676"/>
            <a:ext cx="25765" cy="1373054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5D49ED6-65F4-D189-5AE7-DF50537A20EA}"/>
              </a:ext>
            </a:extLst>
          </p:cNvPr>
          <p:cNvCxnSpPr>
            <a:cxnSpLocks/>
            <a:stCxn id="99" idx="0"/>
          </p:cNvCxnSpPr>
          <p:nvPr/>
        </p:nvCxnSpPr>
        <p:spPr>
          <a:xfrm flipH="1" flipV="1">
            <a:off x="10122370" y="5456715"/>
            <a:ext cx="1" cy="533015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C954FA6-F4A3-3934-472B-464D41AAFB7F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1210520" y="4923700"/>
            <a:ext cx="0" cy="1066030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13CAA27-511E-183C-7ABE-9A8AEDAB73CE}"/>
              </a:ext>
            </a:extLst>
          </p:cNvPr>
          <p:cNvGrpSpPr/>
          <p:nvPr/>
        </p:nvGrpSpPr>
        <p:grpSpPr>
          <a:xfrm>
            <a:off x="670643" y="5982902"/>
            <a:ext cx="10864448" cy="490191"/>
            <a:chOff x="670643" y="5982902"/>
            <a:chExt cx="10864448" cy="49019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1F758A-F1F0-7089-7018-A9EA4E5C1155}"/>
                </a:ext>
              </a:extLst>
            </p:cNvPr>
            <p:cNvCxnSpPr>
              <a:cxnSpLocks/>
            </p:cNvCxnSpPr>
            <p:nvPr/>
          </p:nvCxnSpPr>
          <p:spPr>
            <a:xfrm>
              <a:off x="670643" y="6083779"/>
              <a:ext cx="10578164" cy="0"/>
            </a:xfrm>
            <a:prstGeom prst="line">
              <a:avLst/>
            </a:prstGeom>
            <a:ln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AF603C9-691E-FA56-C43A-B8912179ECCC}"/>
                </a:ext>
              </a:extLst>
            </p:cNvPr>
            <p:cNvSpPr/>
            <p:nvPr/>
          </p:nvSpPr>
          <p:spPr>
            <a:xfrm>
              <a:off x="1662333" y="5982902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1C339F2-F84F-932C-CC6D-AC24E9D5FCD5}"/>
                </a:ext>
              </a:extLst>
            </p:cNvPr>
            <p:cNvSpPr/>
            <p:nvPr/>
          </p:nvSpPr>
          <p:spPr>
            <a:xfrm>
              <a:off x="2690300" y="5993214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3786048-D823-B98D-F332-C346EC030863}"/>
                </a:ext>
              </a:extLst>
            </p:cNvPr>
            <p:cNvSpPr/>
            <p:nvPr/>
          </p:nvSpPr>
          <p:spPr>
            <a:xfrm>
              <a:off x="3774279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CF9E30A-D144-8258-12BD-97D3482A9982}"/>
                </a:ext>
              </a:extLst>
            </p:cNvPr>
            <p:cNvSpPr/>
            <p:nvPr/>
          </p:nvSpPr>
          <p:spPr>
            <a:xfrm>
              <a:off x="4801798" y="5982902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D288439-7C2A-81D4-BAD3-9F099F9B4CFE}"/>
                </a:ext>
              </a:extLst>
            </p:cNvPr>
            <p:cNvSpPr/>
            <p:nvPr/>
          </p:nvSpPr>
          <p:spPr>
            <a:xfrm>
              <a:off x="5867833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C4EFA03-393E-0E36-761C-FF306EBF56DA}"/>
                </a:ext>
              </a:extLst>
            </p:cNvPr>
            <p:cNvSpPr/>
            <p:nvPr/>
          </p:nvSpPr>
          <p:spPr>
            <a:xfrm>
              <a:off x="6931215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1F27212-E58A-EC0A-B9BB-61D76FCCD7C8}"/>
                </a:ext>
              </a:extLst>
            </p:cNvPr>
            <p:cNvSpPr/>
            <p:nvPr/>
          </p:nvSpPr>
          <p:spPr>
            <a:xfrm>
              <a:off x="7972331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0B84C80-642E-C056-25AC-D515BAD2CB04}"/>
                </a:ext>
              </a:extLst>
            </p:cNvPr>
            <p:cNvSpPr/>
            <p:nvPr/>
          </p:nvSpPr>
          <p:spPr>
            <a:xfrm>
              <a:off x="9014951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DB9E2A8-C308-4FF1-F6A8-995A37A6F455}"/>
                </a:ext>
              </a:extLst>
            </p:cNvPr>
            <p:cNvSpPr/>
            <p:nvPr/>
          </p:nvSpPr>
          <p:spPr>
            <a:xfrm>
              <a:off x="10031806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309D35C-E594-5826-D923-6020BE38F1E8}"/>
                </a:ext>
              </a:extLst>
            </p:cNvPr>
            <p:cNvSpPr/>
            <p:nvPr/>
          </p:nvSpPr>
          <p:spPr>
            <a:xfrm>
              <a:off x="11119955" y="5989730"/>
              <a:ext cx="181129" cy="18112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271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E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50E52D0-E3D7-A543-943E-339F7DDF37EA}"/>
                </a:ext>
              </a:extLst>
            </p:cNvPr>
            <p:cNvSpPr txBox="1"/>
            <p:nvPr/>
          </p:nvSpPr>
          <p:spPr>
            <a:xfrm>
              <a:off x="1415138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2023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666DFF8-A0D2-0484-274C-D0CE859F959A}"/>
                </a:ext>
              </a:extLst>
            </p:cNvPr>
            <p:cNvSpPr txBox="1"/>
            <p:nvPr/>
          </p:nvSpPr>
          <p:spPr>
            <a:xfrm>
              <a:off x="2467450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2024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8948D49-887E-BDC2-2484-13065BC9C62C}"/>
                </a:ext>
              </a:extLst>
            </p:cNvPr>
            <p:cNvSpPr txBox="1"/>
            <p:nvPr/>
          </p:nvSpPr>
          <p:spPr>
            <a:xfrm>
              <a:off x="3519762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2025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4D9FE3E-045F-17A8-47EE-820BE5DBDA76}"/>
                </a:ext>
              </a:extLst>
            </p:cNvPr>
            <p:cNvSpPr txBox="1"/>
            <p:nvPr/>
          </p:nvSpPr>
          <p:spPr>
            <a:xfrm>
              <a:off x="4572074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2026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980AFAC-9485-4252-053B-8EFE6BF09B49}"/>
                </a:ext>
              </a:extLst>
            </p:cNvPr>
            <p:cNvSpPr txBox="1"/>
            <p:nvPr/>
          </p:nvSpPr>
          <p:spPr>
            <a:xfrm>
              <a:off x="5624386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2027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247A0DC-9FF5-AC8A-4C99-315DF1EDD4B5}"/>
                </a:ext>
              </a:extLst>
            </p:cNvPr>
            <p:cNvSpPr txBox="1"/>
            <p:nvPr/>
          </p:nvSpPr>
          <p:spPr>
            <a:xfrm>
              <a:off x="6676698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2028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0916FC5-223A-D539-095D-45DFB8FF6A39}"/>
                </a:ext>
              </a:extLst>
            </p:cNvPr>
            <p:cNvSpPr txBox="1"/>
            <p:nvPr/>
          </p:nvSpPr>
          <p:spPr>
            <a:xfrm>
              <a:off x="7729010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2029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D0E6E93-55A7-7BF2-9824-C834B7BF56E4}"/>
                </a:ext>
              </a:extLst>
            </p:cNvPr>
            <p:cNvSpPr txBox="1"/>
            <p:nvPr/>
          </p:nvSpPr>
          <p:spPr>
            <a:xfrm>
              <a:off x="8781322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6678C52-C8D1-AAB9-3BF3-39C7B362EA99}"/>
                </a:ext>
              </a:extLst>
            </p:cNvPr>
            <p:cNvSpPr txBox="1"/>
            <p:nvPr/>
          </p:nvSpPr>
          <p:spPr>
            <a:xfrm>
              <a:off x="9833634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A910C7D-FC91-F4D0-86D6-698384D31623}"/>
                </a:ext>
              </a:extLst>
            </p:cNvPr>
            <p:cNvSpPr txBox="1"/>
            <p:nvPr/>
          </p:nvSpPr>
          <p:spPr>
            <a:xfrm>
              <a:off x="10885946" y="6149928"/>
              <a:ext cx="649145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EE" sz="1500" b="1">
                  <a:solidFill>
                    <a:srgbClr val="2271B7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2035</a:t>
              </a: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A5CFD97C-9003-5107-F5A2-AB178DD8FD7F}"/>
              </a:ext>
            </a:extLst>
          </p:cNvPr>
          <p:cNvSpPr txBox="1">
            <a:spLocks/>
          </p:cNvSpPr>
          <p:nvPr/>
        </p:nvSpPr>
        <p:spPr>
          <a:xfrm>
            <a:off x="2372393" y="384907"/>
            <a:ext cx="8876411" cy="725416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SALVESTUSE JA TARBIMISE JUHTIMISE ARENDAMINE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1188AD5-81A2-F278-3C3F-DE8905A5E9D0}"/>
              </a:ext>
            </a:extLst>
          </p:cNvPr>
          <p:cNvSpPr txBox="1">
            <a:spLocks/>
          </p:cNvSpPr>
          <p:nvPr/>
        </p:nvSpPr>
        <p:spPr>
          <a:xfrm>
            <a:off x="4385562" y="4476566"/>
            <a:ext cx="1298412" cy="547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Salvestuse </a:t>
            </a:r>
            <a:r>
              <a:rPr lang="et-EE" sz="9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topeltmaksustamise</a:t>
            </a:r>
            <a:r>
              <a:rPr lang="et-EE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vabastus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225666D-0635-604E-5F61-6716627134F4}"/>
              </a:ext>
            </a:extLst>
          </p:cNvPr>
          <p:cNvSpPr txBox="1">
            <a:spLocks/>
          </p:cNvSpPr>
          <p:nvPr/>
        </p:nvSpPr>
        <p:spPr>
          <a:xfrm>
            <a:off x="6535865" y="3913717"/>
            <a:ext cx="1667607" cy="396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 metoodika kohaselt salvestuse ja tarbimise juhtimise eesmärkide uuendamine</a:t>
            </a:r>
          </a:p>
          <a:p>
            <a:pPr>
              <a:spcBef>
                <a:spcPts val="0"/>
              </a:spcBef>
            </a:pPr>
            <a:endParaRPr lang="et-EE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Energiajagamine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F9A2021-2CFE-54FF-9D0D-358A21875E57}"/>
              </a:ext>
            </a:extLst>
          </p:cNvPr>
          <p:cNvSpPr txBox="1">
            <a:spLocks/>
          </p:cNvSpPr>
          <p:nvPr/>
        </p:nvSpPr>
        <p:spPr>
          <a:xfrm>
            <a:off x="3488626" y="3351644"/>
            <a:ext cx="1667606" cy="426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9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Tasakaalustamisvõimsuste turu avanemine– FCR, </a:t>
            </a:r>
            <a:r>
              <a:rPr lang="et-EE" sz="900" b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mFRR</a:t>
            </a:r>
            <a:r>
              <a:rPr lang="et-EE" sz="9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t-EE" sz="900" b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aFRR</a:t>
            </a:r>
            <a:endParaRPr lang="et-EE" sz="9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B23D698-8F3E-2B43-3158-EFAFE7608569}"/>
              </a:ext>
            </a:extLst>
          </p:cNvPr>
          <p:cNvSpPr txBox="1">
            <a:spLocks/>
          </p:cNvSpPr>
          <p:nvPr/>
        </p:nvSpPr>
        <p:spPr>
          <a:xfrm>
            <a:off x="2329955" y="4650191"/>
            <a:ext cx="1507911" cy="734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9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Tarbimise juhtimises keskse arvelduse mudeli käivitumine reguleerimisturul</a:t>
            </a:r>
            <a:endParaRPr lang="en-EE" sz="7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6E07A246-C352-9A17-9A55-BF8FA4D84FDD}"/>
              </a:ext>
            </a:extLst>
          </p:cNvPr>
          <p:cNvSpPr txBox="1">
            <a:spLocks/>
          </p:cNvSpPr>
          <p:nvPr/>
        </p:nvSpPr>
        <p:spPr>
          <a:xfrm>
            <a:off x="8378155" y="3948870"/>
            <a:ext cx="1376204" cy="34281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Vähemalt 1000 MW salvestusvõimsusi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14651695-46EA-9DB0-2854-E41B37574C7E}"/>
              </a:ext>
            </a:extLst>
          </p:cNvPr>
          <p:cNvSpPr txBox="1">
            <a:spLocks/>
          </p:cNvSpPr>
          <p:nvPr/>
        </p:nvSpPr>
        <p:spPr>
          <a:xfrm>
            <a:off x="9724306" y="4900906"/>
            <a:ext cx="1272973" cy="356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Pikaajaline salvestus sh vesinik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F5C20080-59E4-1373-1EAA-13330F46B8DC}"/>
              </a:ext>
            </a:extLst>
          </p:cNvPr>
          <p:cNvSpPr txBox="1">
            <a:spLocks/>
          </p:cNvSpPr>
          <p:nvPr/>
        </p:nvSpPr>
        <p:spPr>
          <a:xfrm>
            <a:off x="7465358" y="2602788"/>
            <a:ext cx="1640158" cy="47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Otsese tarbimise juhtimise käivitumine kõikidel turgudel</a:t>
            </a:r>
          </a:p>
        </p:txBody>
      </p:sp>
      <p:sp>
        <p:nvSpPr>
          <p:cNvPr id="76" name="Subtitle 2">
            <a:extLst>
              <a:ext uri="{FF2B5EF4-FFF2-40B4-BE49-F238E27FC236}">
                <a16:creationId xmlns:a16="http://schemas.microsoft.com/office/drawing/2014/main" id="{DAA00380-53E4-FFD0-A0D1-E33C22451449}"/>
              </a:ext>
            </a:extLst>
          </p:cNvPr>
          <p:cNvSpPr txBox="1">
            <a:spLocks/>
          </p:cNvSpPr>
          <p:nvPr/>
        </p:nvSpPr>
        <p:spPr>
          <a:xfrm>
            <a:off x="5522056" y="4620478"/>
            <a:ext cx="1446237" cy="695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Salvestuse ja tarbimise juhtimise kriteeriumid meretuule toetusskeemis</a:t>
            </a:r>
            <a:endParaRPr lang="en-EE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3" name="Subtitle 2">
            <a:extLst>
              <a:ext uri="{FF2B5EF4-FFF2-40B4-BE49-F238E27FC236}">
                <a16:creationId xmlns:a16="http://schemas.microsoft.com/office/drawing/2014/main" id="{7D984BC0-9819-F06D-C09E-230E8F87781F}"/>
              </a:ext>
            </a:extLst>
          </p:cNvPr>
          <p:cNvSpPr txBox="1">
            <a:spLocks/>
          </p:cNvSpPr>
          <p:nvPr/>
        </p:nvSpPr>
        <p:spPr>
          <a:xfrm>
            <a:off x="7502988" y="3178892"/>
            <a:ext cx="1667606" cy="342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Arusaam täiendavate meetmete vajadusest</a:t>
            </a:r>
          </a:p>
        </p:txBody>
      </p:sp>
      <p:sp>
        <p:nvSpPr>
          <p:cNvPr id="104" name="Subtitle 2">
            <a:extLst>
              <a:ext uri="{FF2B5EF4-FFF2-40B4-BE49-F238E27FC236}">
                <a16:creationId xmlns:a16="http://schemas.microsoft.com/office/drawing/2014/main" id="{2E916107-A770-27F3-33C5-DB4E1AE03150}"/>
              </a:ext>
            </a:extLst>
          </p:cNvPr>
          <p:cNvSpPr txBox="1">
            <a:spLocks/>
          </p:cNvSpPr>
          <p:nvPr/>
        </p:nvSpPr>
        <p:spPr>
          <a:xfrm>
            <a:off x="1440828" y="3682327"/>
            <a:ext cx="1552085" cy="492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900" b="1">
                <a:latin typeface="+mn-lt"/>
              </a:rPr>
              <a:t>Soojus- ja elektrisalvestuse pilootprojekt taaste- ja vastupidavuskava vahenditest</a:t>
            </a:r>
            <a:endParaRPr lang="en-EE" sz="700" b="1">
              <a:latin typeface="+mn-lt"/>
            </a:endParaRPr>
          </a:p>
        </p:txBody>
      </p:sp>
      <p:sp>
        <p:nvSpPr>
          <p:cNvPr id="106" name="Subtitle 2">
            <a:extLst>
              <a:ext uri="{FF2B5EF4-FFF2-40B4-BE49-F238E27FC236}">
                <a16:creationId xmlns:a16="http://schemas.microsoft.com/office/drawing/2014/main" id="{F76870B3-75F2-F4D4-2967-83934344D6B0}"/>
              </a:ext>
            </a:extLst>
          </p:cNvPr>
          <p:cNvSpPr txBox="1">
            <a:spLocks/>
          </p:cNvSpPr>
          <p:nvPr/>
        </p:nvSpPr>
        <p:spPr>
          <a:xfrm>
            <a:off x="10495782" y="3897167"/>
            <a:ext cx="1548366" cy="416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t-EE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Põhja ja Baltimaade vesinikukoridor 2035+</a:t>
            </a:r>
          </a:p>
          <a:p>
            <a:pPr>
              <a:spcBef>
                <a:spcPts val="0"/>
              </a:spcBef>
            </a:pPr>
            <a:endParaRPr lang="et-EE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ts val="0"/>
              </a:spcBef>
            </a:pPr>
            <a:endParaRPr lang="et-EE" sz="1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8" name="Straight Connector 89">
            <a:extLst>
              <a:ext uri="{FF2B5EF4-FFF2-40B4-BE49-F238E27FC236}">
                <a16:creationId xmlns:a16="http://schemas.microsoft.com/office/drawing/2014/main" id="{09408B65-F1CD-347F-E606-55BFF953D8CA}"/>
              </a:ext>
            </a:extLst>
          </p:cNvPr>
          <p:cNvCxnSpPr>
            <a:cxnSpLocks/>
          </p:cNvCxnSpPr>
          <p:nvPr/>
        </p:nvCxnSpPr>
        <p:spPr>
          <a:xfrm flipV="1">
            <a:off x="7023057" y="5050514"/>
            <a:ext cx="0" cy="932387"/>
          </a:xfrm>
          <a:prstGeom prst="line">
            <a:avLst/>
          </a:prstGeom>
          <a:ln w="12700">
            <a:solidFill>
              <a:srgbClr val="2271B7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5" name="Pilt 124" descr="Lightbulb and gear outline">
            <a:extLst>
              <a:ext uri="{FF2B5EF4-FFF2-40B4-BE49-F238E27FC236}">
                <a16:creationId xmlns:a16="http://schemas.microsoft.com/office/drawing/2014/main" id="{D0798143-2B10-9691-9B6E-64C34A5A3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8041" y="2362672"/>
            <a:ext cx="979436" cy="979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604C7C-AC51-0E88-6017-7CD4DAC3A4B5}"/>
              </a:ext>
            </a:extLst>
          </p:cNvPr>
          <p:cNvSpPr txBox="1"/>
          <p:nvPr/>
        </p:nvSpPr>
        <p:spPr>
          <a:xfrm>
            <a:off x="9916898" y="3092609"/>
            <a:ext cx="88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>
                <a:solidFill>
                  <a:srgbClr val="FFC000"/>
                </a:solidFill>
              </a:rPr>
              <a:t>H</a:t>
            </a:r>
            <a:r>
              <a:rPr lang="et-EE" sz="4000" baseline="-25000">
                <a:solidFill>
                  <a:srgbClr val="FFC000"/>
                </a:solidFill>
              </a:rPr>
              <a:t>2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A1E0D32E-42DF-81AC-45F0-D5E50D276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782190"/>
              </p:ext>
            </p:extLst>
          </p:nvPr>
        </p:nvGraphicFramePr>
        <p:xfrm>
          <a:off x="670643" y="1466323"/>
          <a:ext cx="7620000" cy="652084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129161663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1463525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7743676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890085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317294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658560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805781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90524180"/>
                    </a:ext>
                  </a:extLst>
                </a:gridCol>
              </a:tblGrid>
              <a:tr h="291961">
                <a:tc>
                  <a:txBody>
                    <a:bodyPr/>
                    <a:lstStyle/>
                    <a:p>
                      <a:pPr algn="l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Võimsus MW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509430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l" fontAlgn="ctr"/>
                      <a:r>
                        <a:rPr lang="et-EE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Salvestus​ (akud, vesisalvestid)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83083"/>
                  </a:ext>
                </a:extLst>
              </a:tr>
            </a:tbl>
          </a:graphicData>
        </a:graphic>
      </p:graphicFrame>
      <p:pic>
        <p:nvPicPr>
          <p:cNvPr id="11" name="Pilt 10" descr="Empty battery with solid fill">
            <a:extLst>
              <a:ext uri="{FF2B5EF4-FFF2-40B4-BE49-F238E27FC236}">
                <a16:creationId xmlns:a16="http://schemas.microsoft.com/office/drawing/2014/main" id="{A84EA1BA-6F79-4966-4109-9F22EBF6E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9225" y="5118941"/>
            <a:ext cx="914400" cy="914400"/>
          </a:xfrm>
          <a:prstGeom prst="rect">
            <a:avLst/>
          </a:prstGeom>
        </p:spPr>
      </p:pic>
      <p:pic>
        <p:nvPicPr>
          <p:cNvPr id="13" name="Pilt 12" descr="Empty battery outline">
            <a:extLst>
              <a:ext uri="{FF2B5EF4-FFF2-40B4-BE49-F238E27FC236}">
                <a16:creationId xmlns:a16="http://schemas.microsoft.com/office/drawing/2014/main" id="{B8A1E166-56E2-5F9F-A958-E5FEA9FC4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824" y="5118941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1F6B57C-FF1D-CEFB-B7A9-605ECBA1503B}"/>
              </a:ext>
            </a:extLst>
          </p:cNvPr>
          <p:cNvSpPr txBox="1"/>
          <p:nvPr/>
        </p:nvSpPr>
        <p:spPr>
          <a:xfrm>
            <a:off x="10516534" y="4414785"/>
            <a:ext cx="1527614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t-EE" sz="1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Vähemalt 1500 MW salvestusvõimsusi</a:t>
            </a:r>
          </a:p>
        </p:txBody>
      </p:sp>
    </p:spTree>
    <p:extLst>
      <p:ext uri="{BB962C8B-B14F-4D97-AF65-F5344CB8AC3E}">
        <p14:creationId xmlns:p14="http://schemas.microsoft.com/office/powerpoint/2010/main" val="1502591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9FC390F-1DCD-AB05-02E5-DBCAF8524754}"/>
              </a:ext>
            </a:extLst>
          </p:cNvPr>
          <p:cNvCxnSpPr>
            <a:cxnSpLocks/>
          </p:cNvCxnSpPr>
          <p:nvPr/>
        </p:nvCxnSpPr>
        <p:spPr>
          <a:xfrm>
            <a:off x="1524437" y="1748717"/>
            <a:ext cx="0" cy="1327310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3B8ED20-77DB-5F3E-A9CC-B15E2469E3E4}"/>
              </a:ext>
            </a:extLst>
          </p:cNvPr>
          <p:cNvCxnSpPr>
            <a:cxnSpLocks/>
          </p:cNvCxnSpPr>
          <p:nvPr/>
        </p:nvCxnSpPr>
        <p:spPr>
          <a:xfrm flipV="1">
            <a:off x="7519057" y="3862375"/>
            <a:ext cx="0" cy="1453904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63E4AE2-AD32-D850-6B0B-D35B05C13566}"/>
              </a:ext>
            </a:extLst>
          </p:cNvPr>
          <p:cNvGrpSpPr/>
          <p:nvPr/>
        </p:nvGrpSpPr>
        <p:grpSpPr>
          <a:xfrm>
            <a:off x="765729" y="3178947"/>
            <a:ext cx="10123322" cy="574645"/>
            <a:chOff x="660221" y="3163520"/>
            <a:chExt cx="10123322" cy="57464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D896C8-1722-71D4-0863-0C619EC45BEA}"/>
                </a:ext>
              </a:extLst>
            </p:cNvPr>
            <p:cNvSpPr/>
            <p:nvPr/>
          </p:nvSpPr>
          <p:spPr>
            <a:xfrm rot="10800000">
              <a:off x="1161886" y="3163520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D3FE40-C7F0-A658-848C-2CD1DE44FF82}"/>
                </a:ext>
              </a:extLst>
            </p:cNvPr>
            <p:cNvSpPr/>
            <p:nvPr/>
          </p:nvSpPr>
          <p:spPr>
            <a:xfrm rot="10800000">
              <a:off x="4590711" y="3163520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858BA2-605B-B08F-5514-9D330FAFC835}"/>
                </a:ext>
              </a:extLst>
            </p:cNvPr>
            <p:cNvSpPr/>
            <p:nvPr/>
          </p:nvSpPr>
          <p:spPr>
            <a:xfrm rot="10800000">
              <a:off x="2880537" y="3173718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7E5398-6293-CFAD-4D36-39105F70EF1A}"/>
                </a:ext>
              </a:extLst>
            </p:cNvPr>
            <p:cNvSpPr txBox="1"/>
            <p:nvPr/>
          </p:nvSpPr>
          <p:spPr>
            <a:xfrm>
              <a:off x="1094099" y="3284507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2024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D0C544-7542-6BEB-9C2A-E68E83876D3F}"/>
                </a:ext>
              </a:extLst>
            </p:cNvPr>
            <p:cNvSpPr txBox="1"/>
            <p:nvPr/>
          </p:nvSpPr>
          <p:spPr>
            <a:xfrm>
              <a:off x="5837557" y="3284507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F9FCB7-86DD-333B-6FB6-7BCEF10E1378}"/>
                </a:ext>
              </a:extLst>
            </p:cNvPr>
            <p:cNvSpPr txBox="1"/>
            <p:nvPr/>
          </p:nvSpPr>
          <p:spPr>
            <a:xfrm>
              <a:off x="4538311" y="3292003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203</a:t>
              </a:r>
              <a:r>
                <a:rPr kumimoji="0" lang="et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1</a:t>
              </a:r>
              <a:endParaRPr kumimoji="0" lang="en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CBC7CD1-B390-339C-F291-B7443E734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221" y="3427998"/>
              <a:ext cx="619519" cy="7951"/>
            </a:xfrm>
            <a:prstGeom prst="line">
              <a:avLst/>
            </a:prstGeom>
            <a:ln w="25400">
              <a:solidFill>
                <a:srgbClr val="2271B7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B2F0C84-7E3D-E38B-536F-6671C457AB22}"/>
                </a:ext>
              </a:extLst>
            </p:cNvPr>
            <p:cNvSpPr/>
            <p:nvPr/>
          </p:nvSpPr>
          <p:spPr>
            <a:xfrm rot="10800000">
              <a:off x="10180771" y="3193305"/>
              <a:ext cx="544860" cy="544860"/>
            </a:xfrm>
            <a:prstGeom prst="ellipse">
              <a:avLst/>
            </a:prstGeom>
            <a:solidFill>
              <a:srgbClr val="2271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E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41A2B24-A01A-B85E-392D-519A48D0FBC8}"/>
                </a:ext>
              </a:extLst>
            </p:cNvPr>
            <p:cNvSpPr txBox="1"/>
            <p:nvPr/>
          </p:nvSpPr>
          <p:spPr>
            <a:xfrm>
              <a:off x="10133883" y="3339458"/>
              <a:ext cx="64966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20</a:t>
              </a:r>
              <a:r>
                <a:rPr kumimoji="0" lang="et-EE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Roboto Condensed" panose="02000000000000000000" pitchFamily="2" charset="0"/>
                </a:rPr>
                <a:t>40</a:t>
              </a:r>
              <a:endParaRPr kumimoji="0" lang="en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94915C1-FF76-3F49-BCFC-96463D5618E7}"/>
                </a:ext>
              </a:extLst>
            </p:cNvPr>
            <p:cNvCxnSpPr>
              <a:cxnSpLocks/>
            </p:cNvCxnSpPr>
            <p:nvPr/>
          </p:nvCxnSpPr>
          <p:spPr>
            <a:xfrm>
              <a:off x="8449464" y="3465735"/>
              <a:ext cx="1752961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9FC8F5F-A5AD-7A3A-F32C-ED3B8A39EB54}"/>
                </a:ext>
              </a:extLst>
            </p:cNvPr>
            <p:cNvCxnSpPr>
              <a:cxnSpLocks/>
            </p:cNvCxnSpPr>
            <p:nvPr/>
          </p:nvCxnSpPr>
          <p:spPr>
            <a:xfrm>
              <a:off x="7520790" y="3465735"/>
              <a:ext cx="814100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9963808-8B62-8E87-CE2C-A29F018AD292}"/>
                </a:ext>
              </a:extLst>
            </p:cNvPr>
            <p:cNvCxnSpPr>
              <a:cxnSpLocks/>
            </p:cNvCxnSpPr>
            <p:nvPr/>
          </p:nvCxnSpPr>
          <p:spPr>
            <a:xfrm>
              <a:off x="5135571" y="3465735"/>
              <a:ext cx="2034364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4EF2672-76B1-11E6-F399-D8BC2B670441}"/>
                </a:ext>
              </a:extLst>
            </p:cNvPr>
            <p:cNvCxnSpPr>
              <a:cxnSpLocks/>
            </p:cNvCxnSpPr>
            <p:nvPr/>
          </p:nvCxnSpPr>
          <p:spPr>
            <a:xfrm>
              <a:off x="3339441" y="3427863"/>
              <a:ext cx="1350335" cy="8086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DA30E9-5B50-549E-8BB8-1C630DB35C23}"/>
                </a:ext>
              </a:extLst>
            </p:cNvPr>
            <p:cNvCxnSpPr>
              <a:cxnSpLocks/>
            </p:cNvCxnSpPr>
            <p:nvPr/>
          </p:nvCxnSpPr>
          <p:spPr>
            <a:xfrm>
              <a:off x="1621421" y="3427863"/>
              <a:ext cx="1392642" cy="0"/>
            </a:xfrm>
            <a:prstGeom prst="line">
              <a:avLst/>
            </a:prstGeom>
            <a:ln w="25400">
              <a:solidFill>
                <a:srgbClr val="2271B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Subtitle 2">
            <a:extLst>
              <a:ext uri="{FF2B5EF4-FFF2-40B4-BE49-F238E27FC236}">
                <a16:creationId xmlns:a16="http://schemas.microsoft.com/office/drawing/2014/main" id="{F28BF7E4-42C6-9C75-F8F4-1B5EC1E44D7F}"/>
              </a:ext>
            </a:extLst>
          </p:cNvPr>
          <p:cNvSpPr txBox="1">
            <a:spLocks/>
          </p:cNvSpPr>
          <p:nvPr/>
        </p:nvSpPr>
        <p:spPr>
          <a:xfrm>
            <a:off x="614155" y="1204380"/>
            <a:ext cx="2225548" cy="423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Põlevkivi elektritootmisvõimsus 1138 MW</a:t>
            </a:r>
          </a:p>
        </p:txBody>
      </p:sp>
      <p:sp>
        <p:nvSpPr>
          <p:cNvPr id="91" name="Subtitle 2">
            <a:extLst>
              <a:ext uri="{FF2B5EF4-FFF2-40B4-BE49-F238E27FC236}">
                <a16:creationId xmlns:a16="http://schemas.microsoft.com/office/drawing/2014/main" id="{D27708FB-306A-9DCA-4AEA-AF75D6A94D50}"/>
              </a:ext>
            </a:extLst>
          </p:cNvPr>
          <p:cNvSpPr txBox="1">
            <a:spLocks/>
          </p:cNvSpPr>
          <p:nvPr/>
        </p:nvSpPr>
        <p:spPr>
          <a:xfrm>
            <a:off x="1298837" y="3966211"/>
            <a:ext cx="1924936" cy="204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/>
            <a:r>
              <a:rPr lang="et-EE" sz="1200" b="1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Narva </a:t>
            </a:r>
            <a:r>
              <a:rPr lang="et-EE" sz="1200" b="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linna soojusseadmete senine maksimaalne võimsus </a:t>
            </a:r>
            <a:r>
              <a:rPr lang="et-EE" sz="1200" b="1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maagaasil</a:t>
            </a:r>
            <a:r>
              <a:rPr lang="et-EE" sz="1200" b="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et-EE" sz="1200" b="1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1200" b="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uus lahendus 2027/2028 kütteperioodiks näiteks biomassil </a:t>
            </a:r>
            <a:r>
              <a:rPr lang="et-EE" sz="120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</a:t>
            </a:r>
            <a:r>
              <a:rPr lang="et-EE" sz="1200" b="1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1200" b="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soojuspump </a:t>
            </a:r>
            <a:r>
              <a:rPr lang="en-US" sz="1200" b="0" i="0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​</a:t>
            </a:r>
            <a:endParaRPr lang="et-EE" sz="1200" b="0" i="0">
              <a:solidFill>
                <a:srgbClr val="003087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BC94CF2-212F-C2B6-5772-EF530051C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5" y="1748717"/>
            <a:ext cx="793398" cy="1171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F1F16-4265-E3C0-702B-D6FF056ADE58}"/>
              </a:ext>
            </a:extLst>
          </p:cNvPr>
          <p:cNvSpPr txBox="1"/>
          <p:nvPr/>
        </p:nvSpPr>
        <p:spPr>
          <a:xfrm>
            <a:off x="2583073" y="415450"/>
            <a:ext cx="6809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PÕLEVKIVIENERGEETIKAST VÄLJUMINE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84254C-EE42-65F2-58CA-378175314256}"/>
              </a:ext>
            </a:extLst>
          </p:cNvPr>
          <p:cNvSpPr txBox="1"/>
          <p:nvPr/>
        </p:nvSpPr>
        <p:spPr>
          <a:xfrm>
            <a:off x="2918394" y="3282806"/>
            <a:ext cx="649660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</a:rPr>
              <a:t>20</a:t>
            </a:r>
            <a:r>
              <a:rPr lang="et-EE" sz="1300" b="1">
                <a:solidFill>
                  <a:prstClr val="white"/>
                </a:solidFill>
                <a:latin typeface="Roboto Condensed"/>
                <a:ea typeface="Roboto Condensed"/>
                <a:cs typeface="Roboto Condensed"/>
              </a:rPr>
              <a:t>27</a:t>
            </a:r>
            <a:endParaRPr kumimoji="0" lang="en-EE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935E0860-221B-03ED-2540-B663FD0CE6F3}"/>
              </a:ext>
            </a:extLst>
          </p:cNvPr>
          <p:cNvSpPr txBox="1">
            <a:spLocks/>
          </p:cNvSpPr>
          <p:nvPr/>
        </p:nvSpPr>
        <p:spPr>
          <a:xfrm>
            <a:off x="8590729" y="3789389"/>
            <a:ext cx="1861887" cy="20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/>
            <a:r>
              <a:rPr lang="et-EE" sz="1200" b="1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Kohtla-Järve</a:t>
            </a:r>
            <a:r>
              <a:rPr lang="et-EE" sz="1200" b="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linna (sh Ahtme-Jõhvi, Järve, Sompa linnaosad) tänane soojusseadmete tipukoormus </a:t>
            </a:r>
            <a:r>
              <a:rPr lang="et-EE" sz="1200" b="1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maagaasil</a:t>
            </a:r>
            <a:r>
              <a:rPr lang="et-EE" sz="1200" b="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uus lahendus hiljemalt 2039/2040 kütteperioodiks näiteks biomassil ja soojuspump</a:t>
            </a:r>
            <a:endParaRPr lang="et-EE" sz="1200" b="0" i="0">
              <a:solidFill>
                <a:srgbClr val="003087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75523A8F-689C-B330-A2C0-445D29BC6C44}"/>
              </a:ext>
            </a:extLst>
          </p:cNvPr>
          <p:cNvSpPr txBox="1">
            <a:spLocks/>
          </p:cNvSpPr>
          <p:nvPr/>
        </p:nvSpPr>
        <p:spPr>
          <a:xfrm>
            <a:off x="5348512" y="3862375"/>
            <a:ext cx="2130628" cy="2110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base"/>
            <a:r>
              <a:rPr lang="et-EE" sz="1200" b="1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Kiviõli</a:t>
            </a:r>
            <a:r>
              <a:rPr lang="et-EE" sz="1200" b="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linna tänane soojusseadmete tipukoormus </a:t>
            </a:r>
            <a:r>
              <a:rPr lang="et-EE" sz="1200" b="1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heitsoojusel</a:t>
            </a:r>
            <a:r>
              <a:rPr lang="et-EE" sz="1200" b="0" i="0" u="none" strike="noStrike">
                <a:solidFill>
                  <a:srgbClr val="00308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uus lahendus hiljemalt 2034/2035 kütteperioodiks näiteks hakke koostootmisjaam ja soojuspump</a:t>
            </a:r>
            <a:endParaRPr lang="et-EE" sz="1200" b="0" i="0">
              <a:solidFill>
                <a:srgbClr val="003087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0D9723F-5944-3D9E-5404-05675DB6CC55}"/>
              </a:ext>
            </a:extLst>
          </p:cNvPr>
          <p:cNvSpPr/>
          <p:nvPr/>
        </p:nvSpPr>
        <p:spPr>
          <a:xfrm rot="10800000">
            <a:off x="8104124" y="3213014"/>
            <a:ext cx="544860" cy="544860"/>
          </a:xfrm>
          <a:prstGeom prst="ellipse">
            <a:avLst/>
          </a:prstGeom>
          <a:solidFill>
            <a:srgbClr val="22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87436E-AAF4-A3A2-51BD-ED58C0C68DC8}"/>
              </a:ext>
            </a:extLst>
          </p:cNvPr>
          <p:cNvSpPr txBox="1"/>
          <p:nvPr/>
        </p:nvSpPr>
        <p:spPr>
          <a:xfrm>
            <a:off x="8047162" y="3334967"/>
            <a:ext cx="6496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203</a:t>
            </a:r>
            <a:r>
              <a:rPr kumimoji="0" lang="et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</a:t>
            </a:r>
            <a:endParaRPr kumimoji="0" lang="en-EE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03A94866-76BE-639F-7D35-F4162B9C3AFA}"/>
              </a:ext>
            </a:extLst>
          </p:cNvPr>
          <p:cNvSpPr txBox="1">
            <a:spLocks/>
          </p:cNvSpPr>
          <p:nvPr/>
        </p:nvSpPr>
        <p:spPr>
          <a:xfrm>
            <a:off x="8095446" y="2548275"/>
            <a:ext cx="1492253" cy="62252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sz="1200" b="1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</a:rPr>
              <a:t>Põlevkivist</a:t>
            </a:r>
            <a:r>
              <a:rPr kumimoji="0" lang="et-EE" sz="1200" b="1" i="0" u="none" strike="noStrike" kern="1200" cap="none" spc="0" normalizeH="0" baseline="0" noProof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</a:rPr>
              <a:t> </a:t>
            </a:r>
            <a:r>
              <a:rPr lang="et-EE" sz="1200" b="1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</a:rPr>
              <a:t>elektritootmise lõpp</a:t>
            </a:r>
            <a:endParaRPr kumimoji="0" lang="et-EE" sz="1200" b="1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76" name="Picture 75" descr="A drawing of a house&#10;&#10;Description automatically generated">
            <a:extLst>
              <a:ext uri="{FF2B5EF4-FFF2-40B4-BE49-F238E27FC236}">
                <a16:creationId xmlns:a16="http://schemas.microsoft.com/office/drawing/2014/main" id="{2D7DD727-B4C1-8DC4-B026-0B186497F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06" y="4076411"/>
            <a:ext cx="913969" cy="881295"/>
          </a:xfrm>
          <a:prstGeom prst="rect">
            <a:avLst/>
          </a:prstGeom>
        </p:spPr>
      </p:pic>
      <p:sp>
        <p:nvSpPr>
          <p:cNvPr id="6" name="Oval 24">
            <a:extLst>
              <a:ext uri="{FF2B5EF4-FFF2-40B4-BE49-F238E27FC236}">
                <a16:creationId xmlns:a16="http://schemas.microsoft.com/office/drawing/2014/main" id="{16FA723C-BC3C-EB0E-211F-2D397A4115FD}"/>
              </a:ext>
            </a:extLst>
          </p:cNvPr>
          <p:cNvSpPr/>
          <p:nvPr/>
        </p:nvSpPr>
        <p:spPr>
          <a:xfrm rot="10800000">
            <a:off x="7268835" y="3195063"/>
            <a:ext cx="544860" cy="544860"/>
          </a:xfrm>
          <a:prstGeom prst="ellipse">
            <a:avLst/>
          </a:prstGeom>
          <a:solidFill>
            <a:srgbClr val="22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D13C9-F509-3432-9CFE-EDCF9C440C4D}"/>
              </a:ext>
            </a:extLst>
          </p:cNvPr>
          <p:cNvSpPr txBox="1"/>
          <p:nvPr/>
        </p:nvSpPr>
        <p:spPr>
          <a:xfrm>
            <a:off x="7212216" y="3299934"/>
            <a:ext cx="6496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203</a:t>
            </a:r>
            <a:r>
              <a:rPr kumimoji="0" lang="et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5</a:t>
            </a:r>
            <a:endParaRPr kumimoji="0" lang="en-EE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50A8EDA-9326-5F84-434F-1660B63A6655}"/>
              </a:ext>
            </a:extLst>
          </p:cNvPr>
          <p:cNvSpPr txBox="1">
            <a:spLocks/>
          </p:cNvSpPr>
          <p:nvPr/>
        </p:nvSpPr>
        <p:spPr>
          <a:xfrm>
            <a:off x="6535788" y="1971754"/>
            <a:ext cx="1509655" cy="846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sz="1200" b="1">
                <a:latin typeface="Roboto"/>
                <a:ea typeface="Roboto"/>
                <a:cs typeface="Roboto"/>
              </a:rPr>
              <a:t>Põlevkivi - 86 MW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/>
                <a:ea typeface="Roboto"/>
                <a:cs typeface="Roboto"/>
              </a:rPr>
              <a:t>Põlevkivi 272 MW 2035. aasta lõpuni</a:t>
            </a:r>
            <a:endParaRPr lang="et-EE">
              <a:latin typeface="Roboto"/>
              <a:ea typeface="Roboto"/>
              <a:cs typeface="Roboto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1B50352-A218-E40E-4AEE-E35C82953A9F}"/>
              </a:ext>
            </a:extLst>
          </p:cNvPr>
          <p:cNvSpPr txBox="1">
            <a:spLocks/>
          </p:cNvSpPr>
          <p:nvPr/>
        </p:nvSpPr>
        <p:spPr>
          <a:xfrm>
            <a:off x="2424232" y="2029441"/>
            <a:ext cx="982977" cy="54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t-EE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/>
                <a:ea typeface="Roboto"/>
                <a:cs typeface="Roboto"/>
              </a:rPr>
              <a:t>Põlevkivi </a:t>
            </a:r>
            <a:endParaRPr lang="et-EE"/>
          </a:p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/>
                <a:ea typeface="Roboto"/>
                <a:cs typeface="Roboto"/>
              </a:rPr>
              <a:t>-</a:t>
            </a:r>
            <a:r>
              <a:rPr lang="et-EE" sz="1200" b="1">
                <a:latin typeface="Roboto"/>
                <a:ea typeface="Roboto"/>
                <a:cs typeface="Roboto"/>
              </a:rPr>
              <a:t>499</a:t>
            </a:r>
            <a:r>
              <a:rPr kumimoji="0" lang="et-EE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/>
                <a:ea typeface="Roboto"/>
                <a:cs typeface="Roboto"/>
              </a:rPr>
              <a:t> MW</a:t>
            </a:r>
            <a:endParaRPr lang="et-EE"/>
          </a:p>
        </p:txBody>
      </p:sp>
      <p:cxnSp>
        <p:nvCxnSpPr>
          <p:cNvPr id="3" name="Straight Arrow Connector 59">
            <a:extLst>
              <a:ext uri="{FF2B5EF4-FFF2-40B4-BE49-F238E27FC236}">
                <a16:creationId xmlns:a16="http://schemas.microsoft.com/office/drawing/2014/main" id="{F72B6C73-0841-D783-5949-AF4DCD8EDA33}"/>
              </a:ext>
            </a:extLst>
          </p:cNvPr>
          <p:cNvCxnSpPr>
            <a:cxnSpLocks/>
          </p:cNvCxnSpPr>
          <p:nvPr/>
        </p:nvCxnSpPr>
        <p:spPr>
          <a:xfrm>
            <a:off x="3276956" y="2334611"/>
            <a:ext cx="0" cy="758695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65">
            <a:extLst>
              <a:ext uri="{FF2B5EF4-FFF2-40B4-BE49-F238E27FC236}">
                <a16:creationId xmlns:a16="http://schemas.microsoft.com/office/drawing/2014/main" id="{13532BF4-E720-F6BD-8BAD-B7EDF093B33B}"/>
              </a:ext>
            </a:extLst>
          </p:cNvPr>
          <p:cNvCxnSpPr>
            <a:cxnSpLocks/>
          </p:cNvCxnSpPr>
          <p:nvPr/>
        </p:nvCxnSpPr>
        <p:spPr>
          <a:xfrm flipV="1">
            <a:off x="3223773" y="3862375"/>
            <a:ext cx="0" cy="1453904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>
            <a:extLst>
              <a:ext uri="{FF2B5EF4-FFF2-40B4-BE49-F238E27FC236}">
                <a16:creationId xmlns:a16="http://schemas.microsoft.com/office/drawing/2014/main" id="{BDF1AA07-C91D-CFDC-26B6-7367630BF4CA}"/>
              </a:ext>
            </a:extLst>
          </p:cNvPr>
          <p:cNvCxnSpPr>
            <a:cxnSpLocks/>
          </p:cNvCxnSpPr>
          <p:nvPr/>
        </p:nvCxnSpPr>
        <p:spPr>
          <a:xfrm flipV="1">
            <a:off x="10558709" y="3862375"/>
            <a:ext cx="0" cy="1453904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27">
            <a:extLst>
              <a:ext uri="{FF2B5EF4-FFF2-40B4-BE49-F238E27FC236}">
                <a16:creationId xmlns:a16="http://schemas.microsoft.com/office/drawing/2014/main" id="{6C793273-B0F1-F78C-9C27-1DD2B6F9CB13}"/>
              </a:ext>
            </a:extLst>
          </p:cNvPr>
          <p:cNvCxnSpPr>
            <a:cxnSpLocks/>
          </p:cNvCxnSpPr>
          <p:nvPr/>
        </p:nvCxnSpPr>
        <p:spPr>
          <a:xfrm>
            <a:off x="7537046" y="2825936"/>
            <a:ext cx="0" cy="291684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21">
            <a:extLst>
              <a:ext uri="{FF2B5EF4-FFF2-40B4-BE49-F238E27FC236}">
                <a16:creationId xmlns:a16="http://schemas.microsoft.com/office/drawing/2014/main" id="{C7789981-0F44-FECB-66A9-2539F488218D}"/>
              </a:ext>
            </a:extLst>
          </p:cNvPr>
          <p:cNvSpPr/>
          <p:nvPr/>
        </p:nvSpPr>
        <p:spPr>
          <a:xfrm rot="10800000">
            <a:off x="3850448" y="3178947"/>
            <a:ext cx="544860" cy="544860"/>
          </a:xfrm>
          <a:prstGeom prst="ellipse">
            <a:avLst/>
          </a:prstGeom>
          <a:solidFill>
            <a:srgbClr val="2271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18299-B8D0-2749-2B30-84683E7CE156}"/>
              </a:ext>
            </a:extLst>
          </p:cNvPr>
          <p:cNvSpPr txBox="1"/>
          <p:nvPr/>
        </p:nvSpPr>
        <p:spPr>
          <a:xfrm>
            <a:off x="3792707" y="3282806"/>
            <a:ext cx="64966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</a:t>
            </a:r>
            <a:r>
              <a:rPr kumimoji="0" lang="et-EE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  <a:r>
              <a:rPr lang="et-EE" sz="1300" b="1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9</a:t>
            </a:r>
            <a:endParaRPr kumimoji="0" lang="en-EE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38D44FF-8472-9095-5234-B9CD1D405201}"/>
              </a:ext>
            </a:extLst>
          </p:cNvPr>
          <p:cNvSpPr txBox="1">
            <a:spLocks/>
          </p:cNvSpPr>
          <p:nvPr/>
        </p:nvSpPr>
        <p:spPr>
          <a:xfrm>
            <a:off x="3608384" y="1176204"/>
            <a:ext cx="1571203" cy="4843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sz="1200" b="1">
                <a:latin typeface="Roboto"/>
                <a:ea typeface="Roboto"/>
                <a:cs typeface="Roboto"/>
              </a:rPr>
              <a:t>Põlevkivi - 280 MW</a:t>
            </a:r>
          </a:p>
          <a:p>
            <a:pPr>
              <a:defRPr/>
            </a:pPr>
            <a:r>
              <a:rPr lang="et-EE" sz="1200">
                <a:latin typeface="Roboto"/>
                <a:ea typeface="Roboto"/>
                <a:cs typeface="Roboto"/>
              </a:rPr>
              <a:t>Uus juhitav võimsus kuni 500 MW</a:t>
            </a:r>
            <a:endParaRPr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cxnSp>
        <p:nvCxnSpPr>
          <p:cNvPr id="20" name="Straight Arrow Connector 59">
            <a:extLst>
              <a:ext uri="{FF2B5EF4-FFF2-40B4-BE49-F238E27FC236}">
                <a16:creationId xmlns:a16="http://schemas.microsoft.com/office/drawing/2014/main" id="{AB689193-1BED-6D45-31EF-47FACA012B62}"/>
              </a:ext>
            </a:extLst>
          </p:cNvPr>
          <p:cNvCxnSpPr>
            <a:cxnSpLocks/>
          </p:cNvCxnSpPr>
          <p:nvPr/>
        </p:nvCxnSpPr>
        <p:spPr>
          <a:xfrm>
            <a:off x="4117537" y="1981059"/>
            <a:ext cx="0" cy="1112246"/>
          </a:xfrm>
          <a:prstGeom prst="straightConnector1">
            <a:avLst/>
          </a:prstGeom>
          <a:ln w="15875">
            <a:solidFill>
              <a:srgbClr val="2271B7"/>
            </a:solidFill>
            <a:headEnd type="oval" w="sm" len="sm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6DAEF71F-C449-B662-82F5-A9895E3BB8F1}"/>
              </a:ext>
            </a:extLst>
          </p:cNvPr>
          <p:cNvSpPr txBox="1">
            <a:spLocks/>
          </p:cNvSpPr>
          <p:nvPr/>
        </p:nvSpPr>
        <p:spPr>
          <a:xfrm>
            <a:off x="10101794" y="2481752"/>
            <a:ext cx="1755865" cy="715996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et-EE" sz="1200" b="1">
                <a:solidFill>
                  <a:srgbClr val="003087"/>
                </a:solidFill>
                <a:latin typeface="Roboto"/>
                <a:ea typeface="Roboto"/>
                <a:cs typeface="Roboto"/>
              </a:rPr>
              <a:t>Põlevkivi kasutamise üleminek mitteenergiatoodetele</a:t>
            </a:r>
            <a:endParaRPr lang="et-EE" sz="1200" b="1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4784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EBD30E8D-C1E1-B993-54AB-B8C473471E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17</a:t>
            </a:fld>
            <a:endParaRPr lang="en-EE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6354AFBC-565B-4974-A2B3-DFD5CDEFC9FA}"/>
              </a:ext>
              <a:ext uri="{147F2762-F138-4A5C-976F-8EAC2B608ADB}">
                <a16:predDERef xmlns:a16="http://schemas.microsoft.com/office/drawing/2014/main" pred="{026E89FB-9E85-4025-9B6B-140DBF6215C5}"/>
              </a:ext>
            </a:extLst>
          </p:cNvPr>
          <p:cNvGraphicFramePr>
            <a:graphicFrameLocks/>
          </p:cNvGraphicFramePr>
          <p:nvPr/>
        </p:nvGraphicFramePr>
        <p:xfrm>
          <a:off x="925033" y="829339"/>
          <a:ext cx="9973339" cy="5443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1413C96-E1F8-6595-366F-24A6AF843D7D}"/>
              </a:ext>
            </a:extLst>
          </p:cNvPr>
          <p:cNvSpPr txBox="1"/>
          <p:nvPr/>
        </p:nvSpPr>
        <p:spPr>
          <a:xfrm>
            <a:off x="1998920" y="4136065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>
                <a:solidFill>
                  <a:schemeClr val="tx2"/>
                </a:solidFill>
              </a:rPr>
              <a:t>3155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A2D13-1D9F-69D0-3901-6C0BBA6BE9A3}"/>
              </a:ext>
            </a:extLst>
          </p:cNvPr>
          <p:cNvSpPr txBox="1"/>
          <p:nvPr/>
        </p:nvSpPr>
        <p:spPr>
          <a:xfrm>
            <a:off x="5657418" y="3089608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>
                <a:solidFill>
                  <a:schemeClr val="tx2"/>
                </a:solidFill>
              </a:rPr>
              <a:t>6850</a:t>
            </a:r>
          </a:p>
        </p:txBody>
      </p:sp>
    </p:spTree>
    <p:extLst>
      <p:ext uri="{BB962C8B-B14F-4D97-AF65-F5344CB8AC3E}">
        <p14:creationId xmlns:p14="http://schemas.microsoft.com/office/powerpoint/2010/main" val="2178375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EBD30E8D-C1E1-B993-54AB-B8C473471E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18</a:t>
            </a:fld>
            <a:endParaRPr lang="en-EE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3FD563DB-4FDB-4CAF-8C5E-03061B3C42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392255"/>
              </p:ext>
            </p:extLst>
          </p:nvPr>
        </p:nvGraphicFramePr>
        <p:xfrm>
          <a:off x="1045409" y="762343"/>
          <a:ext cx="10101182" cy="570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717E1C-88FD-B5D3-B6B8-CE0640B60FFF}"/>
              </a:ext>
            </a:extLst>
          </p:cNvPr>
          <p:cNvSpPr txBox="1"/>
          <p:nvPr/>
        </p:nvSpPr>
        <p:spPr>
          <a:xfrm>
            <a:off x="1945757" y="4444409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>
                <a:solidFill>
                  <a:schemeClr val="tx2"/>
                </a:solidFill>
              </a:rPr>
              <a:t>6,5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01F5C6E-E17F-DC16-674D-BFBE6A1F145D}"/>
              </a:ext>
            </a:extLst>
          </p:cNvPr>
          <p:cNvSpPr txBox="1"/>
          <p:nvPr/>
        </p:nvSpPr>
        <p:spPr>
          <a:xfrm>
            <a:off x="5634424" y="2562842"/>
            <a:ext cx="914351" cy="43265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t-EE" sz="2400">
                <a:solidFill>
                  <a:schemeClr val="tx2"/>
                </a:solidFill>
              </a:rPr>
              <a:t>22,4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490AC61-D996-B14F-7FDD-3062AFDE2500}"/>
              </a:ext>
            </a:extLst>
          </p:cNvPr>
          <p:cNvSpPr txBox="1"/>
          <p:nvPr/>
        </p:nvSpPr>
        <p:spPr>
          <a:xfrm>
            <a:off x="6900915" y="1346954"/>
            <a:ext cx="914445" cy="45899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t-EE" sz="2400">
                <a:solidFill>
                  <a:schemeClr val="tx2"/>
                </a:solidFill>
              </a:rPr>
              <a:t>31,4</a:t>
            </a:r>
          </a:p>
        </p:txBody>
      </p:sp>
    </p:spTree>
    <p:extLst>
      <p:ext uri="{BB962C8B-B14F-4D97-AF65-F5344CB8AC3E}">
        <p14:creationId xmlns:p14="http://schemas.microsoft.com/office/powerpoint/2010/main" val="2993438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D33F69E-EB47-6B73-91A3-DF46A8F1F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TÄNAME!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B576706E-87C6-D2C2-799B-253683CE0C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20163" y="4375697"/>
            <a:ext cx="7125586" cy="539385"/>
          </a:xfrm>
        </p:spPr>
        <p:txBody>
          <a:bodyPr>
            <a:normAutofit fontScale="92500"/>
          </a:bodyPr>
          <a:lstStyle/>
          <a:p>
            <a:pPr algn="l"/>
            <a:r>
              <a:rPr lang="et-EE"/>
              <a:t>Lisainfo: </a:t>
            </a:r>
            <a:r>
              <a:rPr lang="et-EE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Energiamajanduse arengukava (ENMAK) | Kliimaministeerium</a:t>
            </a:r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BC2E59AB-633F-5C3F-39FC-4DBAD02D9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19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2685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9E5D-6129-40BE-9F04-C9B43598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BB7326-2918-C6ED-E1CA-D5D482E4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93" y="866896"/>
            <a:ext cx="9294628" cy="602438"/>
          </a:xfrm>
        </p:spPr>
        <p:txBody>
          <a:bodyPr>
            <a:normAutofit/>
          </a:bodyPr>
          <a:lstStyle/>
          <a:p>
            <a:r>
              <a:rPr lang="et-EE" sz="3200" b="1" dirty="0"/>
              <a:t>ENMAK 2035 ajakava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1D315-696C-5B42-4C8D-1F16CA849A5A}"/>
              </a:ext>
            </a:extLst>
          </p:cNvPr>
          <p:cNvSpPr txBox="1"/>
          <p:nvPr/>
        </p:nvSpPr>
        <p:spPr>
          <a:xfrm>
            <a:off x="1202693" y="1655776"/>
            <a:ext cx="10067818" cy="3655168"/>
          </a:xfrm>
          <a:prstGeom prst="rect">
            <a:avLst/>
          </a:prstGeom>
          <a:noFill/>
          <a:ln w="19050">
            <a:solidFill>
              <a:srgbClr val="003087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a typeface="Calibri"/>
                <a:cs typeface="Times New Roman"/>
              </a:rPr>
              <a:t>Märts 2025</a:t>
            </a:r>
            <a:r>
              <a:rPr lang="et-EE" kern="0" dirty="0">
                <a:ea typeface="Calibri"/>
                <a:cs typeface="Times New Roman"/>
              </a:rPr>
              <a:t>			ENMAK 2035 eelnõu </a:t>
            </a:r>
            <a:r>
              <a:rPr lang="et-EE" kern="0" dirty="0" err="1">
                <a:ea typeface="Calibri"/>
                <a:cs typeface="Times New Roman"/>
              </a:rPr>
              <a:t>kulu-tulu</a:t>
            </a:r>
            <a:r>
              <a:rPr lang="et-EE" kern="0" dirty="0">
                <a:ea typeface="Calibri"/>
                <a:cs typeface="Times New Roman"/>
              </a:rPr>
              <a:t> analüüs (SADO)	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ffectLst/>
                <a:ea typeface="Calibri"/>
                <a:cs typeface="Times New Roman"/>
              </a:rPr>
              <a:t>Aprill 2025 			</a:t>
            </a:r>
            <a:r>
              <a:rPr lang="et-EE" kern="0" dirty="0">
                <a:solidFill>
                  <a:srgbClr val="FF0000"/>
                </a:solidFill>
                <a:effectLst/>
                <a:ea typeface="Calibri"/>
                <a:cs typeface="Times New Roman"/>
              </a:rPr>
              <a:t>KSH aruande vastavaks tunnistamine ministri poolt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a typeface="Calibri"/>
                <a:cs typeface="Times New Roman"/>
              </a:rPr>
              <a:t>Mai 2025</a:t>
            </a:r>
            <a:r>
              <a:rPr lang="et-EE" kern="0" dirty="0">
                <a:ea typeface="Calibri"/>
                <a:cs typeface="Times New Roman"/>
              </a:rPr>
              <a:t>			ENMAK fraktsioonides ja komisjonides, </a:t>
            </a:r>
            <a:r>
              <a:rPr lang="et-EE" b="1" kern="0" dirty="0">
                <a:ea typeface="Calibri"/>
                <a:cs typeface="Times New Roman"/>
              </a:rPr>
              <a:t>20. mail avalik 				üritus </a:t>
            </a:r>
            <a:r>
              <a:rPr lang="et-EE" kern="0" dirty="0">
                <a:ea typeface="Calibri"/>
                <a:cs typeface="Times New Roman"/>
              </a:rPr>
              <a:t>eelnõu täienduste tutvustuseks ministeeriumide 				</a:t>
            </a:r>
            <a:r>
              <a:rPr lang="et-EE" kern="0" dirty="0" err="1">
                <a:ea typeface="Calibri"/>
                <a:cs typeface="Times New Roman"/>
              </a:rPr>
              <a:t>ühishoones</a:t>
            </a:r>
            <a:endParaRPr lang="et-EE" kern="0" dirty="0">
              <a:effectLst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a typeface="Calibri"/>
                <a:cs typeface="Times New Roman"/>
              </a:rPr>
              <a:t>Juuni 2025 			</a:t>
            </a:r>
            <a:r>
              <a:rPr lang="et-EE" kern="0" dirty="0">
                <a:ea typeface="Calibri"/>
                <a:cs typeface="Times New Roman"/>
              </a:rPr>
              <a:t>ENMAK 2035 eelnõu (sh KSH aruanne) kooskõlastamine 				eelnõude infosüsteemis, keelekorrektuur ja kujundus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ffectLst/>
                <a:ea typeface="Calibri"/>
                <a:cs typeface="Times New Roman"/>
              </a:rPr>
              <a:t>Juuli-</a:t>
            </a:r>
            <a:r>
              <a:rPr lang="et-EE" b="1" kern="0" dirty="0">
                <a:ea typeface="Calibri"/>
                <a:cs typeface="Times New Roman"/>
              </a:rPr>
              <a:t>august</a:t>
            </a:r>
            <a:r>
              <a:rPr lang="et-EE" b="1" kern="0" dirty="0">
                <a:effectLst/>
                <a:ea typeface="Calibri"/>
                <a:cs typeface="Times New Roman"/>
              </a:rPr>
              <a:t> 2025 		</a:t>
            </a:r>
            <a:r>
              <a:rPr lang="et-EE" kern="0" dirty="0">
                <a:effectLst/>
                <a:ea typeface="Calibri"/>
                <a:cs typeface="Times New Roman"/>
              </a:rPr>
              <a:t>Vabariigi Valitsuses </a:t>
            </a:r>
            <a:endParaRPr lang="et-EE" kern="0" dirty="0">
              <a:ea typeface="Calibri"/>
              <a:cs typeface="Times New Roman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a typeface="Calibri"/>
                <a:cs typeface="Times New Roman"/>
              </a:rPr>
              <a:t>September-november</a:t>
            </a:r>
            <a:r>
              <a:rPr lang="et-EE" kern="0" dirty="0">
                <a:ea typeface="Calibri"/>
                <a:cs typeface="Times New Roman"/>
              </a:rPr>
              <a:t>		</a:t>
            </a:r>
            <a:r>
              <a:rPr lang="et-EE" kern="0" dirty="0">
                <a:effectLst/>
                <a:ea typeface="Calibri"/>
                <a:cs typeface="Times New Roman"/>
              </a:rPr>
              <a:t>Riigikogus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t-EE" b="1" kern="0" dirty="0">
                <a:ea typeface="Calibri"/>
                <a:cs typeface="Times New Roman"/>
              </a:rPr>
              <a:t>Detsember 2025 			</a:t>
            </a:r>
            <a:r>
              <a:rPr lang="et-EE" kern="0" dirty="0">
                <a:ea typeface="Calibri"/>
                <a:cs typeface="Times New Roman"/>
              </a:rPr>
              <a:t>Vabariigi Valitsuse heakskiit</a:t>
            </a:r>
            <a:endParaRPr lang="et-EE" kern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8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7512" y="417425"/>
            <a:ext cx="9457129" cy="590800"/>
          </a:xfrm>
        </p:spPr>
        <p:txBody>
          <a:bodyPr>
            <a:noAutofit/>
          </a:bodyPr>
          <a:lstStyle/>
          <a:p>
            <a:r>
              <a:rPr lang="et-EE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ENERGIAMAJANDUSE PIKAAJALISED SIHID</a:t>
            </a:r>
          </a:p>
        </p:txBody>
      </p:sp>
      <p:sp>
        <p:nvSpPr>
          <p:cNvPr id="3" name="Ristkülik 2">
            <a:extLst>
              <a:ext uri="{FF2B5EF4-FFF2-40B4-BE49-F238E27FC236}">
                <a16:creationId xmlns:a16="http://schemas.microsoft.com/office/drawing/2014/main" id="{46244971-8393-4AF4-8959-F359F352AF46}"/>
              </a:ext>
            </a:extLst>
          </p:cNvPr>
          <p:cNvSpPr/>
          <p:nvPr/>
        </p:nvSpPr>
        <p:spPr>
          <a:xfrm>
            <a:off x="465038" y="1548005"/>
            <a:ext cx="10034663" cy="1206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t-EE" sz="2406" b="1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lvl="0" algn="just"/>
            <a:endParaRPr lang="et-EE" sz="2406" b="1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86493" indent="-286493" algn="just">
              <a:buFont typeface="Arial" panose="020B0604020202020204" pitchFamily="34" charset="0"/>
              <a:buChar char="•"/>
            </a:pPr>
            <a:endParaRPr lang="et-EE" sz="2406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aphicFrame>
        <p:nvGraphicFramePr>
          <p:cNvPr id="7" name="Skemaatiline diagramm 6">
            <a:extLst>
              <a:ext uri="{FF2B5EF4-FFF2-40B4-BE49-F238E27FC236}">
                <a16:creationId xmlns:a16="http://schemas.microsoft.com/office/drawing/2014/main" id="{36E23AFA-70EA-4370-9E64-F21ACDAFB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16591"/>
              </p:ext>
            </p:extLst>
          </p:nvPr>
        </p:nvGraphicFramePr>
        <p:xfrm>
          <a:off x="849497" y="1272201"/>
          <a:ext cx="10034663" cy="4872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660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2B2AFBC-4312-A25B-DA83-45329834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729" y="1331075"/>
            <a:ext cx="10034541" cy="350996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t-EE" sz="2400" b="1" i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Eestis on </a:t>
            </a:r>
            <a:r>
              <a:rPr lang="et-EE" sz="2400" b="1" i="1">
                <a:solidFill>
                  <a:srgbClr val="00206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kindel</a:t>
            </a:r>
            <a:r>
              <a:rPr lang="et-EE" sz="2400" b="1" i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ja kliimapoliitika eesmärkidega kooskõlas energiamajandus.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t-EE" sz="2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</a:t>
            </a:r>
            <a:endParaRPr lang="et-EE" sz="240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FC7EE5E-0F87-51A1-2C1B-A177F5D148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755129-49AE-4A41-9597-34695D8D41C6}" type="slidenum">
              <a:rPr lang="en-EE" smtClean="0"/>
              <a:pPr/>
              <a:t>4</a:t>
            </a:fld>
            <a:endParaRPr lang="en-E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36B0A-DD7B-A69A-414F-AEAF67010BE2}"/>
              </a:ext>
            </a:extLst>
          </p:cNvPr>
          <p:cNvSpPr txBox="1"/>
          <p:nvPr/>
        </p:nvSpPr>
        <p:spPr>
          <a:xfrm>
            <a:off x="2753834" y="272981"/>
            <a:ext cx="631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ENMAK 2035 eesmärk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1E856F97-0FD4-2BC3-41DB-FDE0E1C13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617" y="1947036"/>
            <a:ext cx="3117849" cy="3385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E535DC-AE61-24D4-C347-59265CF706D9}"/>
              </a:ext>
            </a:extLst>
          </p:cNvPr>
          <p:cNvSpPr txBox="1"/>
          <p:nvPr/>
        </p:nvSpPr>
        <p:spPr>
          <a:xfrm>
            <a:off x="7304617" y="5497523"/>
            <a:ext cx="4153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i="1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https://trilemma.worldenergy.org/#!/country-profile?country=Estonia&amp;year=2023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120BCE-FA1A-70EA-FB06-353B9A356688}"/>
              </a:ext>
            </a:extLst>
          </p:cNvPr>
          <p:cNvSpPr txBox="1"/>
          <p:nvPr/>
        </p:nvSpPr>
        <p:spPr>
          <a:xfrm>
            <a:off x="1377911" y="2511546"/>
            <a:ext cx="608761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t-EE" sz="240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Energiajulgeolek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t-EE" sz="240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Kättesaadavus ja taskukohasus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t-EE" sz="240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Keskkonnasääst </a:t>
            </a:r>
          </a:p>
        </p:txBody>
      </p:sp>
    </p:spTree>
    <p:extLst>
      <p:ext uri="{BB962C8B-B14F-4D97-AF65-F5344CB8AC3E}">
        <p14:creationId xmlns:p14="http://schemas.microsoft.com/office/powerpoint/2010/main" val="267639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08AB-0BE1-FA2B-8327-EB7535122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1">
            <a:extLst>
              <a:ext uri="{FF2B5EF4-FFF2-40B4-BE49-F238E27FC236}">
                <a16:creationId xmlns:a16="http://schemas.microsoft.com/office/drawing/2014/main" id="{8A4AB85B-F673-058B-E846-353CFFCFC8EA}"/>
              </a:ext>
            </a:extLst>
          </p:cNvPr>
          <p:cNvSpPr txBox="1">
            <a:spLocks/>
          </p:cNvSpPr>
          <p:nvPr/>
        </p:nvSpPr>
        <p:spPr>
          <a:xfrm>
            <a:off x="2349794" y="410657"/>
            <a:ext cx="9011341" cy="10179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ENMAK 2035 kavandatud tegevused</a:t>
            </a:r>
            <a:endParaRPr lang="et-EE" sz="1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8C712C81-2BFC-AA5A-1D8E-976C188C7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308392"/>
              </p:ext>
            </p:extLst>
          </p:nvPr>
        </p:nvGraphicFramePr>
        <p:xfrm>
          <a:off x="1137683" y="1379792"/>
          <a:ext cx="9686261" cy="4221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122">
                  <a:extLst>
                    <a:ext uri="{9D8B030D-6E8A-4147-A177-3AD203B41FA5}">
                      <a16:colId xmlns:a16="http://schemas.microsoft.com/office/drawing/2014/main" val="1990396766"/>
                    </a:ext>
                  </a:extLst>
                </a:gridCol>
                <a:gridCol w="2860373">
                  <a:extLst>
                    <a:ext uri="{9D8B030D-6E8A-4147-A177-3AD203B41FA5}">
                      <a16:colId xmlns:a16="http://schemas.microsoft.com/office/drawing/2014/main" val="3309909429"/>
                    </a:ext>
                  </a:extLst>
                </a:gridCol>
                <a:gridCol w="3494766">
                  <a:extLst>
                    <a:ext uri="{9D8B030D-6E8A-4147-A177-3AD203B41FA5}">
                      <a16:colId xmlns:a16="http://schemas.microsoft.com/office/drawing/2014/main" val="508888365"/>
                    </a:ext>
                  </a:extLst>
                </a:gridCol>
              </a:tblGrid>
              <a:tr h="16192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KAVANDATUD TEGEVUSED EESMÄRKIDE TÄITMISEKS</a:t>
                      </a:r>
                    </a:p>
                  </a:txBody>
                  <a:tcPr marL="44450" marR="44450" marT="0" marB="0" anchor="b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42400"/>
                  </a:ext>
                </a:extLst>
              </a:tr>
              <a:tr h="222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ELEKTRIVARUSTUSE TAGAMINE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GAASIVARUSTUSE TAGAMINE</a:t>
                      </a:r>
                    </a:p>
                  </a:txBody>
                  <a:tcPr marL="44450" marR="4445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KÜTTE JA JAHUTUSE TAGAMINE</a:t>
                      </a:r>
                    </a:p>
                  </a:txBody>
                  <a:tcPr marL="44450" marR="4445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077453"/>
                  </a:ext>
                </a:extLst>
              </a:tr>
              <a:tr h="453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Juhitava võimsuse 1200 MW tagamine </a:t>
                      </a:r>
                      <a:r>
                        <a:rPr lang="et-EE" sz="1400" b="0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aastaks 2035 (EJ, TK) 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Turukorraldus (EJ, TK)</a:t>
                      </a:r>
                    </a:p>
                  </a:txBody>
                  <a:tcPr marL="44450" marR="4445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Taristu arendamine (EJ, TK, KK)</a:t>
                      </a: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71216"/>
                  </a:ext>
                </a:extLst>
              </a:tr>
              <a:tr h="567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Elektrisalvestuse käivitumine </a:t>
                      </a:r>
                      <a:r>
                        <a:rPr lang="et-EE" sz="1400" b="0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1500 MW (8600 MWh) mahus (EJ, TK)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Gaasiinfrastruktuuri ja </a:t>
                      </a:r>
                      <a:b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</a:b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gaasivaru tagamine (EJ, TK)</a:t>
                      </a:r>
                    </a:p>
                  </a:txBody>
                  <a:tcPr marL="44450" marR="4445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Keskkonna- ja heitsoojuse kasutus (EJ, TK, KK)</a:t>
                      </a: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233156"/>
                  </a:ext>
                </a:extLst>
              </a:tr>
              <a:tr h="6841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Tarbimise juhtimise potentsiaali 261 MW kasutusele võtmine </a:t>
                      </a:r>
                      <a:r>
                        <a:rPr lang="et-EE" sz="1400" b="0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kõigil elektrituru tasemetel (EJ, TK)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Taastuvgaaside soodustamine (EJ, TK, KK)</a:t>
                      </a:r>
                    </a:p>
                  </a:txBody>
                  <a:tcPr marL="44450" marR="4445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Energiatõhususe suurendamine ja </a:t>
                      </a:r>
                      <a:b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</a:b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moderniseerimine (EJ, TK, KK)</a:t>
                      </a: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044145"/>
                  </a:ext>
                </a:extLst>
              </a:tr>
              <a:tr h="453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Võrgu arendamine </a:t>
                      </a:r>
                      <a:r>
                        <a:rPr lang="et-EE" sz="1400" b="0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võimekuse tõstmisega 2500 MW (EJ, TK)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 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Fossiilkütuste asendamine (sh lokaalküttes) (EJ, TK, KK)</a:t>
                      </a: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511776"/>
                  </a:ext>
                </a:extLst>
              </a:tr>
              <a:tr h="453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Turukorraldus</a:t>
                      </a:r>
                      <a:r>
                        <a:rPr lang="et-EE" sz="1400" b="0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 Balti ja Soome jaeturgude ühtlustamiseks (EJ, TK)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 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Soojussalvestite rajamine (EJ, TK, KK)</a:t>
                      </a: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29055"/>
                  </a:ext>
                </a:extLst>
              </a:tr>
              <a:tr h="949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Kütusevabade energiaallikate osakaalu suurendamine </a:t>
                      </a:r>
                      <a:r>
                        <a:rPr lang="et-EE" sz="1400" b="0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maismaatuuleparke kokku 3000 MW, meretuuleparke 1000 MW, päikseparke 1700 MW (EJ, TK, KK)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 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Kaugjahutuse arendamine (EJ, TK, KK)</a:t>
                      </a: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588486"/>
                  </a:ext>
                </a:extLst>
              </a:tr>
              <a:tr h="222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Riskide</a:t>
                      </a:r>
                      <a:r>
                        <a:rPr lang="et-EE" sz="1400" b="0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 </a:t>
                      </a:r>
                      <a:r>
                        <a:rPr lang="et-EE" sz="1400" b="1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maandamine</a:t>
                      </a:r>
                      <a:r>
                        <a:rPr lang="et-EE" sz="1400" b="0" dirty="0">
                          <a:solidFill>
                            <a:schemeClr val="tx1"/>
                          </a:solidFill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 (EJ, TK, KK)</a:t>
                      </a:r>
                    </a:p>
                  </a:txBody>
                  <a:tcPr marL="44450" marR="44450" marT="0" marB="0" anchor="b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 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t-EE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 </a:t>
                      </a: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6958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7036375-B034-7190-AB0D-09C70B0C97C4}"/>
              </a:ext>
            </a:extLst>
          </p:cNvPr>
          <p:cNvSpPr txBox="1"/>
          <p:nvPr/>
        </p:nvSpPr>
        <p:spPr>
          <a:xfrm>
            <a:off x="879844" y="5862568"/>
            <a:ext cx="10688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600" b="1" i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Alaeesmärgid</a:t>
            </a:r>
            <a:r>
              <a:rPr lang="et-EE" sz="1600" i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energiajulgeoleku (EJ), kättesaadava ja taskukohase energia hinna (TK) ning keskkonnasäästlikkuse (KK) tagamine</a:t>
            </a:r>
            <a:endParaRPr lang="et-EE" sz="1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1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1">
            <a:extLst>
              <a:ext uri="{FF2B5EF4-FFF2-40B4-BE49-F238E27FC236}">
                <a16:creationId xmlns:a16="http://schemas.microsoft.com/office/drawing/2014/main" id="{57B32453-4064-E00F-EC73-B57098042F48}"/>
              </a:ext>
            </a:extLst>
          </p:cNvPr>
          <p:cNvSpPr txBox="1">
            <a:spLocks/>
          </p:cNvSpPr>
          <p:nvPr/>
        </p:nvSpPr>
        <p:spPr>
          <a:xfrm>
            <a:off x="2593963" y="361811"/>
            <a:ext cx="9011341" cy="10179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t-EE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ENMAK 2035 põhimõtted</a:t>
            </a:r>
            <a:endParaRPr lang="et-EE" sz="1400" b="1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istkülik: ümarnurkne 11">
            <a:extLst>
              <a:ext uri="{FF2B5EF4-FFF2-40B4-BE49-F238E27FC236}">
                <a16:creationId xmlns:a16="http://schemas.microsoft.com/office/drawing/2014/main" id="{E63C6E14-7CAC-88BD-3227-3865DCB8D252}"/>
              </a:ext>
            </a:extLst>
          </p:cNvPr>
          <p:cNvSpPr/>
          <p:nvPr/>
        </p:nvSpPr>
        <p:spPr>
          <a:xfrm>
            <a:off x="1349954" y="154309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Puhas majandus ja tööstus</a:t>
            </a:r>
          </a:p>
        </p:txBody>
      </p:sp>
      <p:sp>
        <p:nvSpPr>
          <p:cNvPr id="16" name="Ristkülik: ümarnurkne 15">
            <a:extLst>
              <a:ext uri="{FF2B5EF4-FFF2-40B4-BE49-F238E27FC236}">
                <a16:creationId xmlns:a16="http://schemas.microsoft.com/office/drawing/2014/main" id="{B5388744-D5E2-F6FD-F1DB-B6221B1C125E}"/>
              </a:ext>
            </a:extLst>
          </p:cNvPr>
          <p:cNvSpPr/>
          <p:nvPr/>
        </p:nvSpPr>
        <p:spPr>
          <a:xfrm>
            <a:off x="1349954" y="2861146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Elektritarbimise kasv</a:t>
            </a:r>
          </a:p>
        </p:txBody>
      </p:sp>
      <p:sp>
        <p:nvSpPr>
          <p:cNvPr id="17" name="Ristkülik: ümarnurkne 16">
            <a:extLst>
              <a:ext uri="{FF2B5EF4-FFF2-40B4-BE49-F238E27FC236}">
                <a16:creationId xmlns:a16="http://schemas.microsoft.com/office/drawing/2014/main" id="{418AF6F8-F8A0-9E26-2790-C796FAF552A9}"/>
              </a:ext>
            </a:extLst>
          </p:cNvPr>
          <p:cNvSpPr/>
          <p:nvPr/>
        </p:nvSpPr>
        <p:spPr>
          <a:xfrm>
            <a:off x="1349954" y="4201837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Energiatõhusus kõigis sektorites</a:t>
            </a:r>
          </a:p>
        </p:txBody>
      </p:sp>
      <p:sp>
        <p:nvSpPr>
          <p:cNvPr id="18" name="Ristkülik: ümarnurkne 17">
            <a:extLst>
              <a:ext uri="{FF2B5EF4-FFF2-40B4-BE49-F238E27FC236}">
                <a16:creationId xmlns:a16="http://schemas.microsoft.com/office/drawing/2014/main" id="{257EA0A4-4B00-F495-F933-0FCBDE43A088}"/>
              </a:ext>
            </a:extLst>
          </p:cNvPr>
          <p:cNvSpPr/>
          <p:nvPr/>
        </p:nvSpPr>
        <p:spPr>
          <a:xfrm>
            <a:off x="3905692" y="153216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Taskukohane energia</a:t>
            </a:r>
          </a:p>
        </p:txBody>
      </p:sp>
      <p:sp>
        <p:nvSpPr>
          <p:cNvPr id="19" name="Ristkülik: ümarnurkne 18">
            <a:extLst>
              <a:ext uri="{FF2B5EF4-FFF2-40B4-BE49-F238E27FC236}">
                <a16:creationId xmlns:a16="http://schemas.microsoft.com/office/drawing/2014/main" id="{4AB86289-3A2C-C932-A7E6-E42075EE96F0}"/>
              </a:ext>
            </a:extLst>
          </p:cNvPr>
          <p:cNvSpPr/>
          <p:nvPr/>
        </p:nvSpPr>
        <p:spPr>
          <a:xfrm>
            <a:off x="3905692" y="2861146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Taastuvelektri otseostulepingud</a:t>
            </a:r>
          </a:p>
        </p:txBody>
      </p:sp>
      <p:sp>
        <p:nvSpPr>
          <p:cNvPr id="20" name="Ristkülik: ümarnurkne 19">
            <a:extLst>
              <a:ext uri="{FF2B5EF4-FFF2-40B4-BE49-F238E27FC236}">
                <a16:creationId xmlns:a16="http://schemas.microsoft.com/office/drawing/2014/main" id="{AD73A231-F191-E3D1-6A35-997345F8F262}"/>
              </a:ext>
            </a:extLst>
          </p:cNvPr>
          <p:cNvSpPr/>
          <p:nvPr/>
        </p:nvSpPr>
        <p:spPr>
          <a:xfrm>
            <a:off x="3905692" y="4235008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Tarbimise juhtimine, salvestus</a:t>
            </a:r>
          </a:p>
        </p:txBody>
      </p:sp>
      <p:sp>
        <p:nvSpPr>
          <p:cNvPr id="21" name="Ristkülik: ümarnurkne 20">
            <a:extLst>
              <a:ext uri="{FF2B5EF4-FFF2-40B4-BE49-F238E27FC236}">
                <a16:creationId xmlns:a16="http://schemas.microsoft.com/office/drawing/2014/main" id="{54D89A05-30E2-D4BE-B39A-59E9FEF1C03D}"/>
              </a:ext>
            </a:extLst>
          </p:cNvPr>
          <p:cNvSpPr/>
          <p:nvPr/>
        </p:nvSpPr>
        <p:spPr>
          <a:xfrm>
            <a:off x="6594531" y="2861146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Kindel, juhitav elektrienergia tootmisvõimsus </a:t>
            </a:r>
          </a:p>
        </p:txBody>
      </p:sp>
      <p:sp>
        <p:nvSpPr>
          <p:cNvPr id="22" name="Ristkülik: ümarnurkne 21">
            <a:extLst>
              <a:ext uri="{FF2B5EF4-FFF2-40B4-BE49-F238E27FC236}">
                <a16:creationId xmlns:a16="http://schemas.microsoft.com/office/drawing/2014/main" id="{3304A63B-E5EB-C3CA-987E-E05223CCE0CA}"/>
              </a:ext>
            </a:extLst>
          </p:cNvPr>
          <p:cNvSpPr/>
          <p:nvPr/>
        </p:nvSpPr>
        <p:spPr>
          <a:xfrm>
            <a:off x="9194382" y="284382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Energiavõrkude kvaliteet</a:t>
            </a:r>
          </a:p>
        </p:txBody>
      </p:sp>
      <p:sp>
        <p:nvSpPr>
          <p:cNvPr id="23" name="Ristkülik: ümarnurkne 22">
            <a:extLst>
              <a:ext uri="{FF2B5EF4-FFF2-40B4-BE49-F238E27FC236}">
                <a16:creationId xmlns:a16="http://schemas.microsoft.com/office/drawing/2014/main" id="{63F8718B-1D12-D586-0C16-03CC2F769157}"/>
              </a:ext>
            </a:extLst>
          </p:cNvPr>
          <p:cNvSpPr/>
          <p:nvPr/>
        </p:nvSpPr>
        <p:spPr>
          <a:xfrm>
            <a:off x="6550037" y="4235008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Gaasisüsteemis taastuvgaasid</a:t>
            </a:r>
          </a:p>
        </p:txBody>
      </p:sp>
      <p:sp>
        <p:nvSpPr>
          <p:cNvPr id="24" name="Ristkülik: ümarnurkne 23">
            <a:extLst>
              <a:ext uri="{FF2B5EF4-FFF2-40B4-BE49-F238E27FC236}">
                <a16:creationId xmlns:a16="http://schemas.microsoft.com/office/drawing/2014/main" id="{765AF14D-01F1-8351-8436-4C27609F03E8}"/>
              </a:ext>
            </a:extLst>
          </p:cNvPr>
          <p:cNvSpPr/>
          <p:nvPr/>
        </p:nvSpPr>
        <p:spPr>
          <a:xfrm>
            <a:off x="9194382" y="154309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Kriitilise taristu vastupanuvõime</a:t>
            </a:r>
          </a:p>
        </p:txBody>
      </p:sp>
      <p:sp>
        <p:nvSpPr>
          <p:cNvPr id="25" name="Ristkülik: ümarnurkne 24">
            <a:extLst>
              <a:ext uri="{FF2B5EF4-FFF2-40B4-BE49-F238E27FC236}">
                <a16:creationId xmlns:a16="http://schemas.microsoft.com/office/drawing/2014/main" id="{B0A9756C-16D2-6493-C21F-C3551F313596}"/>
              </a:ext>
            </a:extLst>
          </p:cNvPr>
          <p:cNvSpPr/>
          <p:nvPr/>
        </p:nvSpPr>
        <p:spPr>
          <a:xfrm>
            <a:off x="9194382" y="4235008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Rohevesiniku</a:t>
            </a:r>
          </a:p>
          <a:p>
            <a:pPr algn="ctr"/>
            <a:r>
              <a:rPr lang="et-EE"/>
              <a:t>taristu rajamine</a:t>
            </a:r>
          </a:p>
        </p:txBody>
      </p:sp>
      <p:sp>
        <p:nvSpPr>
          <p:cNvPr id="26" name="Ristkülik: ümarnurkne 25">
            <a:extLst>
              <a:ext uri="{FF2B5EF4-FFF2-40B4-BE49-F238E27FC236}">
                <a16:creationId xmlns:a16="http://schemas.microsoft.com/office/drawing/2014/main" id="{8B5B9B79-F151-47FE-41F7-938874777419}"/>
              </a:ext>
            </a:extLst>
          </p:cNvPr>
          <p:cNvSpPr/>
          <p:nvPr/>
        </p:nvSpPr>
        <p:spPr>
          <a:xfrm>
            <a:off x="6594531" y="1532164"/>
            <a:ext cx="2190308" cy="10179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/>
              <a:t>Põlevkivielektri lõpp 2035</a:t>
            </a:r>
          </a:p>
        </p:txBody>
      </p:sp>
    </p:spTree>
    <p:extLst>
      <p:ext uri="{BB962C8B-B14F-4D97-AF65-F5344CB8AC3E}">
        <p14:creationId xmlns:p14="http://schemas.microsoft.com/office/powerpoint/2010/main" val="110970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stkülik: ümarnurkne 12">
            <a:extLst>
              <a:ext uri="{FF2B5EF4-FFF2-40B4-BE49-F238E27FC236}">
                <a16:creationId xmlns:a16="http://schemas.microsoft.com/office/drawing/2014/main" id="{314A764F-0BCB-EC97-6C85-F5250D7EEC04}"/>
              </a:ext>
            </a:extLst>
          </p:cNvPr>
          <p:cNvSpPr/>
          <p:nvPr/>
        </p:nvSpPr>
        <p:spPr>
          <a:xfrm>
            <a:off x="5304998" y="1049078"/>
            <a:ext cx="3443217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33ED7-1E3C-A469-E53F-9B2A1B91AA7D}"/>
              </a:ext>
            </a:extLst>
          </p:cNvPr>
          <p:cNvSpPr txBox="1"/>
          <p:nvPr/>
        </p:nvSpPr>
        <p:spPr>
          <a:xfrm>
            <a:off x="2375848" y="52528"/>
            <a:ext cx="585489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4000" b="1"/>
              <a:t>Energiamajandus täna</a:t>
            </a:r>
          </a:p>
        </p:txBody>
      </p:sp>
      <p:sp>
        <p:nvSpPr>
          <p:cNvPr id="5" name="Ristkülik: ümarnurkne 4">
            <a:extLst>
              <a:ext uri="{FF2B5EF4-FFF2-40B4-BE49-F238E27FC236}">
                <a16:creationId xmlns:a16="http://schemas.microsoft.com/office/drawing/2014/main" id="{0098B0AA-4CCF-AE29-8275-C64C1539B912}"/>
              </a:ext>
            </a:extLst>
          </p:cNvPr>
          <p:cNvSpPr/>
          <p:nvPr/>
        </p:nvSpPr>
        <p:spPr>
          <a:xfrm>
            <a:off x="341194" y="1049078"/>
            <a:ext cx="4885899" cy="44488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200A4-AF92-9EFA-349B-B3EA6223AAD7}"/>
              </a:ext>
            </a:extLst>
          </p:cNvPr>
          <p:cNvSpPr txBox="1"/>
          <p:nvPr/>
        </p:nvSpPr>
        <p:spPr>
          <a:xfrm>
            <a:off x="680682" y="1360038"/>
            <a:ext cx="45151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/>
              <a:t>Energiaallikate kasutus 2023: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A0227131-8649-D096-A184-2CDE501DF52A}"/>
              </a:ext>
            </a:extLst>
          </p:cNvPr>
          <p:cNvGraphicFramePr/>
          <p:nvPr/>
        </p:nvGraphicFramePr>
        <p:xfrm>
          <a:off x="183180" y="2419765"/>
          <a:ext cx="5041710" cy="286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FDCB4E2-0487-8EA4-C69D-86F961D29FB0}"/>
              </a:ext>
            </a:extLst>
          </p:cNvPr>
          <p:cNvSpPr txBox="1"/>
          <p:nvPr/>
        </p:nvSpPr>
        <p:spPr>
          <a:xfrm>
            <a:off x="5527297" y="1205645"/>
            <a:ext cx="32265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 dirty="0">
                <a:latin typeface="+mj-lt"/>
              </a:rPr>
              <a:t>Elektritootmisvõimsused 2024:</a:t>
            </a:r>
          </a:p>
          <a:p>
            <a:endParaRPr lang="et-EE" sz="1300" b="1" dirty="0">
              <a:latin typeface="+mj-lt"/>
            </a:endParaRPr>
          </a:p>
          <a:p>
            <a:r>
              <a:rPr lang="et-EE" sz="13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Taastuvenergia 180</a:t>
            </a:r>
            <a:r>
              <a:rPr lang="et-EE" sz="13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9</a:t>
            </a:r>
            <a:r>
              <a:rPr lang="et-EE" sz="13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MW </a:t>
            </a:r>
          </a:p>
          <a:p>
            <a:r>
              <a:rPr lang="et-EE" sz="1300" dirty="0">
                <a:latin typeface="+mj-lt"/>
                <a:cs typeface="Times New Roman" panose="02020603050405020304" pitchFamily="18" charset="0"/>
              </a:rPr>
              <a:t>Juhitav võimsus 1828 MW</a:t>
            </a:r>
          </a:p>
          <a:p>
            <a:r>
              <a:rPr lang="et-EE" sz="1300" dirty="0">
                <a:latin typeface="+mj-lt"/>
              </a:rPr>
              <a:t>Elektrisalvestid 6,6 MW</a:t>
            </a:r>
          </a:p>
          <a:p>
            <a:endParaRPr lang="et-EE" sz="1300" dirty="0"/>
          </a:p>
          <a:p>
            <a:endParaRPr lang="et-EE" sz="1300" dirty="0"/>
          </a:p>
        </p:txBody>
      </p:sp>
      <p:pic>
        <p:nvPicPr>
          <p:cNvPr id="22" name="Pilt 21" descr="Battery charging outline">
            <a:extLst>
              <a:ext uri="{FF2B5EF4-FFF2-40B4-BE49-F238E27FC236}">
                <a16:creationId xmlns:a16="http://schemas.microsoft.com/office/drawing/2014/main" id="{735633C7-294C-5F9F-8ADC-62837993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3133" y="2359120"/>
            <a:ext cx="914400" cy="914400"/>
          </a:xfrm>
          <a:prstGeom prst="rect">
            <a:avLst/>
          </a:prstGeom>
        </p:spPr>
      </p:pic>
      <p:sp>
        <p:nvSpPr>
          <p:cNvPr id="23" name="Ristkülik: ümarnurkne 22">
            <a:extLst>
              <a:ext uri="{FF2B5EF4-FFF2-40B4-BE49-F238E27FC236}">
                <a16:creationId xmlns:a16="http://schemas.microsoft.com/office/drawing/2014/main" id="{3C6C94C8-7BF8-CD48-F40E-81EC6D77EF5E}"/>
              </a:ext>
            </a:extLst>
          </p:cNvPr>
          <p:cNvSpPr/>
          <p:nvPr/>
        </p:nvSpPr>
        <p:spPr>
          <a:xfrm>
            <a:off x="5304998" y="3492310"/>
            <a:ext cx="3443218" cy="200565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33A272-7E80-94D7-9912-9754882F1D9C}"/>
              </a:ext>
            </a:extLst>
          </p:cNvPr>
          <p:cNvSpPr txBox="1"/>
          <p:nvPr/>
        </p:nvSpPr>
        <p:spPr>
          <a:xfrm>
            <a:off x="5643003" y="3705475"/>
            <a:ext cx="2478936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b="1"/>
              <a:t>Elektri lõpphind s/kWh 2023:</a:t>
            </a:r>
          </a:p>
        </p:txBody>
      </p:sp>
      <p:sp>
        <p:nvSpPr>
          <p:cNvPr id="28" name="Ristkülik 27">
            <a:extLst>
              <a:ext uri="{FF2B5EF4-FFF2-40B4-BE49-F238E27FC236}">
                <a16:creationId xmlns:a16="http://schemas.microsoft.com/office/drawing/2014/main" id="{8C8D4184-23F9-3EAB-7C06-85849D07AD9A}"/>
              </a:ext>
            </a:extLst>
          </p:cNvPr>
          <p:cNvSpPr/>
          <p:nvPr/>
        </p:nvSpPr>
        <p:spPr>
          <a:xfrm>
            <a:off x="5756782" y="4115753"/>
            <a:ext cx="476179" cy="887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4" name="Ristkülik: ümarnurkne 33">
            <a:extLst>
              <a:ext uri="{FF2B5EF4-FFF2-40B4-BE49-F238E27FC236}">
                <a16:creationId xmlns:a16="http://schemas.microsoft.com/office/drawing/2014/main" id="{1F222EE0-04EF-96C3-CCCA-8B4E9F91D9FB}"/>
              </a:ext>
            </a:extLst>
          </p:cNvPr>
          <p:cNvSpPr/>
          <p:nvPr/>
        </p:nvSpPr>
        <p:spPr>
          <a:xfrm>
            <a:off x="8855693" y="1026776"/>
            <a:ext cx="3153128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1D5C99-E802-3024-2368-79343E684DCA}"/>
              </a:ext>
            </a:extLst>
          </p:cNvPr>
          <p:cNvSpPr txBox="1"/>
          <p:nvPr/>
        </p:nvSpPr>
        <p:spPr>
          <a:xfrm>
            <a:off x="8965442" y="1170869"/>
            <a:ext cx="2885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 dirty="0"/>
              <a:t>Kuidas see keskkonda aitab?</a:t>
            </a:r>
          </a:p>
          <a:p>
            <a:r>
              <a:rPr lang="et-EE" sz="1300" dirty="0"/>
              <a:t>Taastuvenergia kasutamine aitab oluliselt kaasa kasvuhoonegaaside vähendamisele.</a:t>
            </a:r>
          </a:p>
        </p:txBody>
      </p:sp>
      <p:sp>
        <p:nvSpPr>
          <p:cNvPr id="38" name="Ristkülik: ümarnurkne 37">
            <a:extLst>
              <a:ext uri="{FF2B5EF4-FFF2-40B4-BE49-F238E27FC236}">
                <a16:creationId xmlns:a16="http://schemas.microsoft.com/office/drawing/2014/main" id="{A5B60BAD-E6F6-A8E6-3E3A-85659569373E}"/>
              </a:ext>
            </a:extLst>
          </p:cNvPr>
          <p:cNvSpPr/>
          <p:nvPr/>
        </p:nvSpPr>
        <p:spPr>
          <a:xfrm>
            <a:off x="341194" y="5665137"/>
            <a:ext cx="4854622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9" name="Ristkülik: ümarnurkne 38">
            <a:extLst>
              <a:ext uri="{FF2B5EF4-FFF2-40B4-BE49-F238E27FC236}">
                <a16:creationId xmlns:a16="http://schemas.microsoft.com/office/drawing/2014/main" id="{6607AB5A-85D2-207B-48E9-9F8F0F76B436}"/>
              </a:ext>
            </a:extLst>
          </p:cNvPr>
          <p:cNvSpPr/>
          <p:nvPr/>
        </p:nvSpPr>
        <p:spPr>
          <a:xfrm>
            <a:off x="5303293" y="5665137"/>
            <a:ext cx="3443217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E32AA0-A4D4-96BC-D4A1-5B2F3C51D2CE}"/>
              </a:ext>
            </a:extLst>
          </p:cNvPr>
          <p:cNvSpPr txBox="1"/>
          <p:nvPr/>
        </p:nvSpPr>
        <p:spPr>
          <a:xfrm>
            <a:off x="5412475" y="5721738"/>
            <a:ext cx="31851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Võrguvõimekus 3000 MW</a:t>
            </a:r>
          </a:p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Välisühendusi 2400 MW: </a:t>
            </a:r>
          </a:p>
          <a:p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 Eesti-Soome ühendust </a:t>
            </a:r>
          </a:p>
          <a:p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 Eesti-Läti ühendust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CCD436-8F93-05E4-6E46-75933794F9E3}"/>
              </a:ext>
            </a:extLst>
          </p:cNvPr>
          <p:cNvSpPr txBox="1"/>
          <p:nvPr/>
        </p:nvSpPr>
        <p:spPr>
          <a:xfrm>
            <a:off x="9234754" y="1949769"/>
            <a:ext cx="234674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t-EE" sz="2000" b="1" dirty="0"/>
              <a:t>2023 energeetikasektori KHG heide 3,7 mln tCO</a:t>
            </a:r>
            <a:r>
              <a:rPr lang="et-EE" sz="2000" b="1" baseline="-25000" dirty="0"/>
              <a:t>2</a:t>
            </a:r>
            <a:r>
              <a:rPr lang="et-EE" sz="2000" b="1" dirty="0"/>
              <a:t>ekv</a:t>
            </a:r>
            <a:endParaRPr lang="et-EE" sz="2000" dirty="0"/>
          </a:p>
        </p:txBody>
      </p:sp>
      <p:sp>
        <p:nvSpPr>
          <p:cNvPr id="2" name="Ristkülik: ümarnurkne 1">
            <a:extLst>
              <a:ext uri="{FF2B5EF4-FFF2-40B4-BE49-F238E27FC236}">
                <a16:creationId xmlns:a16="http://schemas.microsoft.com/office/drawing/2014/main" id="{6DCD08A0-AC54-A190-57E4-3CCED95F7879}"/>
              </a:ext>
            </a:extLst>
          </p:cNvPr>
          <p:cNvSpPr/>
          <p:nvPr/>
        </p:nvSpPr>
        <p:spPr>
          <a:xfrm>
            <a:off x="8869561" y="3517451"/>
            <a:ext cx="3153128" cy="31189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CCC81-749F-8876-859E-CAF597E1BD2B}"/>
              </a:ext>
            </a:extLst>
          </p:cNvPr>
          <p:cNvSpPr txBox="1"/>
          <p:nvPr/>
        </p:nvSpPr>
        <p:spPr>
          <a:xfrm>
            <a:off x="9055575" y="3853128"/>
            <a:ext cx="2885364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b="1" dirty="0"/>
              <a:t>2023</a:t>
            </a:r>
          </a:p>
          <a:p>
            <a:endParaRPr lang="et-EE" sz="1300" b="1" dirty="0"/>
          </a:p>
          <a:p>
            <a:r>
              <a:rPr lang="et-EE" sz="1300" b="1" dirty="0"/>
              <a:t>Energia lõpptarbimine 30,2 TWh, </a:t>
            </a:r>
          </a:p>
          <a:p>
            <a:r>
              <a:rPr lang="et-EE" sz="1300" dirty="0"/>
              <a:t>sh elektrienergia tarbimine 8,26 TWh</a:t>
            </a:r>
            <a:endParaRPr lang="et-EE" sz="1300" dirty="0">
              <a:ea typeface="Roboto"/>
              <a:cs typeface="Roboto"/>
            </a:endParaRPr>
          </a:p>
          <a:p>
            <a:endParaRPr lang="et-EE" sz="13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t-EE" sz="13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Taastuvenergia osakaal: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Lõpptarbimises 41 %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Elektris 32 %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Küttes 67 %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Taastuvgaasi osakaal 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Gaasitarbimises 6,1 % </a:t>
            </a:r>
          </a:p>
          <a:p>
            <a:endParaRPr lang="et-EE" sz="13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01988-79BA-9968-A821-CB3CE28DACB5}"/>
              </a:ext>
            </a:extLst>
          </p:cNvPr>
          <p:cNvSpPr txBox="1"/>
          <p:nvPr/>
        </p:nvSpPr>
        <p:spPr>
          <a:xfrm>
            <a:off x="423011" y="5664539"/>
            <a:ext cx="4562048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b="1" dirty="0">
                <a:latin typeface="+mj-lt"/>
              </a:rPr>
              <a:t>Energiaallikad elektritootmises 2024:</a:t>
            </a:r>
          </a:p>
          <a:p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Päiksepargid </a:t>
            </a:r>
            <a:r>
              <a:rPr lang="et-EE" sz="1300" dirty="0">
                <a:latin typeface="Aptos"/>
                <a:ea typeface="Aptos" panose="020B0004020202020204" pitchFamily="34" charset="0"/>
                <a:cs typeface="Times New Roman"/>
              </a:rPr>
              <a:t>969 </a:t>
            </a:r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MW		</a:t>
            </a:r>
            <a:r>
              <a:rPr lang="et-EE" sz="1300" dirty="0">
                <a:latin typeface="Aptos"/>
                <a:ea typeface="Aptos" panose="020B0004020202020204" pitchFamily="34" charset="0"/>
                <a:cs typeface="Times New Roman"/>
              </a:rPr>
              <a:t> Põlevkivi 1350 MW</a:t>
            </a:r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 Maismaatuulepargid 682 MW </a:t>
            </a:r>
            <a:r>
              <a:rPr lang="et-EE" sz="1300" dirty="0">
                <a:latin typeface="Aptos"/>
                <a:cs typeface="Times New Roman"/>
              </a:rPr>
              <a:t>	</a:t>
            </a:r>
            <a:r>
              <a:rPr lang="et-EE" sz="1300" dirty="0">
                <a:latin typeface="Aptos"/>
                <a:ea typeface="Aptos" panose="020B0004020202020204" pitchFamily="34" charset="0"/>
                <a:cs typeface="Times New Roman"/>
              </a:rPr>
              <a:t> M</a:t>
            </a:r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aagaas 250 MW</a:t>
            </a:r>
            <a:endParaRPr lang="et-EE" sz="1300" dirty="0">
              <a:latin typeface="Aptos"/>
              <a:ea typeface="Aptos" panose="020B0004020202020204" pitchFamily="34" charset="0"/>
              <a:cs typeface="Times New Roman"/>
            </a:endParaRPr>
          </a:p>
          <a:p>
            <a:r>
              <a:rPr lang="et-EE" sz="13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Biomass 150 MW 		Uttegaas 78 MW</a:t>
            </a:r>
          </a:p>
          <a:p>
            <a:r>
              <a:rPr lang="et-EE" sz="13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Hüdro 8 MW			</a:t>
            </a:r>
            <a:endParaRPr lang="et-EE" sz="1300" dirty="0"/>
          </a:p>
        </p:txBody>
      </p:sp>
      <p:sp>
        <p:nvSpPr>
          <p:cNvPr id="7" name="Ristkülik 27">
            <a:extLst>
              <a:ext uri="{FF2B5EF4-FFF2-40B4-BE49-F238E27FC236}">
                <a16:creationId xmlns:a16="http://schemas.microsoft.com/office/drawing/2014/main" id="{BBAFC82A-4811-3829-9585-B2122846CA79}"/>
              </a:ext>
            </a:extLst>
          </p:cNvPr>
          <p:cNvSpPr/>
          <p:nvPr/>
        </p:nvSpPr>
        <p:spPr>
          <a:xfrm>
            <a:off x="6686477" y="4266049"/>
            <a:ext cx="504934" cy="736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D834D-69AE-5583-3DA4-E79CD703ADAC}"/>
              </a:ext>
            </a:extLst>
          </p:cNvPr>
          <p:cNvSpPr txBox="1"/>
          <p:nvPr/>
        </p:nvSpPr>
        <p:spPr>
          <a:xfrm>
            <a:off x="5646574" y="5065888"/>
            <a:ext cx="131833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>
                <a:ea typeface="Roboto"/>
                <a:cs typeface="Roboto"/>
              </a:rPr>
              <a:t>Kodutarbija</a:t>
            </a:r>
          </a:p>
          <a:p>
            <a:r>
              <a:rPr lang="en-US" sz="800">
                <a:ea typeface="Roboto"/>
                <a:cs typeface="Roboto"/>
              </a:rPr>
              <a:t>2500-4999 </a:t>
            </a:r>
            <a:r>
              <a:rPr lang="et-EE" sz="800">
                <a:ea typeface="Roboto"/>
                <a:cs typeface="Roboto"/>
              </a:rPr>
              <a:t>k</a:t>
            </a:r>
            <a:r>
              <a:rPr lang="en-US" sz="800">
                <a:ea typeface="Roboto"/>
                <a:cs typeface="Roboto"/>
              </a:rPr>
              <a:t>Wh</a:t>
            </a:r>
            <a:r>
              <a:rPr lang="et-EE" sz="800">
                <a:ea typeface="Roboto"/>
                <a:cs typeface="Roboto"/>
              </a:rPr>
              <a:t>/a</a:t>
            </a:r>
            <a:endParaRPr lang="en-US" sz="800">
              <a:ea typeface="Roboto"/>
              <a:cs typeface="Robo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D8343D-E5E6-6A63-169F-FD8D12CA3D63}"/>
              </a:ext>
            </a:extLst>
          </p:cNvPr>
          <p:cNvSpPr txBox="1"/>
          <p:nvPr/>
        </p:nvSpPr>
        <p:spPr>
          <a:xfrm>
            <a:off x="6542984" y="5076918"/>
            <a:ext cx="11951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800" b="1">
                <a:ea typeface="Roboto"/>
                <a:cs typeface="Roboto"/>
              </a:rPr>
              <a:t>Mitte-kodutarbija</a:t>
            </a:r>
            <a:r>
              <a:rPr lang="et-EE" sz="800">
                <a:ea typeface="Roboto"/>
                <a:cs typeface="Roboto"/>
              </a:rPr>
              <a:t> </a:t>
            </a:r>
          </a:p>
          <a:p>
            <a:r>
              <a:rPr lang="et-EE" sz="800">
                <a:ea typeface="Roboto"/>
                <a:cs typeface="Roboto"/>
              </a:rPr>
              <a:t>kõik tarbimisklassid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8CA3B8-308C-B2E1-AA06-B3198C265E55}"/>
              </a:ext>
            </a:extLst>
          </p:cNvPr>
          <p:cNvSpPr txBox="1"/>
          <p:nvPr/>
        </p:nvSpPr>
        <p:spPr>
          <a:xfrm>
            <a:off x="5756627" y="4115464"/>
            <a:ext cx="60901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>
                <a:solidFill>
                  <a:schemeClr val="bg1"/>
                </a:solidFill>
                <a:ea typeface="Roboto"/>
                <a:cs typeface="Roboto"/>
              </a:rPr>
              <a:t>22,5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65447-B587-EE3E-F0DA-CFD2152D0DEA}"/>
              </a:ext>
            </a:extLst>
          </p:cNvPr>
          <p:cNvSpPr txBox="1"/>
          <p:nvPr/>
        </p:nvSpPr>
        <p:spPr>
          <a:xfrm>
            <a:off x="6680666" y="4268611"/>
            <a:ext cx="67403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 dirty="0">
                <a:solidFill>
                  <a:schemeClr val="bg1"/>
                </a:solidFill>
                <a:ea typeface="Roboto"/>
                <a:cs typeface="Roboto"/>
              </a:rPr>
              <a:t>20,7</a:t>
            </a:r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AC02F331-7B5C-4D8F-A0ED-13E873360474}"/>
              </a:ext>
              <a:ext uri="{147F2762-F138-4A5C-976F-8EAC2B608ADB}">
                <a16:predDERef xmlns:a16="http://schemas.microsoft.com/office/drawing/2014/main" pred="{60901421-36E3-456A-8486-67590978EB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177259"/>
              </p:ext>
            </p:extLst>
          </p:nvPr>
        </p:nvGraphicFramePr>
        <p:xfrm>
          <a:off x="-200101" y="1715423"/>
          <a:ext cx="5854890" cy="3571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1248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stkülik: ümarnurkne 12">
            <a:extLst>
              <a:ext uri="{FF2B5EF4-FFF2-40B4-BE49-F238E27FC236}">
                <a16:creationId xmlns:a16="http://schemas.microsoft.com/office/drawing/2014/main" id="{314A764F-0BCB-EC97-6C85-F5250D7EEC04}"/>
              </a:ext>
            </a:extLst>
          </p:cNvPr>
          <p:cNvSpPr/>
          <p:nvPr/>
        </p:nvSpPr>
        <p:spPr>
          <a:xfrm>
            <a:off x="5304998" y="1049078"/>
            <a:ext cx="3443217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33ED7-1E3C-A469-E53F-9B2A1B91AA7D}"/>
              </a:ext>
            </a:extLst>
          </p:cNvPr>
          <p:cNvSpPr txBox="1"/>
          <p:nvPr/>
        </p:nvSpPr>
        <p:spPr>
          <a:xfrm>
            <a:off x="2375848" y="52528"/>
            <a:ext cx="585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/>
              <a:t>Energiamajandus 2030</a:t>
            </a:r>
          </a:p>
        </p:txBody>
      </p:sp>
      <p:sp>
        <p:nvSpPr>
          <p:cNvPr id="5" name="Ristkülik: ümarnurkne 4">
            <a:extLst>
              <a:ext uri="{FF2B5EF4-FFF2-40B4-BE49-F238E27FC236}">
                <a16:creationId xmlns:a16="http://schemas.microsoft.com/office/drawing/2014/main" id="{0098B0AA-4CCF-AE29-8275-C64C1539B912}"/>
              </a:ext>
            </a:extLst>
          </p:cNvPr>
          <p:cNvSpPr/>
          <p:nvPr/>
        </p:nvSpPr>
        <p:spPr>
          <a:xfrm>
            <a:off x="341194" y="1049078"/>
            <a:ext cx="4885899" cy="44488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200A4-AF92-9EFA-349B-B3EA6223AAD7}"/>
              </a:ext>
            </a:extLst>
          </p:cNvPr>
          <p:cNvSpPr txBox="1"/>
          <p:nvPr/>
        </p:nvSpPr>
        <p:spPr>
          <a:xfrm>
            <a:off x="764405" y="1231749"/>
            <a:ext cx="45151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 dirty="0"/>
              <a:t>Energiaallikate kasutus 2030:</a:t>
            </a:r>
            <a:endParaRPr lang="et-EE" sz="1300" dirty="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A0227131-8649-D096-A184-2CDE501DF52A}"/>
              </a:ext>
            </a:extLst>
          </p:cNvPr>
          <p:cNvGraphicFramePr/>
          <p:nvPr/>
        </p:nvGraphicFramePr>
        <p:xfrm>
          <a:off x="183180" y="2419765"/>
          <a:ext cx="5041710" cy="286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Pilt 21" descr="Battery charging outline">
            <a:extLst>
              <a:ext uri="{FF2B5EF4-FFF2-40B4-BE49-F238E27FC236}">
                <a16:creationId xmlns:a16="http://schemas.microsoft.com/office/drawing/2014/main" id="{735633C7-294C-5F9F-8ADC-628379933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3133" y="2359120"/>
            <a:ext cx="914400" cy="914400"/>
          </a:xfrm>
          <a:prstGeom prst="rect">
            <a:avLst/>
          </a:prstGeom>
        </p:spPr>
      </p:pic>
      <p:sp>
        <p:nvSpPr>
          <p:cNvPr id="23" name="Ristkülik: ümarnurkne 22">
            <a:extLst>
              <a:ext uri="{FF2B5EF4-FFF2-40B4-BE49-F238E27FC236}">
                <a16:creationId xmlns:a16="http://schemas.microsoft.com/office/drawing/2014/main" id="{3C6C94C8-7BF8-CD48-F40E-81EC6D77EF5E}"/>
              </a:ext>
            </a:extLst>
          </p:cNvPr>
          <p:cNvSpPr/>
          <p:nvPr/>
        </p:nvSpPr>
        <p:spPr>
          <a:xfrm>
            <a:off x="5304998" y="3492310"/>
            <a:ext cx="3443218" cy="200565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4" name="Ristkülik: ümarnurkne 33">
            <a:extLst>
              <a:ext uri="{FF2B5EF4-FFF2-40B4-BE49-F238E27FC236}">
                <a16:creationId xmlns:a16="http://schemas.microsoft.com/office/drawing/2014/main" id="{1F222EE0-04EF-96C3-CCCA-8B4E9F91D9FB}"/>
              </a:ext>
            </a:extLst>
          </p:cNvPr>
          <p:cNvSpPr/>
          <p:nvPr/>
        </p:nvSpPr>
        <p:spPr>
          <a:xfrm>
            <a:off x="8855693" y="1026776"/>
            <a:ext cx="3153128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1D5C99-E802-3024-2368-79343E684DCA}"/>
              </a:ext>
            </a:extLst>
          </p:cNvPr>
          <p:cNvSpPr txBox="1"/>
          <p:nvPr/>
        </p:nvSpPr>
        <p:spPr>
          <a:xfrm>
            <a:off x="8965442" y="1159983"/>
            <a:ext cx="2885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/>
              <a:t>Kuidas see keskkonda aitab?</a:t>
            </a:r>
          </a:p>
          <a:p>
            <a:r>
              <a:rPr lang="et-EE" sz="1300"/>
              <a:t>Taastuvenergia kasutamine aitab oluliselt kaasa kasvuhoonegaaside vähendamisele.</a:t>
            </a:r>
          </a:p>
        </p:txBody>
      </p:sp>
      <p:sp>
        <p:nvSpPr>
          <p:cNvPr id="38" name="Ristkülik: ümarnurkne 37">
            <a:extLst>
              <a:ext uri="{FF2B5EF4-FFF2-40B4-BE49-F238E27FC236}">
                <a16:creationId xmlns:a16="http://schemas.microsoft.com/office/drawing/2014/main" id="{A5B60BAD-E6F6-A8E6-3E3A-85659569373E}"/>
              </a:ext>
            </a:extLst>
          </p:cNvPr>
          <p:cNvSpPr/>
          <p:nvPr/>
        </p:nvSpPr>
        <p:spPr>
          <a:xfrm>
            <a:off x="341194" y="5665137"/>
            <a:ext cx="4854622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9" name="Ristkülik: ümarnurkne 38">
            <a:extLst>
              <a:ext uri="{FF2B5EF4-FFF2-40B4-BE49-F238E27FC236}">
                <a16:creationId xmlns:a16="http://schemas.microsoft.com/office/drawing/2014/main" id="{6607AB5A-85D2-207B-48E9-9F8F0F76B436}"/>
              </a:ext>
            </a:extLst>
          </p:cNvPr>
          <p:cNvSpPr/>
          <p:nvPr/>
        </p:nvSpPr>
        <p:spPr>
          <a:xfrm>
            <a:off x="5303293" y="5665137"/>
            <a:ext cx="3443217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CCD436-8F93-05E4-6E46-75933794F9E3}"/>
              </a:ext>
            </a:extLst>
          </p:cNvPr>
          <p:cNvSpPr txBox="1"/>
          <p:nvPr/>
        </p:nvSpPr>
        <p:spPr>
          <a:xfrm>
            <a:off x="9450209" y="2103969"/>
            <a:ext cx="22978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/>
              <a:t>2022-2030 CO</a:t>
            </a:r>
            <a:r>
              <a:rPr lang="et-EE" sz="2000" b="1" baseline="-25000"/>
              <a:t>2</a:t>
            </a:r>
          </a:p>
          <a:p>
            <a:pPr algn="ctr"/>
            <a:r>
              <a:rPr lang="et-EE" sz="2000" b="1"/>
              <a:t> </a:t>
            </a:r>
            <a:r>
              <a:rPr lang="et-EE" sz="3000" b="1"/>
              <a:t>-37 %</a:t>
            </a:r>
            <a:endParaRPr lang="et-EE" sz="3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4FE8C0-07D7-294E-1792-75536D046F2A}"/>
              </a:ext>
            </a:extLst>
          </p:cNvPr>
          <p:cNvSpPr txBox="1"/>
          <p:nvPr/>
        </p:nvSpPr>
        <p:spPr>
          <a:xfrm>
            <a:off x="503119" y="5808922"/>
            <a:ext cx="4562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Maismaatuulepargid 2850 MW	</a:t>
            </a:r>
            <a:r>
              <a:rPr lang="et-EE" sz="13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et-EE" sz="1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aagaas 750 MW</a:t>
            </a:r>
            <a:endParaRPr lang="et-EE" sz="13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t-EE" sz="1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Päiksepargid 1480 MW		</a:t>
            </a:r>
            <a:r>
              <a:rPr lang="et-EE" sz="13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Põlevkivi 358 MW</a:t>
            </a:r>
            <a:endParaRPr lang="et-EE" sz="13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t-EE" sz="1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t-EE" sz="13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t-EE" sz="1300">
                <a:latin typeface="Aptos" panose="020B0004020202020204" pitchFamily="34" charset="0"/>
                <a:cs typeface="Times New Roman" panose="02020603050405020304" pitchFamily="18" charset="0"/>
              </a:rPr>
              <a:t>iomass 150 MW		 Uttegaas 78 MW</a:t>
            </a:r>
            <a:r>
              <a:rPr lang="et-EE" sz="1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et-EE" sz="13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D298FF-10CA-5FF9-60B1-1026E1B778DB}"/>
              </a:ext>
            </a:extLst>
          </p:cNvPr>
          <p:cNvSpPr txBox="1"/>
          <p:nvPr/>
        </p:nvSpPr>
        <p:spPr>
          <a:xfrm>
            <a:off x="5412475" y="5721738"/>
            <a:ext cx="34119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Võrguvõimekus 5500 MW (+2500 vs 2024)</a:t>
            </a:r>
          </a:p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Välisühendusi 2400 MW (+0 vs 2024):  </a:t>
            </a:r>
          </a:p>
          <a:p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 Eesti-Soome </a:t>
            </a:r>
            <a:r>
              <a:rPr lang="et-EE" sz="13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ühendust</a:t>
            </a:r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</a:p>
          <a:p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 Eesti-Läti ühendust </a:t>
            </a:r>
          </a:p>
        </p:txBody>
      </p:sp>
      <p:sp>
        <p:nvSpPr>
          <p:cNvPr id="15" name="Ristkülik: ümarnurkne 14">
            <a:extLst>
              <a:ext uri="{FF2B5EF4-FFF2-40B4-BE49-F238E27FC236}">
                <a16:creationId xmlns:a16="http://schemas.microsoft.com/office/drawing/2014/main" id="{121020C5-8CA3-1A4A-09A1-0211750A4A8A}"/>
              </a:ext>
            </a:extLst>
          </p:cNvPr>
          <p:cNvSpPr/>
          <p:nvPr/>
        </p:nvSpPr>
        <p:spPr>
          <a:xfrm>
            <a:off x="8855692" y="3490893"/>
            <a:ext cx="3153128" cy="31189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8BA63D-F957-AB8F-81CC-4714B4E9D19A}"/>
              </a:ext>
            </a:extLst>
          </p:cNvPr>
          <p:cNvSpPr txBox="1"/>
          <p:nvPr/>
        </p:nvSpPr>
        <p:spPr>
          <a:xfrm>
            <a:off x="9018682" y="3704812"/>
            <a:ext cx="288536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t-EE" sz="1300" b="1" dirty="0"/>
          </a:p>
          <a:p>
            <a:r>
              <a:rPr lang="et-EE" sz="1300" b="1" dirty="0"/>
              <a:t>Energia lõpptarbimine 29,4 TWh, sh elektri tarbimine 10,3 TWh (Elering)</a:t>
            </a:r>
          </a:p>
          <a:p>
            <a:endParaRPr lang="et-EE" sz="1300" b="1" dirty="0"/>
          </a:p>
          <a:p>
            <a:r>
              <a:rPr lang="et-EE" sz="1300" b="1" dirty="0"/>
              <a:t>Taastuvenergia osakaal lõpptarbimises 65 %</a:t>
            </a:r>
          </a:p>
          <a:p>
            <a:endParaRPr lang="et-EE" sz="13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t-EE" sz="13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Taastuvenergia osakaal: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Elektris 100 % (TE 100)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Küttes 63 %</a:t>
            </a:r>
          </a:p>
          <a:p>
            <a:endParaRPr lang="et-EE" sz="13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Lisanduvad juhitavad võimsused kuni </a:t>
            </a:r>
          </a:p>
          <a:p>
            <a:r>
              <a:rPr lang="et-EE" sz="13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500 MW.</a:t>
            </a:r>
            <a:endParaRPr lang="et-EE" sz="13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BACC65-25D7-3C09-0A9F-FFF794B43D40}"/>
              </a:ext>
            </a:extLst>
          </p:cNvPr>
          <p:cNvSpPr txBox="1"/>
          <p:nvPr/>
        </p:nvSpPr>
        <p:spPr>
          <a:xfrm>
            <a:off x="5524243" y="1216342"/>
            <a:ext cx="32265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>
                <a:latin typeface="+mj-lt"/>
              </a:rPr>
              <a:t>Elektritootmisvõimsused vs 2024:</a:t>
            </a:r>
          </a:p>
          <a:p>
            <a:endParaRPr lang="et-EE" sz="1300" b="1">
              <a:latin typeface="+mj-lt"/>
            </a:endParaRPr>
          </a:p>
          <a:p>
            <a:r>
              <a:rPr lang="et-EE" sz="13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Taastuvenergia 4480 MW (+2791) </a:t>
            </a:r>
          </a:p>
          <a:p>
            <a:r>
              <a:rPr lang="et-EE" sz="1300">
                <a:latin typeface="+mj-lt"/>
                <a:cs typeface="Times New Roman" panose="02020603050405020304" pitchFamily="18" charset="0"/>
              </a:rPr>
              <a:t>Juhitav võimsus 1336 MW (-280)</a:t>
            </a:r>
          </a:p>
          <a:p>
            <a:r>
              <a:rPr lang="et-EE" sz="1300">
                <a:latin typeface="+mj-lt"/>
              </a:rPr>
              <a:t>Elektrisalvestid 1000 MW (+993)</a:t>
            </a:r>
          </a:p>
          <a:p>
            <a:endParaRPr lang="et-EE" sz="1300"/>
          </a:p>
          <a:p>
            <a:endParaRPr lang="et-EE" sz="1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BE21A-2DEA-8D99-B7B9-8C004F5711CE}"/>
              </a:ext>
            </a:extLst>
          </p:cNvPr>
          <p:cNvSpPr txBox="1"/>
          <p:nvPr/>
        </p:nvSpPr>
        <p:spPr>
          <a:xfrm>
            <a:off x="5437377" y="3997926"/>
            <a:ext cx="322655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1300" b="1"/>
              <a:t>Elektrihind: </a:t>
            </a:r>
            <a:r>
              <a:rPr lang="et-EE" sz="1300"/>
              <a:t>tarbimise juhtimine, taastuvelektri võimsuste ja akude lisandumine aitavad stabiliseerida elektrienergia börsihinda.</a:t>
            </a:r>
          </a:p>
          <a:p>
            <a:pPr algn="just"/>
            <a:endParaRPr lang="et-EE" sz="130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E95BC237-561A-42A4-9BDF-E0E976D3D954}"/>
              </a:ext>
              <a:ext uri="{147F2762-F138-4A5C-976F-8EAC2B608ADB}">
                <a16:predDERef xmlns:a16="http://schemas.microsoft.com/office/drawing/2014/main" pred="{B2E94713-2F6E-43F3-83D9-1810FF4D77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02411"/>
              </p:ext>
            </p:extLst>
          </p:nvPr>
        </p:nvGraphicFramePr>
        <p:xfrm>
          <a:off x="-202019" y="1970393"/>
          <a:ext cx="6390168" cy="3316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99328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stkülik: ümarnurkne 12">
            <a:extLst>
              <a:ext uri="{FF2B5EF4-FFF2-40B4-BE49-F238E27FC236}">
                <a16:creationId xmlns:a16="http://schemas.microsoft.com/office/drawing/2014/main" id="{314A764F-0BCB-EC97-6C85-F5250D7EEC04}"/>
              </a:ext>
            </a:extLst>
          </p:cNvPr>
          <p:cNvSpPr/>
          <p:nvPr/>
        </p:nvSpPr>
        <p:spPr>
          <a:xfrm>
            <a:off x="5304998" y="1049078"/>
            <a:ext cx="3443217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33ED7-1E3C-A469-E53F-9B2A1B91AA7D}"/>
              </a:ext>
            </a:extLst>
          </p:cNvPr>
          <p:cNvSpPr txBox="1"/>
          <p:nvPr/>
        </p:nvSpPr>
        <p:spPr>
          <a:xfrm>
            <a:off x="2375848" y="52528"/>
            <a:ext cx="585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 dirty="0"/>
              <a:t>Energiamajandus 2035</a:t>
            </a:r>
          </a:p>
        </p:txBody>
      </p:sp>
      <p:sp>
        <p:nvSpPr>
          <p:cNvPr id="5" name="Ristkülik: ümarnurkne 4">
            <a:extLst>
              <a:ext uri="{FF2B5EF4-FFF2-40B4-BE49-F238E27FC236}">
                <a16:creationId xmlns:a16="http://schemas.microsoft.com/office/drawing/2014/main" id="{0098B0AA-4CCF-AE29-8275-C64C1539B912}"/>
              </a:ext>
            </a:extLst>
          </p:cNvPr>
          <p:cNvSpPr/>
          <p:nvPr/>
        </p:nvSpPr>
        <p:spPr>
          <a:xfrm>
            <a:off x="297696" y="1049078"/>
            <a:ext cx="4885899" cy="444888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200A4-AF92-9EFA-349B-B3EA6223AAD7}"/>
              </a:ext>
            </a:extLst>
          </p:cNvPr>
          <p:cNvSpPr txBox="1"/>
          <p:nvPr/>
        </p:nvSpPr>
        <p:spPr>
          <a:xfrm>
            <a:off x="897341" y="1252165"/>
            <a:ext cx="451513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/>
              <a:t>Energiaallikate kasutus 2035:</a:t>
            </a:r>
            <a:endParaRPr lang="et-EE" sz="130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A0227131-8649-D096-A184-2CDE501DF52A}"/>
              </a:ext>
            </a:extLst>
          </p:cNvPr>
          <p:cNvGraphicFramePr/>
          <p:nvPr/>
        </p:nvGraphicFramePr>
        <p:xfrm>
          <a:off x="183180" y="2419765"/>
          <a:ext cx="5041710" cy="286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lt 21" descr="Battery charging outline">
            <a:extLst>
              <a:ext uri="{FF2B5EF4-FFF2-40B4-BE49-F238E27FC236}">
                <a16:creationId xmlns:a16="http://schemas.microsoft.com/office/drawing/2014/main" id="{735633C7-294C-5F9F-8ADC-62837993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3133" y="2359120"/>
            <a:ext cx="914400" cy="914400"/>
          </a:xfrm>
          <a:prstGeom prst="rect">
            <a:avLst/>
          </a:prstGeom>
        </p:spPr>
      </p:pic>
      <p:sp>
        <p:nvSpPr>
          <p:cNvPr id="23" name="Ristkülik: ümarnurkne 22">
            <a:extLst>
              <a:ext uri="{FF2B5EF4-FFF2-40B4-BE49-F238E27FC236}">
                <a16:creationId xmlns:a16="http://schemas.microsoft.com/office/drawing/2014/main" id="{3C6C94C8-7BF8-CD48-F40E-81EC6D77EF5E}"/>
              </a:ext>
            </a:extLst>
          </p:cNvPr>
          <p:cNvSpPr/>
          <p:nvPr/>
        </p:nvSpPr>
        <p:spPr>
          <a:xfrm>
            <a:off x="5304998" y="3492310"/>
            <a:ext cx="3443218" cy="200565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4" name="Ristkülik: ümarnurkne 33">
            <a:extLst>
              <a:ext uri="{FF2B5EF4-FFF2-40B4-BE49-F238E27FC236}">
                <a16:creationId xmlns:a16="http://schemas.microsoft.com/office/drawing/2014/main" id="{1F222EE0-04EF-96C3-CCCA-8B4E9F91D9FB}"/>
              </a:ext>
            </a:extLst>
          </p:cNvPr>
          <p:cNvSpPr/>
          <p:nvPr/>
        </p:nvSpPr>
        <p:spPr>
          <a:xfrm>
            <a:off x="8855693" y="1026776"/>
            <a:ext cx="3153128" cy="2340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1D5C99-E802-3024-2368-79343E684DCA}"/>
              </a:ext>
            </a:extLst>
          </p:cNvPr>
          <p:cNvSpPr txBox="1"/>
          <p:nvPr/>
        </p:nvSpPr>
        <p:spPr>
          <a:xfrm>
            <a:off x="8998738" y="1146984"/>
            <a:ext cx="28853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/>
              <a:t>Kui palju maksab 2035. aasta CO2 eesmärgi saavutamine?</a:t>
            </a:r>
          </a:p>
          <a:p>
            <a:r>
              <a:rPr lang="et-EE" sz="13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2025-2035 investeeringute vajadus 14 mlrd eurot, sh 11 mlrd eurot elektrivarustuses. Toetusvajadus 2,7 mlrd eurot. </a:t>
            </a:r>
          </a:p>
        </p:txBody>
      </p:sp>
      <p:sp>
        <p:nvSpPr>
          <p:cNvPr id="38" name="Ristkülik: ümarnurkne 37">
            <a:extLst>
              <a:ext uri="{FF2B5EF4-FFF2-40B4-BE49-F238E27FC236}">
                <a16:creationId xmlns:a16="http://schemas.microsoft.com/office/drawing/2014/main" id="{A5B60BAD-E6F6-A8E6-3E3A-85659569373E}"/>
              </a:ext>
            </a:extLst>
          </p:cNvPr>
          <p:cNvSpPr/>
          <p:nvPr/>
        </p:nvSpPr>
        <p:spPr>
          <a:xfrm>
            <a:off x="341194" y="5665137"/>
            <a:ext cx="4854622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9" name="Ristkülik: ümarnurkne 38">
            <a:extLst>
              <a:ext uri="{FF2B5EF4-FFF2-40B4-BE49-F238E27FC236}">
                <a16:creationId xmlns:a16="http://schemas.microsoft.com/office/drawing/2014/main" id="{6607AB5A-85D2-207B-48E9-9F8F0F76B436}"/>
              </a:ext>
            </a:extLst>
          </p:cNvPr>
          <p:cNvSpPr/>
          <p:nvPr/>
        </p:nvSpPr>
        <p:spPr>
          <a:xfrm>
            <a:off x="5303293" y="5665137"/>
            <a:ext cx="3443217" cy="99204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CCD436-8F93-05E4-6E46-75933794F9E3}"/>
              </a:ext>
            </a:extLst>
          </p:cNvPr>
          <p:cNvSpPr txBox="1"/>
          <p:nvPr/>
        </p:nvSpPr>
        <p:spPr>
          <a:xfrm>
            <a:off x="9378938" y="2439646"/>
            <a:ext cx="2058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/>
              <a:t>2022-2035 CO</a:t>
            </a:r>
            <a:r>
              <a:rPr lang="et-EE" sz="2000" b="1" baseline="-25000"/>
              <a:t>2</a:t>
            </a:r>
            <a:r>
              <a:rPr lang="et-EE" sz="2000" b="1"/>
              <a:t> </a:t>
            </a:r>
            <a:r>
              <a:rPr lang="et-EE" sz="3000" b="1"/>
              <a:t>-45 %</a:t>
            </a:r>
            <a:endParaRPr lang="et-EE" sz="3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639E5-0CBD-515B-1828-1856660D78E1}"/>
              </a:ext>
            </a:extLst>
          </p:cNvPr>
          <p:cNvSpPr txBox="1"/>
          <p:nvPr/>
        </p:nvSpPr>
        <p:spPr>
          <a:xfrm>
            <a:off x="487481" y="5658050"/>
            <a:ext cx="4562048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Maismaatuulepargid </a:t>
            </a:r>
            <a:r>
              <a:rPr lang="et-EE" sz="1300" dirty="0">
                <a:latin typeface="Aptos"/>
                <a:ea typeface="Aptos" panose="020B0004020202020204" pitchFamily="34" charset="0"/>
                <a:cs typeface="Times New Roman"/>
              </a:rPr>
              <a:t>3000</a:t>
            </a:r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 MW 	</a:t>
            </a:r>
            <a:r>
              <a:rPr lang="et-EE" sz="1300" dirty="0">
                <a:latin typeface="Aptos"/>
                <a:ea typeface="Aptos" panose="020B0004020202020204" pitchFamily="34" charset="0"/>
                <a:cs typeface="Times New Roman"/>
              </a:rPr>
              <a:t>M</a:t>
            </a:r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aagaas 750 MW</a:t>
            </a:r>
          </a:p>
          <a:p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Päiksepargid 1</a:t>
            </a:r>
            <a:r>
              <a:rPr lang="et-EE" sz="1300" dirty="0">
                <a:latin typeface="Aptos"/>
                <a:ea typeface="Aptos" panose="020B0004020202020204" pitchFamily="34" charset="0"/>
                <a:cs typeface="Times New Roman"/>
              </a:rPr>
              <a:t>600</a:t>
            </a:r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 MW </a:t>
            </a:r>
            <a:r>
              <a:rPr lang="et-EE" sz="1300" dirty="0">
                <a:latin typeface="Aptos"/>
                <a:ea typeface="Aptos" panose="020B0004020202020204" pitchFamily="34" charset="0"/>
                <a:cs typeface="Times New Roman"/>
              </a:rPr>
              <a:t>                                 Põlevkivi 272 MW</a:t>
            </a:r>
          </a:p>
          <a:p>
            <a:r>
              <a:rPr lang="et-EE" sz="1300" dirty="0">
                <a:latin typeface="Aptos"/>
                <a:ea typeface="Aptos" panose="020B0004020202020204" pitchFamily="34" charset="0"/>
                <a:cs typeface="Times New Roman"/>
              </a:rPr>
              <a:t>Biomass 422 MW</a:t>
            </a:r>
            <a:r>
              <a:rPr lang="et-EE" sz="13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		</a:t>
            </a:r>
            <a:r>
              <a:rPr lang="et-EE" sz="1300" dirty="0">
                <a:latin typeface="Aptos"/>
                <a:cs typeface="Times New Roman"/>
              </a:rPr>
              <a:t>Uttegaas 78 MW</a:t>
            </a:r>
            <a:endParaRPr lang="et-EE" dirty="0">
              <a:latin typeface="Roboto"/>
              <a:ea typeface="Roboto"/>
              <a:cs typeface="Roboto"/>
            </a:endParaRPr>
          </a:p>
          <a:p>
            <a:r>
              <a:rPr lang="et-EE" sz="1300" dirty="0">
                <a:latin typeface="Aptos"/>
                <a:ea typeface="Roboto"/>
                <a:cs typeface="Times New Roman"/>
              </a:rPr>
              <a:t>Meretuulepargid 1000 MW</a:t>
            </a:r>
            <a:endParaRPr lang="et-EE" sz="1300" dirty="0">
              <a:latin typeface="Aptos"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CB87D-212F-3D33-EB19-090CF3FA4EAA}"/>
              </a:ext>
            </a:extLst>
          </p:cNvPr>
          <p:cNvSpPr txBox="1"/>
          <p:nvPr/>
        </p:nvSpPr>
        <p:spPr>
          <a:xfrm>
            <a:off x="5412475" y="5721738"/>
            <a:ext cx="33340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Võrguvõimekus 6500 MW (+</a:t>
            </a:r>
            <a:r>
              <a:rPr lang="et-EE" sz="1300" b="1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35</a:t>
            </a:r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00 vs 2024)</a:t>
            </a:r>
          </a:p>
          <a:p>
            <a:r>
              <a:rPr lang="et-EE" sz="13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Välisühendusi 4000 MW (+1600 vs 2024): </a:t>
            </a:r>
          </a:p>
          <a:p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 Eesti-Soome ühendust (+1)</a:t>
            </a:r>
          </a:p>
          <a:p>
            <a:r>
              <a:rPr lang="et-EE" sz="130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4 </a:t>
            </a:r>
            <a:r>
              <a:rPr lang="et-EE" sz="13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Eesti-Läti ühendust (+1)</a:t>
            </a:r>
          </a:p>
        </p:txBody>
      </p:sp>
      <p:sp>
        <p:nvSpPr>
          <p:cNvPr id="10" name="Ristkülik: ümarnurkne 9">
            <a:extLst>
              <a:ext uri="{FF2B5EF4-FFF2-40B4-BE49-F238E27FC236}">
                <a16:creationId xmlns:a16="http://schemas.microsoft.com/office/drawing/2014/main" id="{ED798D65-7CDB-F75C-A743-F5DC5D7FE8C9}"/>
              </a:ext>
            </a:extLst>
          </p:cNvPr>
          <p:cNvSpPr/>
          <p:nvPr/>
        </p:nvSpPr>
        <p:spPr>
          <a:xfrm>
            <a:off x="8855692" y="3490893"/>
            <a:ext cx="3153128" cy="31189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28DC5-4618-E878-C9C9-AF0CC6BF4B36}"/>
              </a:ext>
            </a:extLst>
          </p:cNvPr>
          <p:cNvSpPr txBox="1"/>
          <p:nvPr/>
        </p:nvSpPr>
        <p:spPr>
          <a:xfrm>
            <a:off x="9098498" y="3853128"/>
            <a:ext cx="28853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300" b="1" dirty="0"/>
              <a:t>Elektrienergia tarbimine 12,2 TWh</a:t>
            </a:r>
          </a:p>
          <a:p>
            <a:endParaRPr lang="et-EE" sz="1300" b="1" dirty="0"/>
          </a:p>
          <a:p>
            <a:r>
              <a:rPr lang="et-EE" sz="1300" b="1" dirty="0"/>
              <a:t>Taastuvenergia osakaal lõpptarbimises 82 %</a:t>
            </a:r>
          </a:p>
          <a:p>
            <a:endParaRPr lang="et-EE" sz="1300" b="1" dirty="0"/>
          </a:p>
          <a:p>
            <a:r>
              <a:rPr lang="et-EE" sz="13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Taastuvenergia osakaal: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Elektris &gt;100 %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Küttes 78 %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Taastuvgaasi osakaal </a:t>
            </a:r>
          </a:p>
          <a:p>
            <a:r>
              <a:rPr lang="et-EE" sz="13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gaasitarbimises 33 % </a:t>
            </a:r>
          </a:p>
          <a:p>
            <a:endParaRPr lang="et-EE" sz="13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et-EE" sz="13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63F56-A029-CDE3-5B77-79BC04A380B1}"/>
              </a:ext>
            </a:extLst>
          </p:cNvPr>
          <p:cNvSpPr txBox="1"/>
          <p:nvPr/>
        </p:nvSpPr>
        <p:spPr>
          <a:xfrm>
            <a:off x="5626932" y="1265526"/>
            <a:ext cx="322655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300" b="1">
                <a:latin typeface="+mj-lt"/>
              </a:rPr>
              <a:t>Elektritootmisvõimsused vs 2024:</a:t>
            </a:r>
          </a:p>
          <a:p>
            <a:endParaRPr lang="et-EE" sz="1300" b="1">
              <a:latin typeface="+mj-lt"/>
            </a:endParaRPr>
          </a:p>
          <a:p>
            <a:r>
              <a:rPr lang="et-EE" sz="1300">
                <a:effectLst/>
                <a:latin typeface="+mj-lt"/>
                <a:ea typeface="Aptos" panose="020B0004020202020204" pitchFamily="34" charset="0"/>
                <a:cs typeface="Times New Roman"/>
              </a:rPr>
              <a:t>Taastuvenergia </a:t>
            </a:r>
            <a:r>
              <a:rPr lang="et-EE" sz="1300">
                <a:latin typeface="+mj-lt"/>
                <a:ea typeface="Aptos" panose="020B0004020202020204" pitchFamily="34" charset="0"/>
                <a:cs typeface="Times New Roman"/>
              </a:rPr>
              <a:t>5750 </a:t>
            </a:r>
            <a:r>
              <a:rPr lang="et-EE" sz="1300">
                <a:effectLst/>
                <a:latin typeface="+mj-lt"/>
                <a:ea typeface="Aptos" panose="020B0004020202020204" pitchFamily="34" charset="0"/>
                <a:cs typeface="Times New Roman"/>
              </a:rPr>
              <a:t>MW </a:t>
            </a:r>
            <a:r>
              <a:rPr lang="et-EE" sz="1300">
                <a:latin typeface="+mj-lt"/>
                <a:ea typeface="Aptos" panose="020B0004020202020204" pitchFamily="34" charset="0"/>
                <a:cs typeface="Times New Roman"/>
              </a:rPr>
              <a:t>(+4061) </a:t>
            </a:r>
            <a:endParaRPr lang="et-EE" sz="13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t-EE" sz="1300">
                <a:latin typeface="+mj-lt"/>
                <a:cs typeface="Times New Roman"/>
              </a:rPr>
              <a:t>Juhitav võimsus 1250 MW (-366)</a:t>
            </a:r>
            <a:endParaRPr lang="et-EE" sz="1300">
              <a:latin typeface="+mj-lt"/>
              <a:ea typeface="Roboto"/>
              <a:cs typeface="Times New Roman" panose="02020603050405020304" pitchFamily="18" charset="0"/>
            </a:endParaRPr>
          </a:p>
          <a:p>
            <a:r>
              <a:rPr lang="et-EE" sz="1300">
                <a:latin typeface="+mj-lt"/>
              </a:rPr>
              <a:t>Elektrisalvestid 1500 MW (+1493)</a:t>
            </a:r>
            <a:endParaRPr lang="et-EE" sz="1300">
              <a:latin typeface="+mj-lt"/>
              <a:ea typeface="Roboto"/>
              <a:cs typeface="Roboto"/>
            </a:endParaRPr>
          </a:p>
          <a:p>
            <a:endParaRPr lang="et-EE" sz="1300"/>
          </a:p>
          <a:p>
            <a:endParaRPr lang="et-EE" sz="13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A2DDC-CFBC-FFF6-98BF-FB6AFB6AD5A8}"/>
              </a:ext>
            </a:extLst>
          </p:cNvPr>
          <p:cNvSpPr txBox="1"/>
          <p:nvPr/>
        </p:nvSpPr>
        <p:spPr>
          <a:xfrm>
            <a:off x="5382904" y="3881161"/>
            <a:ext cx="322655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1300" b="1"/>
              <a:t>Elektrihind: </a:t>
            </a:r>
            <a:r>
              <a:rPr lang="et-EE" sz="1300"/>
              <a:t>täiendavade välisühenduste ja meretuulepargi rajamine aitavad kaasa elektrienergia hinnavahe vähenemisele naaberhinnapiirkondadega.</a:t>
            </a:r>
          </a:p>
          <a:p>
            <a:pPr algn="just"/>
            <a:endParaRPr lang="et-EE" sz="1300"/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3953558A-F0AD-4004-A358-32CA04163294}"/>
              </a:ext>
              <a:ext uri="{147F2762-F138-4A5C-976F-8EAC2B608ADB}">
                <a16:predDERef xmlns:a16="http://schemas.microsoft.com/office/drawing/2014/main" pred="{D3C4F34D-F5B9-406D-8C4A-3C5EFB09F8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8535167"/>
              </p:ext>
            </p:extLst>
          </p:nvPr>
        </p:nvGraphicFramePr>
        <p:xfrm>
          <a:off x="-2411278" y="1660614"/>
          <a:ext cx="10303846" cy="3890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568624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Valge">
  <a:themeElements>
    <a:clrScheme name="Custom 1">
      <a:dk1>
        <a:srgbClr val="003087"/>
      </a:dk1>
      <a:lt1>
        <a:srgbClr val="FFFFFF"/>
      </a:lt1>
      <a:dk2>
        <a:srgbClr val="272727"/>
      </a:dk2>
      <a:lt2>
        <a:srgbClr val="E7E6E6"/>
      </a:lt2>
      <a:accent1>
        <a:srgbClr val="003087"/>
      </a:accent1>
      <a:accent2>
        <a:srgbClr val="F0A320"/>
      </a:accent2>
      <a:accent3>
        <a:srgbClr val="006EB5"/>
      </a:accent3>
      <a:accent4>
        <a:srgbClr val="90C8E8"/>
      </a:accent4>
      <a:accent5>
        <a:srgbClr val="E76000"/>
      </a:accent5>
      <a:accent6>
        <a:srgbClr val="B9D9EB"/>
      </a:accent6>
      <a:hlink>
        <a:srgbClr val="003087"/>
      </a:hlink>
      <a:folHlink>
        <a:srgbClr val="003087"/>
      </a:folHlink>
    </a:clrScheme>
    <a:fontScheme name="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nine">
  <a:themeElements>
    <a:clrScheme name="Custom 1">
      <a:dk1>
        <a:srgbClr val="FFFFFF"/>
      </a:dk1>
      <a:lt1>
        <a:srgbClr val="003087"/>
      </a:lt1>
      <a:dk2>
        <a:srgbClr val="FFFFFF"/>
      </a:dk2>
      <a:lt2>
        <a:srgbClr val="003087"/>
      </a:lt2>
      <a:accent1>
        <a:srgbClr val="FFFFFF"/>
      </a:accent1>
      <a:accent2>
        <a:srgbClr val="F0A320"/>
      </a:accent2>
      <a:accent3>
        <a:srgbClr val="006EB5"/>
      </a:accent3>
      <a:accent4>
        <a:srgbClr val="90C8E8"/>
      </a:accent4>
      <a:accent5>
        <a:srgbClr val="E76000"/>
      </a:accent5>
      <a:accent6>
        <a:srgbClr val="B9D9EB"/>
      </a:accent6>
      <a:hlink>
        <a:srgbClr val="003087"/>
      </a:hlink>
      <a:folHlink>
        <a:srgbClr val="003087"/>
      </a:folHlink>
    </a:clrScheme>
    <a:fontScheme name="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2A932ECE71B654D84684433096177A9" ma:contentTypeVersion="19" ma:contentTypeDescription="Loo uus dokument" ma:contentTypeScope="" ma:versionID="4e941f03abf604070a65faaa36efb634">
  <xsd:schema xmlns:xsd="http://www.w3.org/2001/XMLSchema" xmlns:xs="http://www.w3.org/2001/XMLSchema" xmlns:p="http://schemas.microsoft.com/office/2006/metadata/properties" xmlns:ns2="094249d1-8f76-4795-bb30-710e080d2d50" xmlns:ns3="5321c6c1-7b76-4900-9e81-e7ad817ef4ac" targetNamespace="http://schemas.microsoft.com/office/2006/metadata/properties" ma:root="true" ma:fieldsID="3e573efbfd90a5f9d48aeeada7451295" ns2:_="" ns3:_="">
    <xsd:import namespace="094249d1-8f76-4795-bb30-710e080d2d50"/>
    <xsd:import namespace="5321c6c1-7b76-4900-9e81-e7ad817ef4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249d1-8f76-4795-bb30-710e080d2d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Pildisildid" ma:readOnly="false" ma:fieldId="{5cf76f15-5ced-4ddc-b409-7134ff3c332f}" ma:taxonomyMulti="true" ma:sspId="1144507a-2240-43b3-ac0d-7ebfe205ba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1c6c1-7b76-4900-9e81-e7ad817ef4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e079f0-9ae7-469a-a9e0-67d19a61f8d2}" ma:internalName="TaxCatchAll" ma:showField="CatchAllData" ma:web="5321c6c1-7b76-4900-9e81-e7ad817ef4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21c6c1-7b76-4900-9e81-e7ad817ef4ac" xsi:nil="true"/>
    <lcf76f155ced4ddcb4097134ff3c332f xmlns="094249d1-8f76-4795-bb30-710e080d2d5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298D46-5995-4068-A9B5-6834917C7E2D}"/>
</file>

<file path=customXml/itemProps2.xml><?xml version="1.0" encoding="utf-8"?>
<ds:datastoreItem xmlns:ds="http://schemas.openxmlformats.org/officeDocument/2006/customXml" ds:itemID="{11D9FBA9-4F58-4297-8E41-2816FC1AB7C9}">
  <ds:schemaRefs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4332cad1-808f-4a89-89e2-a0168400b5f3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495cadb-a861-45e4-a218-a256843372b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C6E8E13-89AD-463A-B3DF-ED4D6ABD7E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2104</Words>
  <Application>Microsoft Office PowerPoint</Application>
  <PresentationFormat>Widescreen</PresentationFormat>
  <Paragraphs>446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Arial</vt:lpstr>
      <vt:lpstr>Calibri</vt:lpstr>
      <vt:lpstr>Roboto</vt:lpstr>
      <vt:lpstr>Roboto Condensed</vt:lpstr>
      <vt:lpstr>Roboto Condensed Light</vt:lpstr>
      <vt:lpstr>Roboto Light</vt:lpstr>
      <vt:lpstr>Valge</vt:lpstr>
      <vt:lpstr>Sinine</vt:lpstr>
      <vt:lpstr>Energiamajanduse arengukava (ENMAK 2035)</vt:lpstr>
      <vt:lpstr>ENMAK 2035 ajakava</vt:lpstr>
      <vt:lpstr>ENERGIAMAJANDUSE PIKAAJALISED SIHID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Tarbimine 10,7 TWh (Elering)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TÄNAME!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Karli Jaanson</dc:creator>
  <cp:lastModifiedBy>Marge Mänd</cp:lastModifiedBy>
  <cp:revision>3</cp:revision>
  <dcterms:created xsi:type="dcterms:W3CDTF">2024-02-04T14:28:20Z</dcterms:created>
  <dcterms:modified xsi:type="dcterms:W3CDTF">2025-04-29T10:32:40Z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0x010100F2A932ECE71B654D84684433096177A9</vt:lpwstr>
  </property>
</Properties>
</file>