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9" r:id="rId4"/>
  </p:sldMasterIdLst>
  <p:notesMasterIdLst>
    <p:notesMasterId r:id="rId36"/>
  </p:notesMasterIdLst>
  <p:sldIdLst>
    <p:sldId id="275" r:id="rId5"/>
    <p:sldId id="385" r:id="rId6"/>
    <p:sldId id="282" r:id="rId7"/>
    <p:sldId id="257" r:id="rId8"/>
    <p:sldId id="263" r:id="rId9"/>
    <p:sldId id="264" r:id="rId10"/>
    <p:sldId id="265" r:id="rId11"/>
    <p:sldId id="278" r:id="rId12"/>
    <p:sldId id="386" r:id="rId13"/>
    <p:sldId id="387" r:id="rId14"/>
    <p:sldId id="259" r:id="rId15"/>
    <p:sldId id="277" r:id="rId16"/>
    <p:sldId id="268" r:id="rId17"/>
    <p:sldId id="390" r:id="rId18"/>
    <p:sldId id="389" r:id="rId19"/>
    <p:sldId id="392" r:id="rId20"/>
    <p:sldId id="388" r:id="rId21"/>
    <p:sldId id="391" r:id="rId22"/>
    <p:sldId id="395" r:id="rId23"/>
    <p:sldId id="261" r:id="rId24"/>
    <p:sldId id="393" r:id="rId25"/>
    <p:sldId id="397" r:id="rId26"/>
    <p:sldId id="270" r:id="rId27"/>
    <p:sldId id="271" r:id="rId28"/>
    <p:sldId id="272" r:id="rId29"/>
    <p:sldId id="396" r:id="rId30"/>
    <p:sldId id="311" r:id="rId31"/>
    <p:sldId id="383" r:id="rId32"/>
    <p:sldId id="398" r:id="rId33"/>
    <p:sldId id="364" r:id="rId34"/>
    <p:sldId id="384" r:id="rId35"/>
  </p:sldIdLst>
  <p:sldSz cx="12192000" cy="6858000"/>
  <p:notesSz cx="6797675" cy="9926638"/>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l Maidre" initials="KM" lastIdx="5" clrIdx="0">
    <p:extLst>
      <p:ext uri="{19B8F6BF-5375-455C-9EA6-DF929625EA0E}">
        <p15:presenceInfo xmlns:p15="http://schemas.microsoft.com/office/powerpoint/2012/main" userId="S-1-5-21-1454471165-879983540-682003330-1764" providerId="AD"/>
      </p:ext>
    </p:extLst>
  </p:cmAuthor>
  <p:cmAuthor id="2" name="Ragne Lokk" initials="RL" lastIdx="1" clrIdx="1">
    <p:extLst>
      <p:ext uri="{19B8F6BF-5375-455C-9EA6-DF929625EA0E}">
        <p15:presenceInfo xmlns:p15="http://schemas.microsoft.com/office/powerpoint/2012/main" userId="S-1-5-21-1454471165-879983540-682003330-21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173"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B671FBD-6D7B-4A85-A3D9-D919C13592CF}" type="datetimeFigureOut">
              <a:rPr lang="et-EE" smtClean="0"/>
              <a:t>13.09.2024</a:t>
            </a:fld>
            <a:endParaRPr lang="et-E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6D30556-C5C9-4542-A276-0459D2E67A4B}" type="slidenum">
              <a:rPr lang="et-EE" smtClean="0"/>
              <a:t>‹#›</a:t>
            </a:fld>
            <a:endParaRPr lang="et-EE"/>
          </a:p>
        </p:txBody>
      </p:sp>
    </p:spTree>
    <p:extLst>
      <p:ext uri="{BB962C8B-B14F-4D97-AF65-F5344CB8AC3E}">
        <p14:creationId xmlns:p14="http://schemas.microsoft.com/office/powerpoint/2010/main" val="502063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46D30556-C5C9-4542-A276-0459D2E67A4B}" type="slidenum">
              <a:rPr lang="et-EE" smtClean="0"/>
              <a:t>1</a:t>
            </a:fld>
            <a:endParaRPr lang="et-EE"/>
          </a:p>
        </p:txBody>
      </p:sp>
    </p:spTree>
    <p:extLst>
      <p:ext uri="{BB962C8B-B14F-4D97-AF65-F5344CB8AC3E}">
        <p14:creationId xmlns:p14="http://schemas.microsoft.com/office/powerpoint/2010/main" val="2482803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46D30556-C5C9-4542-A276-0459D2E67A4B}" type="slidenum">
              <a:rPr lang="et-EE" smtClean="0"/>
              <a:t>10</a:t>
            </a:fld>
            <a:endParaRPr lang="et-EE"/>
          </a:p>
        </p:txBody>
      </p:sp>
    </p:spTree>
    <p:extLst>
      <p:ext uri="{BB962C8B-B14F-4D97-AF65-F5344CB8AC3E}">
        <p14:creationId xmlns:p14="http://schemas.microsoft.com/office/powerpoint/2010/main" val="3090392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05309E28-43ED-4E16-BD78-C86C47767334}" type="slidenum">
              <a:rPr lang="et-EE" smtClean="0"/>
              <a:t>11</a:t>
            </a:fld>
            <a:endParaRPr lang="et-EE"/>
          </a:p>
        </p:txBody>
      </p:sp>
    </p:spTree>
    <p:extLst>
      <p:ext uri="{BB962C8B-B14F-4D97-AF65-F5344CB8AC3E}">
        <p14:creationId xmlns:p14="http://schemas.microsoft.com/office/powerpoint/2010/main" val="4276007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05309E28-43ED-4E16-BD78-C86C47767334}" type="slidenum">
              <a:rPr lang="et-EE" smtClean="0"/>
              <a:t>12</a:t>
            </a:fld>
            <a:endParaRPr lang="et-EE"/>
          </a:p>
        </p:txBody>
      </p:sp>
    </p:spTree>
    <p:extLst>
      <p:ext uri="{BB962C8B-B14F-4D97-AF65-F5344CB8AC3E}">
        <p14:creationId xmlns:p14="http://schemas.microsoft.com/office/powerpoint/2010/main" val="4007229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46D30556-C5C9-4542-A276-0459D2E67A4B}" type="slidenum">
              <a:rPr lang="et-EE" smtClean="0"/>
              <a:t>13</a:t>
            </a:fld>
            <a:endParaRPr lang="et-EE"/>
          </a:p>
        </p:txBody>
      </p:sp>
    </p:spTree>
    <p:extLst>
      <p:ext uri="{BB962C8B-B14F-4D97-AF65-F5344CB8AC3E}">
        <p14:creationId xmlns:p14="http://schemas.microsoft.com/office/powerpoint/2010/main" val="1617130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46D30556-C5C9-4542-A276-0459D2E67A4B}" type="slidenum">
              <a:rPr lang="et-EE" smtClean="0"/>
              <a:t>14</a:t>
            </a:fld>
            <a:endParaRPr lang="et-EE"/>
          </a:p>
        </p:txBody>
      </p:sp>
    </p:spTree>
    <p:extLst>
      <p:ext uri="{BB962C8B-B14F-4D97-AF65-F5344CB8AC3E}">
        <p14:creationId xmlns:p14="http://schemas.microsoft.com/office/powerpoint/2010/main" val="64118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46D30556-C5C9-4542-A276-0459D2E67A4B}" type="slidenum">
              <a:rPr lang="et-EE" smtClean="0"/>
              <a:t>15</a:t>
            </a:fld>
            <a:endParaRPr lang="et-EE"/>
          </a:p>
        </p:txBody>
      </p:sp>
    </p:spTree>
    <p:extLst>
      <p:ext uri="{BB962C8B-B14F-4D97-AF65-F5344CB8AC3E}">
        <p14:creationId xmlns:p14="http://schemas.microsoft.com/office/powerpoint/2010/main" val="2443376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t-EE" dirty="0"/>
          </a:p>
        </p:txBody>
      </p:sp>
      <p:sp>
        <p:nvSpPr>
          <p:cNvPr id="4" name="Slide Number Placeholder 3"/>
          <p:cNvSpPr>
            <a:spLocks noGrp="1"/>
          </p:cNvSpPr>
          <p:nvPr>
            <p:ph type="sldNum" sz="quarter" idx="5"/>
          </p:nvPr>
        </p:nvSpPr>
        <p:spPr/>
        <p:txBody>
          <a:bodyPr/>
          <a:lstStyle/>
          <a:p>
            <a:fld id="{46D30556-C5C9-4542-A276-0459D2E67A4B}" type="slidenum">
              <a:rPr lang="et-EE" smtClean="0"/>
              <a:t>16</a:t>
            </a:fld>
            <a:endParaRPr lang="et-EE"/>
          </a:p>
        </p:txBody>
      </p:sp>
    </p:spTree>
    <p:extLst>
      <p:ext uri="{BB962C8B-B14F-4D97-AF65-F5344CB8AC3E}">
        <p14:creationId xmlns:p14="http://schemas.microsoft.com/office/powerpoint/2010/main" val="353152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46D30556-C5C9-4542-A276-0459D2E67A4B}" type="slidenum">
              <a:rPr lang="et-EE" smtClean="0"/>
              <a:t>17</a:t>
            </a:fld>
            <a:endParaRPr lang="et-EE"/>
          </a:p>
        </p:txBody>
      </p:sp>
    </p:spTree>
    <p:extLst>
      <p:ext uri="{BB962C8B-B14F-4D97-AF65-F5344CB8AC3E}">
        <p14:creationId xmlns:p14="http://schemas.microsoft.com/office/powerpoint/2010/main" val="2692244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46D30556-C5C9-4542-A276-0459D2E67A4B}" type="slidenum">
              <a:rPr lang="et-EE" smtClean="0"/>
              <a:t>18</a:t>
            </a:fld>
            <a:endParaRPr lang="et-EE"/>
          </a:p>
        </p:txBody>
      </p:sp>
    </p:spTree>
    <p:extLst>
      <p:ext uri="{BB962C8B-B14F-4D97-AF65-F5344CB8AC3E}">
        <p14:creationId xmlns:p14="http://schemas.microsoft.com/office/powerpoint/2010/main" val="2881609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46D30556-C5C9-4542-A276-0459D2E67A4B}" type="slidenum">
              <a:rPr lang="et-EE" smtClean="0"/>
              <a:t>19</a:t>
            </a:fld>
            <a:endParaRPr lang="et-EE"/>
          </a:p>
        </p:txBody>
      </p:sp>
    </p:spTree>
    <p:extLst>
      <p:ext uri="{BB962C8B-B14F-4D97-AF65-F5344CB8AC3E}">
        <p14:creationId xmlns:p14="http://schemas.microsoft.com/office/powerpoint/2010/main" val="2567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46D30556-C5C9-4542-A276-0459D2E67A4B}" type="slidenum">
              <a:rPr lang="et-EE" smtClean="0"/>
              <a:t>2</a:t>
            </a:fld>
            <a:endParaRPr lang="et-EE"/>
          </a:p>
        </p:txBody>
      </p:sp>
    </p:spTree>
    <p:extLst>
      <p:ext uri="{BB962C8B-B14F-4D97-AF65-F5344CB8AC3E}">
        <p14:creationId xmlns:p14="http://schemas.microsoft.com/office/powerpoint/2010/main" val="2463323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05309E28-43ED-4E16-BD78-C86C47767334}" type="slidenum">
              <a:rPr lang="et-EE" smtClean="0"/>
              <a:t>20</a:t>
            </a:fld>
            <a:endParaRPr lang="et-EE"/>
          </a:p>
        </p:txBody>
      </p:sp>
    </p:spTree>
    <p:extLst>
      <p:ext uri="{BB962C8B-B14F-4D97-AF65-F5344CB8AC3E}">
        <p14:creationId xmlns:p14="http://schemas.microsoft.com/office/powerpoint/2010/main" val="1240902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46D30556-C5C9-4542-A276-0459D2E67A4B}" type="slidenum">
              <a:rPr lang="et-EE" smtClean="0"/>
              <a:t>21</a:t>
            </a:fld>
            <a:endParaRPr lang="et-EE"/>
          </a:p>
        </p:txBody>
      </p:sp>
    </p:spTree>
    <p:extLst>
      <p:ext uri="{BB962C8B-B14F-4D97-AF65-F5344CB8AC3E}">
        <p14:creationId xmlns:p14="http://schemas.microsoft.com/office/powerpoint/2010/main" val="1069887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t-EE" dirty="0"/>
          </a:p>
        </p:txBody>
      </p:sp>
      <p:sp>
        <p:nvSpPr>
          <p:cNvPr id="4" name="Slide Number Placeholder 3"/>
          <p:cNvSpPr>
            <a:spLocks noGrp="1"/>
          </p:cNvSpPr>
          <p:nvPr>
            <p:ph type="sldNum" sz="quarter" idx="5"/>
          </p:nvPr>
        </p:nvSpPr>
        <p:spPr/>
        <p:txBody>
          <a:bodyPr/>
          <a:lstStyle/>
          <a:p>
            <a:fld id="{46D30556-C5C9-4542-A276-0459D2E67A4B}" type="slidenum">
              <a:rPr lang="et-EE" smtClean="0"/>
              <a:t>22</a:t>
            </a:fld>
            <a:endParaRPr lang="et-EE"/>
          </a:p>
        </p:txBody>
      </p:sp>
    </p:spTree>
    <p:extLst>
      <p:ext uri="{BB962C8B-B14F-4D97-AF65-F5344CB8AC3E}">
        <p14:creationId xmlns:p14="http://schemas.microsoft.com/office/powerpoint/2010/main" val="2240395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46D30556-C5C9-4542-A276-0459D2E67A4B}" type="slidenum">
              <a:rPr lang="et-EE" smtClean="0"/>
              <a:t>23</a:t>
            </a:fld>
            <a:endParaRPr lang="et-EE"/>
          </a:p>
        </p:txBody>
      </p:sp>
    </p:spTree>
    <p:extLst>
      <p:ext uri="{BB962C8B-B14F-4D97-AF65-F5344CB8AC3E}">
        <p14:creationId xmlns:p14="http://schemas.microsoft.com/office/powerpoint/2010/main" val="2274959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46D30556-C5C9-4542-A276-0459D2E67A4B}" type="slidenum">
              <a:rPr lang="et-EE" smtClean="0"/>
              <a:t>24</a:t>
            </a:fld>
            <a:endParaRPr lang="et-EE"/>
          </a:p>
        </p:txBody>
      </p:sp>
    </p:spTree>
    <p:extLst>
      <p:ext uri="{BB962C8B-B14F-4D97-AF65-F5344CB8AC3E}">
        <p14:creationId xmlns:p14="http://schemas.microsoft.com/office/powerpoint/2010/main" val="1634143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46D30556-C5C9-4542-A276-0459D2E67A4B}" type="slidenum">
              <a:rPr lang="et-EE" smtClean="0"/>
              <a:t>25</a:t>
            </a:fld>
            <a:endParaRPr lang="et-EE"/>
          </a:p>
        </p:txBody>
      </p:sp>
    </p:spTree>
    <p:extLst>
      <p:ext uri="{BB962C8B-B14F-4D97-AF65-F5344CB8AC3E}">
        <p14:creationId xmlns:p14="http://schemas.microsoft.com/office/powerpoint/2010/main" val="2253479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46D30556-C5C9-4542-A276-0459D2E67A4B}" type="slidenum">
              <a:rPr lang="et-EE" smtClean="0"/>
              <a:t>26</a:t>
            </a:fld>
            <a:endParaRPr lang="et-EE"/>
          </a:p>
        </p:txBody>
      </p:sp>
    </p:spTree>
    <p:extLst>
      <p:ext uri="{BB962C8B-B14F-4D97-AF65-F5344CB8AC3E}">
        <p14:creationId xmlns:p14="http://schemas.microsoft.com/office/powerpoint/2010/main" val="3580726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pPr marL="0" marR="0" lvl="0" indent="0" algn="r" defTabSz="42671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87560" algn="l"/>
                <a:tab pos="1375120" algn="l"/>
                <a:tab pos="2062681" algn="l"/>
                <a:tab pos="2750241" algn="l"/>
              </a:tabLst>
              <a:defRPr/>
            </a:pPr>
            <a:fld id="{05309E28-43ED-4E16-BD78-C86C47767334}" type="slidenum">
              <a:rPr kumimoji="0" lang="et-EE"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rPr>
              <a:pPr marL="0" marR="0" lvl="0" indent="0" algn="r" defTabSz="42671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87560" algn="l"/>
                  <a:tab pos="1375120" algn="l"/>
                  <a:tab pos="2062681" algn="l"/>
                  <a:tab pos="2750241" algn="l"/>
                </a:tabLst>
                <a:defRPr/>
              </a:pPr>
              <a:t>27</a:t>
            </a:fld>
            <a:endParaRPr kumimoji="0" lang="et-EE"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endParaRPr>
          </a:p>
        </p:txBody>
      </p:sp>
    </p:spTree>
    <p:extLst>
      <p:ext uri="{BB962C8B-B14F-4D97-AF65-F5344CB8AC3E}">
        <p14:creationId xmlns:p14="http://schemas.microsoft.com/office/powerpoint/2010/main" val="960378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pPr marL="0" marR="0" lvl="0" indent="0" algn="r" defTabSz="42671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87560" algn="l"/>
                <a:tab pos="1375120" algn="l"/>
                <a:tab pos="2062681" algn="l"/>
                <a:tab pos="2750241" algn="l"/>
              </a:tabLst>
              <a:defRPr/>
            </a:pPr>
            <a:fld id="{05309E28-43ED-4E16-BD78-C86C47767334}" type="slidenum">
              <a:rPr kumimoji="0" lang="et-EE"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rPr>
              <a:pPr marL="0" marR="0" lvl="0" indent="0" algn="r" defTabSz="42671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87560" algn="l"/>
                  <a:tab pos="1375120" algn="l"/>
                  <a:tab pos="2062681" algn="l"/>
                  <a:tab pos="2750241" algn="l"/>
                </a:tabLst>
                <a:defRPr/>
              </a:pPr>
              <a:t>28</a:t>
            </a:fld>
            <a:endParaRPr kumimoji="0" lang="et-EE"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endParaRPr>
          </a:p>
        </p:txBody>
      </p:sp>
    </p:spTree>
    <p:extLst>
      <p:ext uri="{BB962C8B-B14F-4D97-AF65-F5344CB8AC3E}">
        <p14:creationId xmlns:p14="http://schemas.microsoft.com/office/powerpoint/2010/main" val="800081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pPr marL="0" marR="0" lvl="0" indent="0" algn="r" defTabSz="42671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87560" algn="l"/>
                <a:tab pos="1375120" algn="l"/>
                <a:tab pos="2062681" algn="l"/>
                <a:tab pos="2750241" algn="l"/>
              </a:tabLst>
              <a:defRPr/>
            </a:pPr>
            <a:fld id="{05309E28-43ED-4E16-BD78-C86C47767334}" type="slidenum">
              <a:rPr kumimoji="0" lang="et-EE"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rPr>
              <a:pPr marL="0" marR="0" lvl="0" indent="0" algn="r" defTabSz="42671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87560" algn="l"/>
                  <a:tab pos="1375120" algn="l"/>
                  <a:tab pos="2062681" algn="l"/>
                  <a:tab pos="2750241" algn="l"/>
                </a:tabLst>
                <a:defRPr/>
              </a:pPr>
              <a:t>29</a:t>
            </a:fld>
            <a:endParaRPr kumimoji="0" lang="et-EE"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endParaRPr>
          </a:p>
        </p:txBody>
      </p:sp>
    </p:spTree>
    <p:extLst>
      <p:ext uri="{BB962C8B-B14F-4D97-AF65-F5344CB8AC3E}">
        <p14:creationId xmlns:p14="http://schemas.microsoft.com/office/powerpoint/2010/main" val="109987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46D30556-C5C9-4542-A276-0459D2E67A4B}" type="slidenum">
              <a:rPr lang="et-EE" smtClean="0"/>
              <a:t>3</a:t>
            </a:fld>
            <a:endParaRPr lang="et-EE"/>
          </a:p>
        </p:txBody>
      </p:sp>
    </p:spTree>
    <p:extLst>
      <p:ext uri="{BB962C8B-B14F-4D97-AF65-F5344CB8AC3E}">
        <p14:creationId xmlns:p14="http://schemas.microsoft.com/office/powerpoint/2010/main" val="1219553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05309E28-43ED-4E16-BD78-C86C47767334}" type="slidenum">
              <a:rPr lang="et-EE" smtClean="0"/>
              <a:t>30</a:t>
            </a:fld>
            <a:endParaRPr lang="et-EE"/>
          </a:p>
        </p:txBody>
      </p:sp>
    </p:spTree>
    <p:extLst>
      <p:ext uri="{BB962C8B-B14F-4D97-AF65-F5344CB8AC3E}">
        <p14:creationId xmlns:p14="http://schemas.microsoft.com/office/powerpoint/2010/main" val="2303640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46D30556-C5C9-4542-A276-0459D2E67A4B}" type="slidenum">
              <a:rPr lang="et-EE" smtClean="0"/>
              <a:t>31</a:t>
            </a:fld>
            <a:endParaRPr lang="et-EE"/>
          </a:p>
        </p:txBody>
      </p:sp>
    </p:spTree>
    <p:extLst>
      <p:ext uri="{BB962C8B-B14F-4D97-AF65-F5344CB8AC3E}">
        <p14:creationId xmlns:p14="http://schemas.microsoft.com/office/powerpoint/2010/main" val="3009213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05309E28-43ED-4E16-BD78-C86C47767334}" type="slidenum">
              <a:rPr lang="et-EE" smtClean="0"/>
              <a:t>4</a:t>
            </a:fld>
            <a:endParaRPr lang="et-EE"/>
          </a:p>
        </p:txBody>
      </p:sp>
    </p:spTree>
    <p:extLst>
      <p:ext uri="{BB962C8B-B14F-4D97-AF65-F5344CB8AC3E}">
        <p14:creationId xmlns:p14="http://schemas.microsoft.com/office/powerpoint/2010/main" val="2753493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763">
              <a:defRPr/>
            </a:pPr>
            <a:endParaRPr lang="et-EE" dirty="0"/>
          </a:p>
        </p:txBody>
      </p:sp>
      <p:sp>
        <p:nvSpPr>
          <p:cNvPr id="4" name="Slide Number Placeholder 3"/>
          <p:cNvSpPr>
            <a:spLocks noGrp="1"/>
          </p:cNvSpPr>
          <p:nvPr>
            <p:ph type="sldNum" sz="quarter" idx="10"/>
          </p:nvPr>
        </p:nvSpPr>
        <p:spPr/>
        <p:txBody>
          <a:bodyPr/>
          <a:lstStyle/>
          <a:p>
            <a:fld id="{05309E28-43ED-4E16-BD78-C86C47767334}" type="slidenum">
              <a:rPr lang="et-EE" smtClean="0"/>
              <a:t>5</a:t>
            </a:fld>
            <a:endParaRPr lang="et-EE"/>
          </a:p>
        </p:txBody>
      </p:sp>
    </p:spTree>
    <p:extLst>
      <p:ext uri="{BB962C8B-B14F-4D97-AF65-F5344CB8AC3E}">
        <p14:creationId xmlns:p14="http://schemas.microsoft.com/office/powerpoint/2010/main" val="83643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05309E28-43ED-4E16-BD78-C86C47767334}" type="slidenum">
              <a:rPr lang="et-EE" smtClean="0"/>
              <a:t>6</a:t>
            </a:fld>
            <a:endParaRPr lang="et-EE"/>
          </a:p>
        </p:txBody>
      </p:sp>
    </p:spTree>
    <p:extLst>
      <p:ext uri="{BB962C8B-B14F-4D97-AF65-F5344CB8AC3E}">
        <p14:creationId xmlns:p14="http://schemas.microsoft.com/office/powerpoint/2010/main" val="895257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b="0" dirty="0"/>
          </a:p>
        </p:txBody>
      </p:sp>
      <p:sp>
        <p:nvSpPr>
          <p:cNvPr id="4" name="Slide Number Placeholder 3"/>
          <p:cNvSpPr>
            <a:spLocks noGrp="1"/>
          </p:cNvSpPr>
          <p:nvPr>
            <p:ph type="sldNum" sz="quarter" idx="10"/>
          </p:nvPr>
        </p:nvSpPr>
        <p:spPr/>
        <p:txBody>
          <a:bodyPr/>
          <a:lstStyle/>
          <a:p>
            <a:fld id="{05309E28-43ED-4E16-BD78-C86C47767334}" type="slidenum">
              <a:rPr lang="et-EE" smtClean="0"/>
              <a:t>7</a:t>
            </a:fld>
            <a:endParaRPr lang="et-EE"/>
          </a:p>
        </p:txBody>
      </p:sp>
    </p:spTree>
    <p:extLst>
      <p:ext uri="{BB962C8B-B14F-4D97-AF65-F5344CB8AC3E}">
        <p14:creationId xmlns:p14="http://schemas.microsoft.com/office/powerpoint/2010/main" val="4183819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46D30556-C5C9-4542-A276-0459D2E67A4B}" type="slidenum">
              <a:rPr lang="et-EE" smtClean="0"/>
              <a:t>8</a:t>
            </a:fld>
            <a:endParaRPr lang="et-EE"/>
          </a:p>
        </p:txBody>
      </p:sp>
    </p:spTree>
    <p:extLst>
      <p:ext uri="{BB962C8B-B14F-4D97-AF65-F5344CB8AC3E}">
        <p14:creationId xmlns:p14="http://schemas.microsoft.com/office/powerpoint/2010/main" val="400159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46D30556-C5C9-4542-A276-0459D2E67A4B}" type="slidenum">
              <a:rPr lang="et-EE" smtClean="0"/>
              <a:t>9</a:t>
            </a:fld>
            <a:endParaRPr lang="et-EE"/>
          </a:p>
        </p:txBody>
      </p:sp>
    </p:spTree>
    <p:extLst>
      <p:ext uri="{BB962C8B-B14F-4D97-AF65-F5344CB8AC3E}">
        <p14:creationId xmlns:p14="http://schemas.microsoft.com/office/powerpoint/2010/main" val="1479277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p:cNvSpPr>
            <a:spLocks noGrp="1"/>
          </p:cNvSpPr>
          <p:nvPr>
            <p:ph type="dt" sz="half" idx="10"/>
          </p:nvPr>
        </p:nvSpPr>
        <p:spPr/>
        <p:txBody>
          <a:bodyPr/>
          <a:lstStyle/>
          <a:p>
            <a:fld id="{246D59E9-810E-4174-8068-29FE9DF67A2D}" type="datetimeFigureOut">
              <a:rPr lang="et-EE" smtClean="0"/>
              <a:t>13.09.2024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5F469C2E-1DEC-456D-AD99-0628923557B4}" type="slidenum">
              <a:rPr lang="et-EE" smtClean="0"/>
              <a:t>‹#›</a:t>
            </a:fld>
            <a:endParaRPr lang="et-EE"/>
          </a:p>
        </p:txBody>
      </p:sp>
    </p:spTree>
    <p:extLst>
      <p:ext uri="{BB962C8B-B14F-4D97-AF65-F5344CB8AC3E}">
        <p14:creationId xmlns:p14="http://schemas.microsoft.com/office/powerpoint/2010/main" val="1791571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246D59E9-810E-4174-8068-29FE9DF67A2D}" type="datetimeFigureOut">
              <a:rPr lang="et-EE" smtClean="0"/>
              <a:t>13.09.2024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5F469C2E-1DEC-456D-AD99-0628923557B4}" type="slidenum">
              <a:rPr lang="et-EE" smtClean="0"/>
              <a:t>‹#›</a:t>
            </a:fld>
            <a:endParaRPr lang="et-EE"/>
          </a:p>
        </p:txBody>
      </p:sp>
    </p:spTree>
    <p:extLst>
      <p:ext uri="{BB962C8B-B14F-4D97-AF65-F5344CB8AC3E}">
        <p14:creationId xmlns:p14="http://schemas.microsoft.com/office/powerpoint/2010/main" val="392323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246D59E9-810E-4174-8068-29FE9DF67A2D}" type="datetimeFigureOut">
              <a:rPr lang="et-EE" smtClean="0"/>
              <a:t>13.09.2024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5F469C2E-1DEC-456D-AD99-0628923557B4}" type="slidenum">
              <a:rPr lang="et-EE" smtClean="0"/>
              <a:t>‹#›</a:t>
            </a:fld>
            <a:endParaRPr lang="et-EE"/>
          </a:p>
        </p:txBody>
      </p:sp>
    </p:spTree>
    <p:extLst>
      <p:ext uri="{BB962C8B-B14F-4D97-AF65-F5344CB8AC3E}">
        <p14:creationId xmlns:p14="http://schemas.microsoft.com/office/powerpoint/2010/main" val="3793488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p:cNvSpPr/>
          <p:nvPr/>
        </p:nvSpPr>
        <p:spPr bwMode="auto">
          <a:xfrm>
            <a:off x="0" y="1805134"/>
            <a:ext cx="12192000" cy="5052866"/>
          </a:xfrm>
          <a:prstGeom prst="rect">
            <a:avLst/>
          </a:prstGeom>
          <a:solidFill>
            <a:srgbClr val="0084D1"/>
          </a:solidFill>
          <a:ln w="9525" cap="flat" cmpd="sng" algn="ctr">
            <a:noFill/>
            <a:prstDash val="solid"/>
            <a:round/>
            <a:headEnd type="none" w="med" len="med"/>
            <a:tailEnd type="none" w="med" len="med"/>
          </a:ln>
          <a:effectLst/>
        </p:spPr>
        <p:txBody>
          <a:bodyPr vert="horz" wrap="square" lIns="91293" tIns="45648" rIns="91293" bIns="45648" numCol="1" rtlCol="0" anchor="t" anchorCtr="0" compatLnSpc="1">
            <a:prstTxWarp prst="textNoShape">
              <a:avLst/>
            </a:prstTxWarp>
          </a:bodyPr>
          <a:lstStyle/>
          <a:p>
            <a:pPr marL="0" marR="0" indent="0" algn="l" defTabSz="448561"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2" name="Title 1"/>
          <p:cNvSpPr>
            <a:spLocks noGrp="1"/>
          </p:cNvSpPr>
          <p:nvPr>
            <p:ph type="ctrTitle" hasCustomPrompt="1"/>
          </p:nvPr>
        </p:nvSpPr>
        <p:spPr>
          <a:xfrm>
            <a:off x="1902049" y="2454249"/>
            <a:ext cx="9754101" cy="1804595"/>
          </a:xfrm>
        </p:spPr>
        <p:txBody>
          <a:bodyPr tIns="86041" anchor="t" anchorCtr="0"/>
          <a:lstStyle>
            <a:lvl1pPr algn="l">
              <a:defRPr sz="5715" baseline="0">
                <a:solidFill>
                  <a:schemeClr val="bg1"/>
                </a:solidFill>
              </a:defRPr>
            </a:lvl1pPr>
          </a:lstStyle>
          <a:p>
            <a:r>
              <a:rPr lang="et-EE" dirty="0"/>
              <a:t>Slaidiesitluse </a:t>
            </a:r>
            <a:br>
              <a:rPr lang="et-EE" dirty="0"/>
            </a:br>
            <a:r>
              <a:rPr lang="et-EE" dirty="0"/>
              <a:t>pealkiri</a:t>
            </a:r>
            <a:endParaRPr lang="en-US" dirty="0"/>
          </a:p>
        </p:txBody>
      </p:sp>
      <p:sp>
        <p:nvSpPr>
          <p:cNvPr id="3" name="Subtitle 2"/>
          <p:cNvSpPr>
            <a:spLocks noGrp="1"/>
          </p:cNvSpPr>
          <p:nvPr>
            <p:ph type="subTitle" idx="1" hasCustomPrompt="1"/>
          </p:nvPr>
        </p:nvSpPr>
        <p:spPr>
          <a:xfrm>
            <a:off x="1902049" y="4536792"/>
            <a:ext cx="9754101" cy="1732411"/>
          </a:xfrm>
        </p:spPr>
        <p:txBody>
          <a:bodyPr/>
          <a:lstStyle>
            <a:lvl1pPr marL="0" indent="0" algn="l">
              <a:spcAft>
                <a:spcPts val="0"/>
              </a:spcAft>
              <a:buNone/>
              <a:defRPr sz="2607" b="0">
                <a:solidFill>
                  <a:schemeClr val="bg1"/>
                </a:solidFill>
              </a:defRPr>
            </a:lvl1pPr>
            <a:lvl2pPr marL="456482" indent="0" algn="ctr">
              <a:buNone/>
              <a:defRPr sz="2005"/>
            </a:lvl2pPr>
            <a:lvl3pPr marL="912970" indent="0" algn="ctr">
              <a:buNone/>
              <a:defRPr sz="1805"/>
            </a:lvl3pPr>
            <a:lvl4pPr marL="1369453" indent="0" algn="ctr">
              <a:buNone/>
              <a:defRPr sz="1604"/>
            </a:lvl4pPr>
            <a:lvl5pPr marL="1825940" indent="0" algn="ctr">
              <a:buNone/>
              <a:defRPr sz="1604"/>
            </a:lvl5pPr>
            <a:lvl6pPr marL="2282424" indent="0" algn="ctr">
              <a:buNone/>
              <a:defRPr sz="1604"/>
            </a:lvl6pPr>
            <a:lvl7pPr marL="2738910" indent="0" algn="ctr">
              <a:buNone/>
              <a:defRPr sz="1604"/>
            </a:lvl7pPr>
            <a:lvl8pPr marL="3195394" indent="0" algn="ctr">
              <a:buNone/>
              <a:defRPr sz="1604"/>
            </a:lvl8pPr>
            <a:lvl9pPr marL="3651880" indent="0" algn="ctr">
              <a:buNone/>
              <a:defRPr sz="1604"/>
            </a:lvl9pPr>
          </a:lstStyle>
          <a:p>
            <a:r>
              <a:rPr lang="et-EE" dirty="0"/>
              <a:t>Eesnimi Perenimi</a:t>
            </a:r>
            <a:br>
              <a:rPr lang="et-EE" dirty="0"/>
            </a:br>
            <a:r>
              <a:rPr lang="et-EE" dirty="0"/>
              <a:t>asutuse nimetus </a:t>
            </a:r>
            <a:r>
              <a:rPr lang="et-EE"/>
              <a:t>/ ametinimetus</a:t>
            </a:r>
            <a:br>
              <a:rPr lang="et-EE"/>
            </a:br>
            <a:br>
              <a:rPr lang="et-EE"/>
            </a:br>
            <a:r>
              <a:rPr lang="et-EE"/>
              <a:t>14.12.2013</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501" y="218934"/>
            <a:ext cx="4689646" cy="13845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97932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1753" y="541378"/>
            <a:ext cx="10729511" cy="1082757"/>
          </a:xfrm>
        </p:spPr>
        <p:txBody>
          <a:bodyPr tIns="53780" anchor="t" anchorCtr="0"/>
          <a:lstStyle>
            <a:lvl1pPr>
              <a:defRPr sz="3609"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681756" y="1772997"/>
            <a:ext cx="10729511" cy="4524784"/>
          </a:xfrm>
        </p:spPr>
        <p:txBody>
          <a:bodyPr/>
          <a:lstStyle>
            <a:lvl1pPr marL="0" indent="0">
              <a:spcAft>
                <a:spcPts val="802"/>
              </a:spcAft>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a:t>Click to edit Master text styles</a:t>
            </a:r>
          </a:p>
        </p:txBody>
      </p:sp>
    </p:spTree>
    <p:extLst>
      <p:ext uri="{BB962C8B-B14F-4D97-AF65-F5344CB8AC3E}">
        <p14:creationId xmlns:p14="http://schemas.microsoft.com/office/powerpoint/2010/main" val="2432999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Blue">
    <p:bg>
      <p:bgPr>
        <a:solidFill>
          <a:srgbClr val="0084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1753" y="541378"/>
            <a:ext cx="10729511" cy="1082757"/>
          </a:xfrm>
        </p:spPr>
        <p:txBody>
          <a:bodyPr tIns="53780" anchor="t" anchorCtr="0"/>
          <a:lstStyle>
            <a:lvl1pPr>
              <a:defRPr sz="3609" b="1">
                <a:solidFill>
                  <a:schemeClr val="bg1"/>
                </a:solidFill>
              </a:defRPr>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681756" y="1772997"/>
            <a:ext cx="10729511" cy="4524784"/>
          </a:xfrm>
        </p:spPr>
        <p:txBody>
          <a:bodyPr/>
          <a:lstStyle>
            <a:lvl1pPr marL="0" indent="0">
              <a:spcAft>
                <a:spcPts val="802"/>
              </a:spcAft>
              <a:defRPr baseline="0">
                <a:solidFill>
                  <a:schemeClr val="bg1"/>
                </a:solidFill>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a:t>Click to edit Master text styles</a:t>
            </a:r>
          </a:p>
        </p:txBody>
      </p:sp>
    </p:spTree>
    <p:extLst>
      <p:ext uri="{BB962C8B-B14F-4D97-AF65-F5344CB8AC3E}">
        <p14:creationId xmlns:p14="http://schemas.microsoft.com/office/powerpoint/2010/main" val="2812400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Bullets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1753" y="541378"/>
            <a:ext cx="10729511" cy="1082757"/>
          </a:xfrm>
        </p:spPr>
        <p:txBody>
          <a:bodyPr tIns="53780" anchor="t" anchorCtr="0"/>
          <a:lstStyle>
            <a:lvl1pPr>
              <a:defRPr sz="3609"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681756" y="1772997"/>
            <a:ext cx="10729511" cy="4524784"/>
          </a:xfrm>
        </p:spPr>
        <p:txBody>
          <a:bodyPr/>
          <a:lstStyle>
            <a:lvl1pPr marL="431325" indent="-323494">
              <a:spcAft>
                <a:spcPts val="802"/>
              </a:spcAft>
              <a:buClr>
                <a:srgbClr val="0084D1"/>
              </a:buClr>
              <a:buSzPct val="100000"/>
              <a:buFont typeface="Arial" panose="020B0604020202020204" pitchFamily="34" charset="0"/>
              <a:buChar char="•"/>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a:t>Click to edit Master text styles</a:t>
            </a:r>
          </a:p>
        </p:txBody>
      </p:sp>
    </p:spTree>
    <p:extLst>
      <p:ext uri="{BB962C8B-B14F-4D97-AF65-F5344CB8AC3E}">
        <p14:creationId xmlns:p14="http://schemas.microsoft.com/office/powerpoint/2010/main" val="3123757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Bullets Blue">
    <p:bg>
      <p:bgPr>
        <a:solidFill>
          <a:srgbClr val="0084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1753" y="541378"/>
            <a:ext cx="10729511" cy="1082757"/>
          </a:xfrm>
        </p:spPr>
        <p:txBody>
          <a:bodyPr tIns="53780" anchor="t" anchorCtr="0"/>
          <a:lstStyle>
            <a:lvl1pPr>
              <a:defRPr sz="3609" b="1">
                <a:solidFill>
                  <a:schemeClr val="bg1"/>
                </a:solidFill>
              </a:defRPr>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681756" y="1772997"/>
            <a:ext cx="10729511" cy="4524784"/>
          </a:xfrm>
        </p:spPr>
        <p:txBody>
          <a:bodyPr/>
          <a:lstStyle>
            <a:lvl1pPr marL="431325" indent="-323494">
              <a:spcAft>
                <a:spcPts val="802"/>
              </a:spcAft>
              <a:buClr>
                <a:schemeClr val="bg1"/>
              </a:buClr>
              <a:buSzPct val="100000"/>
              <a:buFont typeface="Arial" panose="020B0604020202020204" pitchFamily="34" charset="0"/>
              <a:buChar char="•"/>
              <a:defRPr baseline="0">
                <a:solidFill>
                  <a:schemeClr val="bg1"/>
                </a:solidFill>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a:t>Click to edit Master text styles</a:t>
            </a:r>
          </a:p>
        </p:txBody>
      </p:sp>
    </p:spTree>
    <p:extLst>
      <p:ext uri="{BB962C8B-B14F-4D97-AF65-F5344CB8AC3E}">
        <p14:creationId xmlns:p14="http://schemas.microsoft.com/office/powerpoint/2010/main" val="1559215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d Slide Blue">
    <p:spTree>
      <p:nvGrpSpPr>
        <p:cNvPr id="1" name=""/>
        <p:cNvGrpSpPr/>
        <p:nvPr/>
      </p:nvGrpSpPr>
      <p:grpSpPr>
        <a:xfrm>
          <a:off x="0" y="0"/>
          <a:ext cx="0" cy="0"/>
          <a:chOff x="0" y="0"/>
          <a:chExt cx="0" cy="0"/>
        </a:xfrm>
      </p:grpSpPr>
      <p:sp>
        <p:nvSpPr>
          <p:cNvPr id="5" name="Rectangle 4"/>
          <p:cNvSpPr/>
          <p:nvPr/>
        </p:nvSpPr>
        <p:spPr bwMode="auto">
          <a:xfrm>
            <a:off x="0" y="1805134"/>
            <a:ext cx="12192000" cy="5052866"/>
          </a:xfrm>
          <a:prstGeom prst="rect">
            <a:avLst/>
          </a:prstGeom>
          <a:solidFill>
            <a:srgbClr val="0084D1"/>
          </a:solidFill>
          <a:ln w="9525" cap="flat" cmpd="sng" algn="ctr">
            <a:noFill/>
            <a:prstDash val="solid"/>
            <a:round/>
            <a:headEnd type="none" w="med" len="med"/>
            <a:tailEnd type="none" w="med" len="med"/>
          </a:ln>
          <a:effectLst/>
        </p:spPr>
        <p:txBody>
          <a:bodyPr vert="horz" wrap="square" lIns="91293" tIns="45648" rIns="91293" bIns="45648" numCol="1" rtlCol="0" anchor="t" anchorCtr="0" compatLnSpc="1">
            <a:prstTxWarp prst="textNoShape">
              <a:avLst/>
            </a:prstTxWarp>
          </a:bodyPr>
          <a:lstStyle/>
          <a:p>
            <a:pPr marL="0" marR="0" indent="0" algn="l" defTabSz="448561"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902049" y="2454290"/>
            <a:ext cx="9754101" cy="974751"/>
          </a:xfrm>
        </p:spPr>
        <p:txBody>
          <a:bodyPr tIns="86041" anchor="t" anchorCtr="0"/>
          <a:lstStyle>
            <a:lvl1pPr algn="l">
              <a:defRPr sz="5715">
                <a:solidFill>
                  <a:schemeClr val="bg1"/>
                </a:solidFill>
              </a:defRPr>
            </a:lvl1pPr>
          </a:lstStyle>
          <a:p>
            <a:r>
              <a:rPr lang="et-EE" dirty="0"/>
              <a:t>Aitäh!</a:t>
            </a:r>
            <a:endParaRPr lang="en-US" dirty="0"/>
          </a:p>
        </p:txBody>
      </p:sp>
      <p:sp>
        <p:nvSpPr>
          <p:cNvPr id="8" name="Subtitle 2"/>
          <p:cNvSpPr>
            <a:spLocks noGrp="1"/>
          </p:cNvSpPr>
          <p:nvPr>
            <p:ph type="subTitle" idx="1" hasCustomPrompt="1"/>
          </p:nvPr>
        </p:nvSpPr>
        <p:spPr>
          <a:xfrm>
            <a:off x="1902049" y="3645616"/>
            <a:ext cx="9754101" cy="1732411"/>
          </a:xfrm>
        </p:spPr>
        <p:txBody>
          <a:bodyPr/>
          <a:lstStyle>
            <a:lvl1pPr marL="0" indent="0" algn="l">
              <a:spcAft>
                <a:spcPts val="0"/>
              </a:spcAft>
              <a:buNone/>
              <a:defRPr sz="2607" b="0">
                <a:solidFill>
                  <a:schemeClr val="bg1"/>
                </a:solidFill>
              </a:defRPr>
            </a:lvl1pPr>
            <a:lvl2pPr marL="456482" indent="0" algn="ctr">
              <a:buNone/>
              <a:defRPr sz="2005"/>
            </a:lvl2pPr>
            <a:lvl3pPr marL="912970" indent="0" algn="ctr">
              <a:buNone/>
              <a:defRPr sz="1805"/>
            </a:lvl3pPr>
            <a:lvl4pPr marL="1369453" indent="0" algn="ctr">
              <a:buNone/>
              <a:defRPr sz="1604"/>
            </a:lvl4pPr>
            <a:lvl5pPr marL="1825940" indent="0" algn="ctr">
              <a:buNone/>
              <a:defRPr sz="1604"/>
            </a:lvl5pPr>
            <a:lvl6pPr marL="2282424" indent="0" algn="ctr">
              <a:buNone/>
              <a:defRPr sz="1604"/>
            </a:lvl6pPr>
            <a:lvl7pPr marL="2738910" indent="0" algn="ctr">
              <a:buNone/>
              <a:defRPr sz="1604"/>
            </a:lvl7pPr>
            <a:lvl8pPr marL="3195394" indent="0" algn="ctr">
              <a:buNone/>
              <a:defRPr sz="1604"/>
            </a:lvl8pPr>
            <a:lvl9pPr marL="3651880" indent="0" algn="ctr">
              <a:buNone/>
              <a:defRPr sz="1604"/>
            </a:lvl9pPr>
          </a:lstStyle>
          <a:p>
            <a:r>
              <a:rPr lang="et-EE" dirty="0"/>
              <a:t>Eesnimi Perenimi</a:t>
            </a:r>
          </a:p>
          <a:p>
            <a:r>
              <a:rPr lang="et-EE" dirty="0"/>
              <a:t>eesnimi.perenimi@agri.ee</a:t>
            </a:r>
          </a:p>
          <a:p>
            <a:endParaRPr lang="et-EE"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501" y="218934"/>
            <a:ext cx="4689646" cy="13845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41415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02049" y="2454249"/>
            <a:ext cx="9754101" cy="1804595"/>
          </a:xfrm>
        </p:spPr>
        <p:txBody>
          <a:bodyPr tIns="86041" anchor="t" anchorCtr="0"/>
          <a:lstStyle>
            <a:lvl1pPr algn="l">
              <a:defRPr sz="5715"/>
            </a:lvl1pPr>
          </a:lstStyle>
          <a:p>
            <a:r>
              <a:rPr lang="et-EE" dirty="0"/>
              <a:t>Slaidiesitluse </a:t>
            </a:r>
            <a:br>
              <a:rPr lang="et-EE" dirty="0"/>
            </a:br>
            <a:r>
              <a:rPr lang="et-EE" dirty="0"/>
              <a:t>pealkiri</a:t>
            </a:r>
            <a:endParaRPr lang="en-US" dirty="0"/>
          </a:p>
        </p:txBody>
      </p:sp>
      <p:sp>
        <p:nvSpPr>
          <p:cNvPr id="3" name="Subtitle 2"/>
          <p:cNvSpPr>
            <a:spLocks noGrp="1"/>
          </p:cNvSpPr>
          <p:nvPr>
            <p:ph type="subTitle" idx="1" hasCustomPrompt="1"/>
          </p:nvPr>
        </p:nvSpPr>
        <p:spPr>
          <a:xfrm>
            <a:off x="1902049" y="4536792"/>
            <a:ext cx="9754101" cy="1732411"/>
          </a:xfrm>
        </p:spPr>
        <p:txBody>
          <a:bodyPr/>
          <a:lstStyle>
            <a:lvl1pPr marL="0" indent="0" algn="l">
              <a:spcAft>
                <a:spcPts val="0"/>
              </a:spcAft>
              <a:buNone/>
              <a:defRPr sz="2607" b="0"/>
            </a:lvl1pPr>
            <a:lvl2pPr marL="456482" indent="0" algn="ctr">
              <a:buNone/>
              <a:defRPr sz="2005"/>
            </a:lvl2pPr>
            <a:lvl3pPr marL="912970" indent="0" algn="ctr">
              <a:buNone/>
              <a:defRPr sz="1805"/>
            </a:lvl3pPr>
            <a:lvl4pPr marL="1369453" indent="0" algn="ctr">
              <a:buNone/>
              <a:defRPr sz="1604"/>
            </a:lvl4pPr>
            <a:lvl5pPr marL="1825940" indent="0" algn="ctr">
              <a:buNone/>
              <a:defRPr sz="1604"/>
            </a:lvl5pPr>
            <a:lvl6pPr marL="2282424" indent="0" algn="ctr">
              <a:buNone/>
              <a:defRPr sz="1604"/>
            </a:lvl6pPr>
            <a:lvl7pPr marL="2738910" indent="0" algn="ctr">
              <a:buNone/>
              <a:defRPr sz="1604"/>
            </a:lvl7pPr>
            <a:lvl8pPr marL="3195394" indent="0" algn="ctr">
              <a:buNone/>
              <a:defRPr sz="1604"/>
            </a:lvl8pPr>
            <a:lvl9pPr marL="3651880" indent="0" algn="ctr">
              <a:buNone/>
              <a:defRPr sz="1604"/>
            </a:lvl9pPr>
          </a:lstStyle>
          <a:p>
            <a:r>
              <a:rPr lang="et-EE" dirty="0"/>
              <a:t>Eesnimi Perenimi</a:t>
            </a:r>
            <a:br>
              <a:rPr lang="et-EE" dirty="0"/>
            </a:br>
            <a:r>
              <a:rPr lang="et-EE" dirty="0"/>
              <a:t>asutuse nimetus / ametinimetus</a:t>
            </a:r>
            <a:br>
              <a:rPr lang="et-EE" dirty="0"/>
            </a:br>
            <a:br>
              <a:rPr lang="et-EE" dirty="0"/>
            </a:br>
            <a:r>
              <a:rPr lang="et-EE" dirty="0"/>
              <a:t>14.12.2013</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5124" y="220249"/>
            <a:ext cx="4690025" cy="13846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80526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Slide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902049" y="2454290"/>
            <a:ext cx="9754101" cy="974751"/>
          </a:xfrm>
        </p:spPr>
        <p:txBody>
          <a:bodyPr tIns="86041" anchor="t" anchorCtr="0"/>
          <a:lstStyle>
            <a:lvl1pPr algn="l">
              <a:defRPr sz="5715"/>
            </a:lvl1pPr>
          </a:lstStyle>
          <a:p>
            <a:r>
              <a:rPr lang="et-EE" dirty="0"/>
              <a:t>Aitäh!</a:t>
            </a:r>
            <a:endParaRPr lang="en-US" dirty="0"/>
          </a:p>
        </p:txBody>
      </p:sp>
      <p:sp>
        <p:nvSpPr>
          <p:cNvPr id="8" name="Subtitle 2"/>
          <p:cNvSpPr>
            <a:spLocks noGrp="1"/>
          </p:cNvSpPr>
          <p:nvPr>
            <p:ph type="subTitle" idx="1" hasCustomPrompt="1"/>
          </p:nvPr>
        </p:nvSpPr>
        <p:spPr>
          <a:xfrm>
            <a:off x="1902049" y="3645616"/>
            <a:ext cx="9754101" cy="1732411"/>
          </a:xfrm>
        </p:spPr>
        <p:txBody>
          <a:bodyPr/>
          <a:lstStyle>
            <a:lvl1pPr marL="0" indent="0" algn="l">
              <a:spcAft>
                <a:spcPts val="0"/>
              </a:spcAft>
              <a:buNone/>
              <a:defRPr sz="2607" b="0"/>
            </a:lvl1pPr>
            <a:lvl2pPr marL="456482" indent="0" algn="ctr">
              <a:buNone/>
              <a:defRPr sz="2005"/>
            </a:lvl2pPr>
            <a:lvl3pPr marL="912970" indent="0" algn="ctr">
              <a:buNone/>
              <a:defRPr sz="1805"/>
            </a:lvl3pPr>
            <a:lvl4pPr marL="1369453" indent="0" algn="ctr">
              <a:buNone/>
              <a:defRPr sz="1604"/>
            </a:lvl4pPr>
            <a:lvl5pPr marL="1825940" indent="0" algn="ctr">
              <a:buNone/>
              <a:defRPr sz="1604"/>
            </a:lvl5pPr>
            <a:lvl6pPr marL="2282424" indent="0" algn="ctr">
              <a:buNone/>
              <a:defRPr sz="1604"/>
            </a:lvl6pPr>
            <a:lvl7pPr marL="2738910" indent="0" algn="ctr">
              <a:buNone/>
              <a:defRPr sz="1604"/>
            </a:lvl7pPr>
            <a:lvl8pPr marL="3195394" indent="0" algn="ctr">
              <a:buNone/>
              <a:defRPr sz="1604"/>
            </a:lvl8pPr>
            <a:lvl9pPr marL="3651880" indent="0" algn="ctr">
              <a:buNone/>
              <a:defRPr sz="1604"/>
            </a:lvl9pPr>
          </a:lstStyle>
          <a:p>
            <a:r>
              <a:rPr lang="et-EE" dirty="0"/>
              <a:t>Eesnimi Perenimi</a:t>
            </a:r>
          </a:p>
          <a:p>
            <a:r>
              <a:rPr lang="et-EE" dirty="0"/>
              <a:t>eesnimi.perenimi@agri.ee</a:t>
            </a:r>
          </a:p>
          <a:p>
            <a:endParaRPr lang="et-EE"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501" y="218934"/>
            <a:ext cx="4689646" cy="13845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97518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246D59E9-810E-4174-8068-29FE9DF67A2D}" type="datetimeFigureOut">
              <a:rPr lang="et-EE" smtClean="0"/>
              <a:t>13.09.2024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5F469C2E-1DEC-456D-AD99-0628923557B4}" type="slidenum">
              <a:rPr lang="et-EE" smtClean="0"/>
              <a:t>‹#›</a:t>
            </a:fld>
            <a:endParaRPr lang="et-EE"/>
          </a:p>
        </p:txBody>
      </p:sp>
    </p:spTree>
    <p:extLst>
      <p:ext uri="{BB962C8B-B14F-4D97-AF65-F5344CB8AC3E}">
        <p14:creationId xmlns:p14="http://schemas.microsoft.com/office/powerpoint/2010/main" val="818037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888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963621" y="4407010"/>
            <a:ext cx="10361801" cy="1362369"/>
          </a:xfrm>
        </p:spPr>
        <p:txBody>
          <a:bodyPr anchor="t"/>
          <a:lstStyle>
            <a:lvl1pPr algn="l">
              <a:defRPr sz="4000" b="1" cap="all"/>
            </a:lvl1pPr>
          </a:lstStyle>
          <a:p>
            <a:r>
              <a:rPr lang="et-EE"/>
              <a:t>Muutke tiitli laadi</a:t>
            </a:r>
            <a:endParaRPr lang="en-US"/>
          </a:p>
        </p:txBody>
      </p:sp>
      <p:sp>
        <p:nvSpPr>
          <p:cNvPr id="3" name="Teksti kohatäide 2"/>
          <p:cNvSpPr>
            <a:spLocks noGrp="1"/>
          </p:cNvSpPr>
          <p:nvPr>
            <p:ph type="body" idx="1"/>
          </p:nvPr>
        </p:nvSpPr>
        <p:spPr>
          <a:xfrm>
            <a:off x="963621" y="2906273"/>
            <a:ext cx="10361801" cy="1500834"/>
          </a:xfrm>
        </p:spPr>
        <p:txBody>
          <a:bodyPr anchor="b"/>
          <a:lstStyle>
            <a:lvl1pPr marL="0" indent="0">
              <a:buNone/>
              <a:defRPr sz="2000"/>
            </a:lvl1pPr>
            <a:lvl2pPr marL="457221" indent="0">
              <a:buNone/>
              <a:defRPr sz="1800"/>
            </a:lvl2pPr>
            <a:lvl3pPr marL="914449" indent="0">
              <a:buNone/>
              <a:defRPr sz="1600"/>
            </a:lvl3pPr>
            <a:lvl4pPr marL="1371675" indent="0">
              <a:buNone/>
              <a:defRPr sz="1400"/>
            </a:lvl4pPr>
            <a:lvl5pPr marL="1828899" indent="0">
              <a:buNone/>
              <a:defRPr sz="1400"/>
            </a:lvl5pPr>
            <a:lvl6pPr marL="2286127" indent="0">
              <a:buNone/>
              <a:defRPr sz="1400"/>
            </a:lvl6pPr>
            <a:lvl7pPr marL="2743352" indent="0">
              <a:buNone/>
              <a:defRPr sz="1400"/>
            </a:lvl7pPr>
            <a:lvl8pPr marL="3200579" indent="0">
              <a:buNone/>
              <a:defRPr sz="1400"/>
            </a:lvl8pPr>
            <a:lvl9pPr marL="3657804" indent="0">
              <a:buNone/>
              <a:defRPr sz="1400"/>
            </a:lvl9pPr>
          </a:lstStyle>
          <a:p>
            <a:pPr lvl="0"/>
            <a:r>
              <a:rPr lang="et-EE"/>
              <a:t>Muutke teksti laade</a:t>
            </a:r>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810F7983-E769-422E-A410-E8E4EE53C2A1}" type="slidenum">
              <a:rPr lang="et-EE" altLang="en-US"/>
              <a:pPr/>
              <a:t>‹#›</a:t>
            </a:fld>
            <a:endParaRPr lang="et-EE" altLang="en-US"/>
          </a:p>
        </p:txBody>
      </p:sp>
    </p:spTree>
    <p:extLst>
      <p:ext uri="{BB962C8B-B14F-4D97-AF65-F5344CB8AC3E}">
        <p14:creationId xmlns:p14="http://schemas.microsoft.com/office/powerpoint/2010/main" val="13214628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itelslaid - est - 3 lõvi - val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79" y="380743"/>
            <a:ext cx="3235490" cy="1107958"/>
          </a:xfrm>
          <a:prstGeom prst="rect">
            <a:avLst/>
          </a:prstGeom>
        </p:spPr>
      </p:pic>
      <p:sp>
        <p:nvSpPr>
          <p:cNvPr id="2" name="Title 1"/>
          <p:cNvSpPr>
            <a:spLocks noGrp="1"/>
          </p:cNvSpPr>
          <p:nvPr>
            <p:ph type="ctrTitle" hasCustomPrompt="1"/>
          </p:nvPr>
        </p:nvSpPr>
        <p:spPr>
          <a:xfrm>
            <a:off x="1447540" y="2514523"/>
            <a:ext cx="9982092" cy="1804595"/>
          </a:xfrm>
          <a:prstGeom prst="rect">
            <a:avLst/>
          </a:prstGeom>
        </p:spPr>
        <p:txBody>
          <a:bodyPr tIns="86400" anchor="ctr" anchorCtr="0"/>
          <a:lstStyle>
            <a:lvl1pPr algn="l">
              <a:defRPr sz="6031"/>
            </a:lvl1pPr>
          </a:lstStyle>
          <a:p>
            <a:r>
              <a:rPr lang="en-US" dirty="0" err="1"/>
              <a:t>Esitlusslaidide</a:t>
            </a:r>
            <a:r>
              <a:rPr lang="en-US" dirty="0"/>
              <a:t> </a:t>
            </a:r>
            <a:r>
              <a:rPr lang="et-EE" dirty="0"/>
              <a:t>pealkiri</a:t>
            </a:r>
            <a:endParaRPr lang="en-US" dirty="0"/>
          </a:p>
        </p:txBody>
      </p:sp>
      <p:sp>
        <p:nvSpPr>
          <p:cNvPr id="3" name="Subtitle 2"/>
          <p:cNvSpPr>
            <a:spLocks noGrp="1"/>
          </p:cNvSpPr>
          <p:nvPr>
            <p:ph type="subTitle" idx="1" hasCustomPrompt="1"/>
          </p:nvPr>
        </p:nvSpPr>
        <p:spPr>
          <a:xfrm>
            <a:off x="1447540" y="4648302"/>
            <a:ext cx="9982092" cy="1905160"/>
          </a:xfrm>
          <a:prstGeom prst="rect">
            <a:avLst/>
          </a:prstGeom>
        </p:spPr>
        <p:txBody>
          <a:bodyPr/>
          <a:lstStyle>
            <a:lvl1pPr marL="0" indent="0" algn="l">
              <a:spcAft>
                <a:spcPts val="0"/>
              </a:spcAft>
              <a:buNone/>
              <a:defRPr sz="2751" b="0" baseline="0"/>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a:t>Eesnimi Perenimi</a:t>
            </a:r>
          </a:p>
          <a:p>
            <a:r>
              <a:rPr lang="et-EE" dirty="0"/>
              <a:t>struktuuriüksus / ametinimetus</a:t>
            </a:r>
          </a:p>
          <a:p>
            <a:endParaRPr lang="et-EE" dirty="0"/>
          </a:p>
          <a:p>
            <a:r>
              <a:rPr lang="et-EE" dirty="0"/>
              <a:t>01.07.2023</a:t>
            </a:r>
            <a:endParaRPr lang="en-US" dirty="0"/>
          </a:p>
        </p:txBody>
      </p:sp>
    </p:spTree>
    <p:extLst>
      <p:ext uri="{BB962C8B-B14F-4D97-AF65-F5344CB8AC3E}">
        <p14:creationId xmlns:p14="http://schemas.microsoft.com/office/powerpoint/2010/main" val="2770586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itelslaid - eng - 3 lõvi - val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78" y="380744"/>
            <a:ext cx="3266305" cy="1107572"/>
          </a:xfrm>
          <a:prstGeom prst="rect">
            <a:avLst/>
          </a:prstGeom>
        </p:spPr>
      </p:pic>
      <p:sp>
        <p:nvSpPr>
          <p:cNvPr id="2" name="Title 1"/>
          <p:cNvSpPr>
            <a:spLocks noGrp="1"/>
          </p:cNvSpPr>
          <p:nvPr>
            <p:ph type="ctrTitle" hasCustomPrompt="1"/>
          </p:nvPr>
        </p:nvSpPr>
        <p:spPr>
          <a:xfrm>
            <a:off x="1447540" y="2514523"/>
            <a:ext cx="9982092" cy="1804595"/>
          </a:xfrm>
          <a:prstGeom prst="rect">
            <a:avLst/>
          </a:prstGeom>
        </p:spPr>
        <p:txBody>
          <a:bodyPr tIns="86400" anchor="ctr" anchorCtr="0"/>
          <a:lstStyle>
            <a:lvl1pPr algn="l">
              <a:defRPr sz="6031" baseline="0"/>
            </a:lvl1pPr>
          </a:lstStyle>
          <a:p>
            <a:r>
              <a:rPr lang="et-EE" dirty="0" err="1"/>
              <a:t>Title</a:t>
            </a:r>
            <a:r>
              <a:rPr lang="et-EE" dirty="0"/>
              <a:t> </a:t>
            </a:r>
            <a:r>
              <a:rPr lang="et-EE" dirty="0" err="1"/>
              <a:t>of</a:t>
            </a:r>
            <a:r>
              <a:rPr lang="et-EE" dirty="0"/>
              <a:t> </a:t>
            </a:r>
            <a:r>
              <a:rPr lang="et-EE" dirty="0" err="1"/>
              <a:t>the</a:t>
            </a:r>
            <a:r>
              <a:rPr lang="et-EE" dirty="0"/>
              <a:t> </a:t>
            </a:r>
            <a:r>
              <a:rPr lang="et-EE" dirty="0" err="1"/>
              <a:t>Presentation</a:t>
            </a:r>
            <a:endParaRPr lang="en-US" dirty="0"/>
          </a:p>
        </p:txBody>
      </p:sp>
      <p:sp>
        <p:nvSpPr>
          <p:cNvPr id="3" name="Subtitle 2"/>
          <p:cNvSpPr>
            <a:spLocks noGrp="1"/>
          </p:cNvSpPr>
          <p:nvPr>
            <p:ph type="subTitle" idx="1" hasCustomPrompt="1"/>
          </p:nvPr>
        </p:nvSpPr>
        <p:spPr>
          <a:xfrm>
            <a:off x="1447540" y="4648302"/>
            <a:ext cx="9982092" cy="1905160"/>
          </a:xfrm>
          <a:prstGeom prst="rect">
            <a:avLst/>
          </a:prstGeom>
        </p:spPr>
        <p:txBody>
          <a:bodyPr/>
          <a:lstStyle>
            <a:lvl1pPr marL="0" indent="0" algn="l">
              <a:spcAft>
                <a:spcPts val="0"/>
              </a:spcAft>
              <a:buNone/>
              <a:defRPr sz="2751" b="0" baseline="0"/>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err="1"/>
              <a:t>Forename</a:t>
            </a:r>
            <a:r>
              <a:rPr lang="et-EE" dirty="0"/>
              <a:t> </a:t>
            </a:r>
            <a:r>
              <a:rPr lang="et-EE" dirty="0" err="1"/>
              <a:t>Surname</a:t>
            </a:r>
            <a:endParaRPr lang="et-EE" dirty="0"/>
          </a:p>
          <a:p>
            <a:r>
              <a:rPr lang="et-EE" dirty="0" err="1"/>
              <a:t>Department</a:t>
            </a:r>
            <a:r>
              <a:rPr lang="et-EE" dirty="0"/>
              <a:t> / </a:t>
            </a:r>
            <a:r>
              <a:rPr lang="et-EE" dirty="0" err="1"/>
              <a:t>Occupation</a:t>
            </a:r>
            <a:endParaRPr lang="et-EE" dirty="0"/>
          </a:p>
          <a:p>
            <a:endParaRPr lang="et-EE" dirty="0"/>
          </a:p>
          <a:p>
            <a:r>
              <a:rPr lang="et-EE" dirty="0"/>
              <a:t>01.07.2023</a:t>
            </a:r>
            <a:endParaRPr lang="en-US" dirty="0"/>
          </a:p>
        </p:txBody>
      </p:sp>
    </p:spTree>
    <p:extLst>
      <p:ext uri="{BB962C8B-B14F-4D97-AF65-F5344CB8AC3E}">
        <p14:creationId xmlns:p14="http://schemas.microsoft.com/office/powerpoint/2010/main" val="4064303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itelslaid - est - 3 lõvi - sinine">
    <p:spTree>
      <p:nvGrpSpPr>
        <p:cNvPr id="1" name=""/>
        <p:cNvGrpSpPr/>
        <p:nvPr/>
      </p:nvGrpSpPr>
      <p:grpSpPr>
        <a:xfrm>
          <a:off x="0" y="0"/>
          <a:ext cx="0" cy="0"/>
          <a:chOff x="0" y="0"/>
          <a:chExt cx="0" cy="0"/>
        </a:xfrm>
      </p:grpSpPr>
      <p:sp>
        <p:nvSpPr>
          <p:cNvPr id="4" name="Rectangle 3"/>
          <p:cNvSpPr/>
          <p:nvPr userDrawn="1"/>
        </p:nvSpPr>
        <p:spPr bwMode="auto">
          <a:xfrm>
            <a:off x="1" y="1805135"/>
            <a:ext cx="12192000" cy="5052865"/>
          </a:xfrm>
          <a:prstGeom prst="rect">
            <a:avLst/>
          </a:prstGeom>
          <a:blipFill dpi="0" rotWithShape="1">
            <a:blip r:embed="rId2" cstate="print">
              <a:duotone>
                <a:schemeClr val="accent5">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Rectangle 6"/>
          <p:cNvSpPr/>
          <p:nvPr userDrawn="1"/>
        </p:nvSpPr>
        <p:spPr bwMode="auto">
          <a:xfrm>
            <a:off x="1" y="1805135"/>
            <a:ext cx="12192000" cy="5052865"/>
          </a:xfrm>
          <a:prstGeom prst="rect">
            <a:avLst/>
          </a:prstGeom>
          <a:solidFill>
            <a:schemeClr val="tx2"/>
          </a:solid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9" name="Title 1"/>
          <p:cNvSpPr>
            <a:spLocks noGrp="1"/>
          </p:cNvSpPr>
          <p:nvPr>
            <p:ph type="ctrTitle" hasCustomPrompt="1"/>
          </p:nvPr>
        </p:nvSpPr>
        <p:spPr>
          <a:xfrm>
            <a:off x="1447540" y="2514523"/>
            <a:ext cx="9982092" cy="1804595"/>
          </a:xfrm>
          <a:prstGeom prst="rect">
            <a:avLst/>
          </a:prstGeom>
        </p:spPr>
        <p:txBody>
          <a:bodyPr tIns="86400" anchor="ctr" anchorCtr="0"/>
          <a:lstStyle>
            <a:lvl1pPr algn="l">
              <a:defRPr sz="6031">
                <a:solidFill>
                  <a:schemeClr val="bg1"/>
                </a:solidFill>
              </a:defRPr>
            </a:lvl1pPr>
          </a:lstStyle>
          <a:p>
            <a:r>
              <a:rPr lang="en-US" dirty="0" err="1"/>
              <a:t>Esitlusslaidide</a:t>
            </a:r>
            <a:r>
              <a:rPr lang="en-US" dirty="0"/>
              <a:t> </a:t>
            </a:r>
            <a:r>
              <a:rPr lang="et-EE" dirty="0"/>
              <a:t>pealkiri</a:t>
            </a:r>
            <a:endParaRPr lang="en-US" dirty="0"/>
          </a:p>
        </p:txBody>
      </p:sp>
      <p:sp>
        <p:nvSpPr>
          <p:cNvPr id="10" name="Subtitle 2"/>
          <p:cNvSpPr>
            <a:spLocks noGrp="1"/>
          </p:cNvSpPr>
          <p:nvPr>
            <p:ph type="subTitle" idx="1" hasCustomPrompt="1"/>
          </p:nvPr>
        </p:nvSpPr>
        <p:spPr>
          <a:xfrm>
            <a:off x="1447540" y="4648302"/>
            <a:ext cx="9982092" cy="1905160"/>
          </a:xfrm>
          <a:prstGeom prst="rect">
            <a:avLst/>
          </a:prstGeom>
        </p:spPr>
        <p:txBody>
          <a:bodyPr/>
          <a:lstStyle>
            <a:lvl1pPr marL="0" indent="0" algn="l">
              <a:spcAft>
                <a:spcPts val="0"/>
              </a:spcAft>
              <a:buNone/>
              <a:defRPr sz="2751" b="0" baseline="0">
                <a:solidFill>
                  <a:schemeClr val="bg1"/>
                </a:solidFill>
              </a:defRPr>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a:t>Eesnimi Perenimi</a:t>
            </a:r>
          </a:p>
          <a:p>
            <a:r>
              <a:rPr lang="et-EE" dirty="0"/>
              <a:t>struktuuriüksus / ametinimetus</a:t>
            </a:r>
          </a:p>
          <a:p>
            <a:endParaRPr lang="et-EE" dirty="0"/>
          </a:p>
          <a:p>
            <a:r>
              <a:rPr lang="et-EE" dirty="0"/>
              <a:t>01.07.2023</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79" y="380743"/>
            <a:ext cx="3235490" cy="1107958"/>
          </a:xfrm>
          <a:prstGeom prst="rect">
            <a:avLst/>
          </a:prstGeom>
        </p:spPr>
      </p:pic>
    </p:spTree>
    <p:extLst>
      <p:ext uri="{BB962C8B-B14F-4D97-AF65-F5344CB8AC3E}">
        <p14:creationId xmlns:p14="http://schemas.microsoft.com/office/powerpoint/2010/main" val="2290225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itelslaid - eng - 3 lõvi - sinine">
    <p:spTree>
      <p:nvGrpSpPr>
        <p:cNvPr id="1" name=""/>
        <p:cNvGrpSpPr/>
        <p:nvPr/>
      </p:nvGrpSpPr>
      <p:grpSpPr>
        <a:xfrm>
          <a:off x="0" y="0"/>
          <a:ext cx="0" cy="0"/>
          <a:chOff x="0" y="0"/>
          <a:chExt cx="0" cy="0"/>
        </a:xfrm>
      </p:grpSpPr>
      <p:sp>
        <p:nvSpPr>
          <p:cNvPr id="4" name="Rectangle 3"/>
          <p:cNvSpPr/>
          <p:nvPr userDrawn="1"/>
        </p:nvSpPr>
        <p:spPr bwMode="auto">
          <a:xfrm>
            <a:off x="1" y="1805135"/>
            <a:ext cx="12192000" cy="5052865"/>
          </a:xfrm>
          <a:prstGeom prst="rect">
            <a:avLst/>
          </a:prstGeom>
          <a:blipFill dpi="0" rotWithShape="1">
            <a:blip r:embed="rId2" cstate="print">
              <a:duotone>
                <a:schemeClr val="accent5">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Rectangle 6"/>
          <p:cNvSpPr/>
          <p:nvPr userDrawn="1"/>
        </p:nvSpPr>
        <p:spPr bwMode="auto">
          <a:xfrm>
            <a:off x="1" y="1805135"/>
            <a:ext cx="12192000" cy="5052865"/>
          </a:xfrm>
          <a:prstGeom prst="rect">
            <a:avLst/>
          </a:prstGeom>
          <a:solidFill>
            <a:schemeClr val="tx2"/>
          </a:solid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9" name="Title 1"/>
          <p:cNvSpPr>
            <a:spLocks noGrp="1"/>
          </p:cNvSpPr>
          <p:nvPr>
            <p:ph type="ctrTitle" hasCustomPrompt="1"/>
          </p:nvPr>
        </p:nvSpPr>
        <p:spPr>
          <a:xfrm>
            <a:off x="1447540" y="2514523"/>
            <a:ext cx="9982092" cy="1804595"/>
          </a:xfrm>
          <a:prstGeom prst="rect">
            <a:avLst/>
          </a:prstGeom>
        </p:spPr>
        <p:txBody>
          <a:bodyPr tIns="86400" anchor="ctr" anchorCtr="0"/>
          <a:lstStyle>
            <a:lvl1pPr algn="l">
              <a:defRPr sz="6031">
                <a:solidFill>
                  <a:schemeClr val="bg1"/>
                </a:solidFill>
              </a:defRPr>
            </a:lvl1pPr>
          </a:lstStyle>
          <a:p>
            <a:r>
              <a:rPr lang="et-EE" dirty="0" err="1"/>
              <a:t>Title</a:t>
            </a:r>
            <a:r>
              <a:rPr lang="et-EE" dirty="0"/>
              <a:t> of </a:t>
            </a:r>
            <a:r>
              <a:rPr lang="et-EE" dirty="0" err="1"/>
              <a:t>the</a:t>
            </a:r>
            <a:r>
              <a:rPr lang="et-EE" dirty="0"/>
              <a:t> </a:t>
            </a:r>
            <a:r>
              <a:rPr lang="et-EE" dirty="0" err="1"/>
              <a:t>Presentation</a:t>
            </a:r>
            <a:endParaRPr lang="en-US" dirty="0"/>
          </a:p>
        </p:txBody>
      </p:sp>
      <p:sp>
        <p:nvSpPr>
          <p:cNvPr id="10" name="Subtitle 2"/>
          <p:cNvSpPr>
            <a:spLocks noGrp="1"/>
          </p:cNvSpPr>
          <p:nvPr>
            <p:ph type="subTitle" idx="1" hasCustomPrompt="1"/>
          </p:nvPr>
        </p:nvSpPr>
        <p:spPr>
          <a:xfrm>
            <a:off x="1418747" y="4648302"/>
            <a:ext cx="9982092" cy="1905160"/>
          </a:xfrm>
          <a:prstGeom prst="rect">
            <a:avLst/>
          </a:prstGeom>
        </p:spPr>
        <p:txBody>
          <a:bodyPr/>
          <a:lstStyle>
            <a:lvl1pPr marL="0" indent="0" algn="l">
              <a:spcAft>
                <a:spcPts val="0"/>
              </a:spcAft>
              <a:buNone/>
              <a:defRPr sz="2751" b="0">
                <a:solidFill>
                  <a:schemeClr val="bg1"/>
                </a:solidFill>
              </a:defRPr>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err="1"/>
              <a:t>Forename</a:t>
            </a:r>
            <a:r>
              <a:rPr lang="et-EE" dirty="0"/>
              <a:t> </a:t>
            </a:r>
            <a:r>
              <a:rPr lang="et-EE" dirty="0" err="1"/>
              <a:t>Surname</a:t>
            </a:r>
            <a:endParaRPr lang="et-EE" dirty="0"/>
          </a:p>
          <a:p>
            <a:r>
              <a:rPr lang="et-EE" dirty="0" err="1"/>
              <a:t>Department</a:t>
            </a:r>
            <a:r>
              <a:rPr lang="et-EE" dirty="0"/>
              <a:t> / </a:t>
            </a:r>
            <a:r>
              <a:rPr lang="et-EE" dirty="0" err="1"/>
              <a:t>Occupation</a:t>
            </a:r>
            <a:endParaRPr lang="et-EE" dirty="0"/>
          </a:p>
          <a:p>
            <a:endParaRPr lang="et-EE" dirty="0"/>
          </a:p>
          <a:p>
            <a:r>
              <a:rPr lang="et-EE" dirty="0"/>
              <a:t>01.07.2023</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78" y="368378"/>
            <a:ext cx="3266305" cy="1107572"/>
          </a:xfrm>
          <a:prstGeom prst="rect">
            <a:avLst/>
          </a:prstGeom>
        </p:spPr>
      </p:pic>
    </p:spTree>
    <p:extLst>
      <p:ext uri="{BB962C8B-B14F-4D97-AF65-F5344CB8AC3E}">
        <p14:creationId xmlns:p14="http://schemas.microsoft.com/office/powerpoint/2010/main" val="186200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itelslaid - est - vapp - sinin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3" y="533156"/>
            <a:ext cx="3352569" cy="829018"/>
          </a:xfrm>
          <a:prstGeom prst="rect">
            <a:avLst/>
          </a:prstGeom>
        </p:spPr>
      </p:pic>
      <p:sp>
        <p:nvSpPr>
          <p:cNvPr id="4" name="Rectangle 3"/>
          <p:cNvSpPr/>
          <p:nvPr userDrawn="1"/>
        </p:nvSpPr>
        <p:spPr bwMode="auto">
          <a:xfrm>
            <a:off x="1" y="1805135"/>
            <a:ext cx="12192000" cy="5052865"/>
          </a:xfrm>
          <a:prstGeom prst="rect">
            <a:avLst/>
          </a:prstGeom>
          <a:blipFill dpi="0" rotWithShape="1">
            <a:blip r:embed="rId3" cstate="print">
              <a:duotone>
                <a:schemeClr val="accent5">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Rectangle 6"/>
          <p:cNvSpPr/>
          <p:nvPr userDrawn="1"/>
        </p:nvSpPr>
        <p:spPr bwMode="auto">
          <a:xfrm>
            <a:off x="1" y="1805135"/>
            <a:ext cx="12192000" cy="5052865"/>
          </a:xfrm>
          <a:prstGeom prst="rect">
            <a:avLst/>
          </a:prstGeom>
          <a:solidFill>
            <a:schemeClr val="accent1"/>
          </a:solid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9" name="Title 1"/>
          <p:cNvSpPr>
            <a:spLocks noGrp="1"/>
          </p:cNvSpPr>
          <p:nvPr>
            <p:ph type="ctrTitle" hasCustomPrompt="1"/>
          </p:nvPr>
        </p:nvSpPr>
        <p:spPr>
          <a:xfrm>
            <a:off x="1447540" y="2514523"/>
            <a:ext cx="9982092" cy="1804595"/>
          </a:xfrm>
          <a:prstGeom prst="rect">
            <a:avLst/>
          </a:prstGeom>
        </p:spPr>
        <p:txBody>
          <a:bodyPr tIns="86400" anchor="ctr" anchorCtr="0"/>
          <a:lstStyle>
            <a:lvl1pPr algn="l">
              <a:defRPr sz="6031">
                <a:solidFill>
                  <a:schemeClr val="bg1"/>
                </a:solidFill>
              </a:defRPr>
            </a:lvl1pPr>
          </a:lstStyle>
          <a:p>
            <a:r>
              <a:rPr lang="en-US" dirty="0" err="1"/>
              <a:t>Esitlusslaidide</a:t>
            </a:r>
            <a:r>
              <a:rPr lang="en-US" dirty="0"/>
              <a:t> </a:t>
            </a:r>
            <a:r>
              <a:rPr lang="et-EE" dirty="0"/>
              <a:t>pealkiri</a:t>
            </a:r>
            <a:endParaRPr lang="en-US" dirty="0"/>
          </a:p>
        </p:txBody>
      </p:sp>
      <p:sp>
        <p:nvSpPr>
          <p:cNvPr id="10" name="Subtitle 2"/>
          <p:cNvSpPr>
            <a:spLocks noGrp="1"/>
          </p:cNvSpPr>
          <p:nvPr>
            <p:ph type="subTitle" idx="1" hasCustomPrompt="1"/>
          </p:nvPr>
        </p:nvSpPr>
        <p:spPr>
          <a:xfrm>
            <a:off x="1447540" y="4648302"/>
            <a:ext cx="9982092" cy="1828954"/>
          </a:xfrm>
          <a:prstGeom prst="rect">
            <a:avLst/>
          </a:prstGeom>
        </p:spPr>
        <p:txBody>
          <a:bodyPr/>
          <a:lstStyle>
            <a:lvl1pPr marL="0" indent="0" algn="l">
              <a:spcAft>
                <a:spcPts val="0"/>
              </a:spcAft>
              <a:buNone/>
              <a:defRPr sz="2751" b="0">
                <a:solidFill>
                  <a:schemeClr val="bg1"/>
                </a:solidFill>
              </a:defRPr>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a:t>Eesnimi Perenimi</a:t>
            </a:r>
          </a:p>
          <a:p>
            <a:r>
              <a:rPr lang="et-EE" dirty="0"/>
              <a:t>struktuuriüksus / ametinimetus</a:t>
            </a:r>
          </a:p>
          <a:p>
            <a:endParaRPr lang="et-EE" dirty="0"/>
          </a:p>
          <a:p>
            <a:r>
              <a:rPr lang="et-EE" dirty="0"/>
              <a:t>01.07.2023</a:t>
            </a:r>
            <a:endParaRPr lang="en-US" dirty="0"/>
          </a:p>
        </p:txBody>
      </p:sp>
    </p:spTree>
    <p:extLst>
      <p:ext uri="{BB962C8B-B14F-4D97-AF65-F5344CB8AC3E}">
        <p14:creationId xmlns:p14="http://schemas.microsoft.com/office/powerpoint/2010/main" val="3719518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itelslaid - eng - vapp - sinine">
    <p:spTree>
      <p:nvGrpSpPr>
        <p:cNvPr id="1" name=""/>
        <p:cNvGrpSpPr/>
        <p:nvPr/>
      </p:nvGrpSpPr>
      <p:grpSpPr>
        <a:xfrm>
          <a:off x="0" y="0"/>
          <a:ext cx="0" cy="0"/>
          <a:chOff x="0" y="0"/>
          <a:chExt cx="0" cy="0"/>
        </a:xfrm>
      </p:grpSpPr>
      <p:sp>
        <p:nvSpPr>
          <p:cNvPr id="4" name="Rectangle 3"/>
          <p:cNvSpPr/>
          <p:nvPr userDrawn="1"/>
        </p:nvSpPr>
        <p:spPr bwMode="auto">
          <a:xfrm>
            <a:off x="1" y="1805135"/>
            <a:ext cx="12192000" cy="5052865"/>
          </a:xfrm>
          <a:prstGeom prst="rect">
            <a:avLst/>
          </a:prstGeom>
          <a:blipFill dpi="0" rotWithShape="1">
            <a:blip r:embed="rId2" cstate="print">
              <a:duotone>
                <a:schemeClr val="accent5">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Rectangle 6"/>
          <p:cNvSpPr/>
          <p:nvPr userDrawn="1"/>
        </p:nvSpPr>
        <p:spPr bwMode="auto">
          <a:xfrm>
            <a:off x="1" y="1805135"/>
            <a:ext cx="12192000" cy="5052865"/>
          </a:xfrm>
          <a:prstGeom prst="rect">
            <a:avLst/>
          </a:prstGeom>
          <a:solidFill>
            <a:schemeClr val="accent1"/>
          </a:solid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9" name="Title 1"/>
          <p:cNvSpPr>
            <a:spLocks noGrp="1"/>
          </p:cNvSpPr>
          <p:nvPr>
            <p:ph type="ctrTitle" hasCustomPrompt="1"/>
          </p:nvPr>
        </p:nvSpPr>
        <p:spPr>
          <a:xfrm>
            <a:off x="1447540" y="2514523"/>
            <a:ext cx="9982092" cy="1804595"/>
          </a:xfrm>
          <a:prstGeom prst="rect">
            <a:avLst/>
          </a:prstGeom>
        </p:spPr>
        <p:txBody>
          <a:bodyPr tIns="86400" anchor="ctr" anchorCtr="0"/>
          <a:lstStyle>
            <a:lvl1pPr algn="l">
              <a:defRPr sz="6031">
                <a:solidFill>
                  <a:schemeClr val="bg1"/>
                </a:solidFill>
              </a:defRPr>
            </a:lvl1pPr>
          </a:lstStyle>
          <a:p>
            <a:r>
              <a:rPr lang="et-EE" dirty="0" err="1"/>
              <a:t>Title</a:t>
            </a:r>
            <a:r>
              <a:rPr lang="et-EE" dirty="0"/>
              <a:t> </a:t>
            </a:r>
            <a:r>
              <a:rPr lang="et-EE" dirty="0" err="1"/>
              <a:t>of</a:t>
            </a:r>
            <a:r>
              <a:rPr lang="et-EE" dirty="0"/>
              <a:t> </a:t>
            </a:r>
            <a:r>
              <a:rPr lang="et-EE" dirty="0" err="1"/>
              <a:t>the</a:t>
            </a:r>
            <a:r>
              <a:rPr lang="et-EE" dirty="0"/>
              <a:t> </a:t>
            </a:r>
            <a:r>
              <a:rPr lang="et-EE" dirty="0" err="1"/>
              <a:t>Presentation</a:t>
            </a:r>
            <a:endParaRPr lang="en-US" dirty="0"/>
          </a:p>
        </p:txBody>
      </p:sp>
      <p:sp>
        <p:nvSpPr>
          <p:cNvPr id="10" name="Subtitle 2"/>
          <p:cNvSpPr>
            <a:spLocks noGrp="1"/>
          </p:cNvSpPr>
          <p:nvPr>
            <p:ph type="subTitle" idx="1" hasCustomPrompt="1"/>
          </p:nvPr>
        </p:nvSpPr>
        <p:spPr>
          <a:xfrm>
            <a:off x="1447540" y="4648302"/>
            <a:ext cx="9982092" cy="1905160"/>
          </a:xfrm>
          <a:prstGeom prst="rect">
            <a:avLst/>
          </a:prstGeom>
        </p:spPr>
        <p:txBody>
          <a:bodyPr/>
          <a:lstStyle>
            <a:lvl1pPr marL="0" indent="0" algn="l">
              <a:spcAft>
                <a:spcPts val="0"/>
              </a:spcAft>
              <a:buNone/>
              <a:defRPr sz="2751" b="0">
                <a:solidFill>
                  <a:schemeClr val="bg1"/>
                </a:solidFill>
              </a:defRPr>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err="1"/>
              <a:t>Forename</a:t>
            </a:r>
            <a:r>
              <a:rPr lang="et-EE" dirty="0"/>
              <a:t> </a:t>
            </a:r>
            <a:r>
              <a:rPr lang="et-EE" dirty="0" err="1"/>
              <a:t>Surname</a:t>
            </a:r>
            <a:endParaRPr lang="et-EE" dirty="0"/>
          </a:p>
          <a:p>
            <a:r>
              <a:rPr lang="et-EE" dirty="0" err="1"/>
              <a:t>Department</a:t>
            </a:r>
            <a:r>
              <a:rPr lang="et-EE" dirty="0"/>
              <a:t> / </a:t>
            </a:r>
            <a:r>
              <a:rPr lang="et-EE" dirty="0" err="1"/>
              <a:t>Occupation</a:t>
            </a:r>
            <a:endParaRPr lang="et-EE" dirty="0"/>
          </a:p>
          <a:p>
            <a:endParaRPr lang="et-EE" dirty="0"/>
          </a:p>
          <a:p>
            <a:r>
              <a:rPr lang="et-EE" dirty="0"/>
              <a:t>01.07.2023</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2061" y="541785"/>
            <a:ext cx="3581153" cy="825251"/>
          </a:xfrm>
          <a:prstGeom prst="rect">
            <a:avLst/>
          </a:prstGeom>
        </p:spPr>
      </p:pic>
    </p:spTree>
    <p:extLst>
      <p:ext uri="{BB962C8B-B14F-4D97-AF65-F5344CB8AC3E}">
        <p14:creationId xmlns:p14="http://schemas.microsoft.com/office/powerpoint/2010/main" val="594515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1754" y="541379"/>
            <a:ext cx="10729511" cy="1082757"/>
          </a:xfrm>
          <a:prstGeom prst="rect">
            <a:avLst/>
          </a:prstGeom>
        </p:spPr>
        <p:txBody>
          <a:bodyPr tIns="54000" anchor="t" anchorCtr="0"/>
          <a:lstStyle>
            <a:lvl1pPr>
              <a:defRPr sz="3809"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681757" y="1772990"/>
            <a:ext cx="10729511" cy="4524784"/>
          </a:xfrm>
          <a:prstGeom prst="rect">
            <a:avLst/>
          </a:prstGeom>
        </p:spPr>
        <p:txBody>
          <a:bodyPr/>
          <a:lstStyle>
            <a:lvl1pPr marL="0" indent="0">
              <a:spcAft>
                <a:spcPts val="846"/>
              </a:spcAft>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a:t>Click to edit Master text styles</a:t>
            </a:r>
          </a:p>
        </p:txBody>
      </p:sp>
    </p:spTree>
    <p:extLst>
      <p:ext uri="{BB962C8B-B14F-4D97-AF65-F5344CB8AC3E}">
        <p14:creationId xmlns:p14="http://schemas.microsoft.com/office/powerpoint/2010/main" val="3007957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1754" y="541379"/>
            <a:ext cx="10729511" cy="1082757"/>
          </a:xfrm>
          <a:prstGeom prst="rect">
            <a:avLst/>
          </a:prstGeom>
        </p:spPr>
        <p:txBody>
          <a:bodyPr tIns="54000" anchor="t" anchorCtr="0"/>
          <a:lstStyle>
            <a:lvl1pPr>
              <a:defRPr sz="3809"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681757" y="1772990"/>
            <a:ext cx="10729511" cy="4524784"/>
          </a:xfrm>
          <a:prstGeom prst="rect">
            <a:avLst/>
          </a:prstGeom>
        </p:spPr>
        <p:txBody>
          <a:bodyPr/>
          <a:lstStyle>
            <a:lvl1pPr marL="457099" indent="-342824">
              <a:spcAft>
                <a:spcPts val="846"/>
              </a:spcAft>
              <a:buClr>
                <a:srgbClr val="0084D1"/>
              </a:buClr>
              <a:buSzPct val="100000"/>
              <a:buFont typeface="Arial" panose="020B0604020202020204" pitchFamily="34" charset="0"/>
              <a:buChar char="•"/>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a:t>Click to edit Master text styles</a:t>
            </a:r>
          </a:p>
        </p:txBody>
      </p:sp>
    </p:spTree>
    <p:extLst>
      <p:ext uri="{BB962C8B-B14F-4D97-AF65-F5344CB8AC3E}">
        <p14:creationId xmlns:p14="http://schemas.microsoft.com/office/powerpoint/2010/main" val="93345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6D59E9-810E-4174-8068-29FE9DF67A2D}" type="datetimeFigureOut">
              <a:rPr lang="et-EE" smtClean="0"/>
              <a:t>13.09.2024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5F469C2E-1DEC-456D-AD99-0628923557B4}" type="slidenum">
              <a:rPr lang="et-EE" smtClean="0"/>
              <a:t>‹#›</a:t>
            </a:fld>
            <a:endParaRPr lang="et-EE"/>
          </a:p>
        </p:txBody>
      </p:sp>
    </p:spTree>
    <p:extLst>
      <p:ext uri="{BB962C8B-B14F-4D97-AF65-F5344CB8AC3E}">
        <p14:creationId xmlns:p14="http://schemas.microsoft.com/office/powerpoint/2010/main" val="2765626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73" y="1599417"/>
            <a:ext cx="5329197" cy="4526078"/>
          </a:xfrm>
          <a:prstGeom prst="rect">
            <a:avLst/>
          </a:prstGeom>
        </p:spPr>
        <p:txBody>
          <a:bodyPr/>
          <a:lstStyle>
            <a:lvl1pPr>
              <a:defRPr sz="2963"/>
            </a:lvl1pPr>
            <a:lvl2pPr>
              <a:defRPr sz="2539"/>
            </a:lvl2pPr>
            <a:lvl3pPr>
              <a:defRPr sz="2116"/>
            </a:lvl3pPr>
            <a:lvl4pPr>
              <a:defRPr sz="1905"/>
            </a:lvl4pPr>
            <a:lvl5pPr>
              <a:defRPr sz="1905"/>
            </a:lvl5pPr>
            <a:lvl6pPr>
              <a:defRPr sz="1905"/>
            </a:lvl6pPr>
            <a:lvl7pPr>
              <a:defRPr sz="1905"/>
            </a:lvl7pPr>
            <a:lvl8pPr>
              <a:defRPr sz="1905"/>
            </a:lvl8pPr>
            <a:lvl9pPr>
              <a:defRPr sz="19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Content Placeholder 3"/>
          <p:cNvSpPr>
            <a:spLocks noGrp="1"/>
          </p:cNvSpPr>
          <p:nvPr>
            <p:ph sz="half" idx="2"/>
          </p:nvPr>
        </p:nvSpPr>
        <p:spPr>
          <a:xfrm>
            <a:off x="6176631" y="1599417"/>
            <a:ext cx="5405390" cy="4526078"/>
          </a:xfrm>
          <a:prstGeom prst="rect">
            <a:avLst/>
          </a:prstGeom>
        </p:spPr>
        <p:txBody>
          <a:bodyPr/>
          <a:lstStyle>
            <a:lvl1pPr>
              <a:defRPr sz="2963"/>
            </a:lvl1pPr>
            <a:lvl2pPr>
              <a:defRPr sz="2539"/>
            </a:lvl2pPr>
            <a:lvl3pPr>
              <a:defRPr sz="2116"/>
            </a:lvl3pPr>
            <a:lvl4pPr>
              <a:defRPr sz="1905"/>
            </a:lvl4pPr>
            <a:lvl5pPr>
              <a:defRPr sz="1905"/>
            </a:lvl5pPr>
            <a:lvl6pPr>
              <a:defRPr sz="1905"/>
            </a:lvl6pPr>
            <a:lvl7pPr>
              <a:defRPr sz="1905"/>
            </a:lvl7pPr>
            <a:lvl8pPr>
              <a:defRPr sz="1905"/>
            </a:lvl8pPr>
            <a:lvl9pPr>
              <a:defRPr sz="19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9" name="Title 1"/>
          <p:cNvSpPr>
            <a:spLocks noGrp="1"/>
          </p:cNvSpPr>
          <p:nvPr>
            <p:ph type="title" hasCustomPrompt="1"/>
          </p:nvPr>
        </p:nvSpPr>
        <p:spPr>
          <a:xfrm>
            <a:off x="681754" y="541379"/>
            <a:ext cx="10729511" cy="1082757"/>
          </a:xfrm>
          <a:prstGeom prst="rect">
            <a:avLst/>
          </a:prstGeom>
        </p:spPr>
        <p:txBody>
          <a:bodyPr tIns="54000" anchor="t" anchorCtr="0"/>
          <a:lstStyle>
            <a:lvl1pPr>
              <a:defRPr sz="3809"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Tree>
    <p:extLst>
      <p:ext uri="{BB962C8B-B14F-4D97-AF65-F5344CB8AC3E}">
        <p14:creationId xmlns:p14="http://schemas.microsoft.com/office/powerpoint/2010/main" val="2797249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ahepealkir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769" y="2743142"/>
            <a:ext cx="10972464" cy="1144120"/>
          </a:xfrm>
          <a:prstGeom prst="rect">
            <a:avLst/>
          </a:prstGeom>
        </p:spPr>
        <p:txBody>
          <a:bodyPr/>
          <a:lstStyle>
            <a:lvl1pPr>
              <a:defRPr>
                <a:solidFill>
                  <a:schemeClr val="tx1"/>
                </a:solidFill>
              </a:defRPr>
            </a:lvl1pPr>
          </a:lstStyle>
          <a:p>
            <a:r>
              <a:rPr lang="et-EE" dirty="0"/>
              <a:t>Vahepealkiri</a:t>
            </a:r>
          </a:p>
        </p:txBody>
      </p:sp>
    </p:spTree>
    <p:extLst>
      <p:ext uri="{BB962C8B-B14F-4D97-AF65-F5344CB8AC3E}">
        <p14:creationId xmlns:p14="http://schemas.microsoft.com/office/powerpoint/2010/main" val="69132854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õpuslaid - est - 3 lõvi - val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47540" y="2911488"/>
            <a:ext cx="9754101" cy="974751"/>
          </a:xfrm>
          <a:prstGeom prst="rect">
            <a:avLst/>
          </a:prstGeom>
        </p:spPr>
        <p:txBody>
          <a:bodyPr tIns="86400" anchor="ctr" anchorCtr="0"/>
          <a:lstStyle>
            <a:lvl1pPr algn="l">
              <a:defRPr sz="6031"/>
            </a:lvl1pPr>
          </a:lstStyle>
          <a:p>
            <a:r>
              <a:rPr lang="et-EE" dirty="0"/>
              <a:t>Aitäh!</a:t>
            </a:r>
            <a:endParaRPr lang="en-US" dirty="0"/>
          </a:p>
        </p:txBody>
      </p:sp>
      <p:sp>
        <p:nvSpPr>
          <p:cNvPr id="8" name="Subtitle 2"/>
          <p:cNvSpPr>
            <a:spLocks noGrp="1"/>
          </p:cNvSpPr>
          <p:nvPr>
            <p:ph type="subTitle" idx="1" hasCustomPrompt="1"/>
          </p:nvPr>
        </p:nvSpPr>
        <p:spPr>
          <a:xfrm>
            <a:off x="1447540" y="4800715"/>
            <a:ext cx="9754101" cy="1732411"/>
          </a:xfrm>
          <a:prstGeom prst="rect">
            <a:avLst/>
          </a:prstGeom>
        </p:spPr>
        <p:txBody>
          <a:bodyPr/>
          <a:lstStyle>
            <a:lvl1pPr marL="0" indent="0" algn="l">
              <a:spcAft>
                <a:spcPts val="0"/>
              </a:spcAft>
              <a:buNone/>
              <a:defRPr sz="2751" b="0" baseline="0"/>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a:t>Eesnimi Perenimi</a:t>
            </a:r>
          </a:p>
          <a:p>
            <a:r>
              <a:rPr lang="et-EE" dirty="0"/>
              <a:t>eesnimi.perenimi@agri.ee</a:t>
            </a:r>
          </a:p>
          <a:p>
            <a:r>
              <a:rPr lang="et-EE" dirty="0"/>
              <a:t>telefon, </a:t>
            </a:r>
            <a:r>
              <a:rPr lang="et-EE" dirty="0" err="1"/>
              <a:t>skype</a:t>
            </a:r>
            <a:r>
              <a:rPr lang="et-EE" dirty="0"/>
              <a:t> vms</a:t>
            </a:r>
          </a:p>
          <a:p>
            <a:endParaRPr lang="et-EE"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773" y="404596"/>
            <a:ext cx="3235490" cy="1107958"/>
          </a:xfrm>
          <a:prstGeom prst="rect">
            <a:avLst/>
          </a:prstGeom>
        </p:spPr>
      </p:pic>
    </p:spTree>
    <p:extLst>
      <p:ext uri="{BB962C8B-B14F-4D97-AF65-F5344CB8AC3E}">
        <p14:creationId xmlns:p14="http://schemas.microsoft.com/office/powerpoint/2010/main" val="2237342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õpuslaid - eng - 3 lõvi - valg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1447540" y="2911488"/>
            <a:ext cx="9754101" cy="974751"/>
          </a:xfrm>
          <a:prstGeom prst="rect">
            <a:avLst/>
          </a:prstGeom>
        </p:spPr>
        <p:txBody>
          <a:bodyPr tIns="86400" anchor="ctr" anchorCtr="0"/>
          <a:lstStyle>
            <a:lvl1pPr algn="l">
              <a:defRPr sz="6031"/>
            </a:lvl1pPr>
          </a:lstStyle>
          <a:p>
            <a:r>
              <a:rPr lang="et-EE" dirty="0" err="1"/>
              <a:t>Thank</a:t>
            </a:r>
            <a:r>
              <a:rPr lang="et-EE" dirty="0"/>
              <a:t> </a:t>
            </a:r>
            <a:r>
              <a:rPr lang="et-EE" dirty="0" err="1"/>
              <a:t>You</a:t>
            </a:r>
            <a:r>
              <a:rPr lang="et-EE" dirty="0"/>
              <a:t>!</a:t>
            </a:r>
            <a:endParaRPr lang="en-US" dirty="0"/>
          </a:p>
        </p:txBody>
      </p:sp>
      <p:sp>
        <p:nvSpPr>
          <p:cNvPr id="13" name="Subtitle 2"/>
          <p:cNvSpPr>
            <a:spLocks noGrp="1"/>
          </p:cNvSpPr>
          <p:nvPr>
            <p:ph type="subTitle" idx="1" hasCustomPrompt="1"/>
          </p:nvPr>
        </p:nvSpPr>
        <p:spPr>
          <a:xfrm>
            <a:off x="1447540" y="4800715"/>
            <a:ext cx="9754101" cy="1732411"/>
          </a:xfrm>
          <a:prstGeom prst="rect">
            <a:avLst/>
          </a:prstGeom>
        </p:spPr>
        <p:txBody>
          <a:bodyPr/>
          <a:lstStyle>
            <a:lvl1pPr marL="0" indent="0" algn="l">
              <a:spcAft>
                <a:spcPts val="0"/>
              </a:spcAft>
              <a:buNone/>
              <a:defRPr sz="2751" b="0" baseline="0"/>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err="1"/>
              <a:t>Forename</a:t>
            </a:r>
            <a:r>
              <a:rPr lang="et-EE" dirty="0"/>
              <a:t> </a:t>
            </a:r>
            <a:r>
              <a:rPr lang="et-EE" dirty="0" err="1"/>
              <a:t>Surname</a:t>
            </a:r>
            <a:endParaRPr lang="et-EE" dirty="0"/>
          </a:p>
          <a:p>
            <a:r>
              <a:rPr lang="et-EE" dirty="0"/>
              <a:t>forename.surname@agri.ee</a:t>
            </a:r>
          </a:p>
          <a:p>
            <a:r>
              <a:rPr lang="et-EE" dirty="0" err="1"/>
              <a:t>Phone</a:t>
            </a:r>
            <a:r>
              <a:rPr lang="et-EE" dirty="0"/>
              <a:t>, </a:t>
            </a:r>
            <a:r>
              <a:rPr lang="et-EE" dirty="0" err="1"/>
              <a:t>Skype</a:t>
            </a:r>
            <a:r>
              <a:rPr lang="et-EE" dirty="0"/>
              <a:t>, </a:t>
            </a:r>
            <a:r>
              <a:rPr lang="et-EE" dirty="0" err="1"/>
              <a:t>Facebook</a:t>
            </a:r>
            <a:r>
              <a:rPr lang="et-EE" dirty="0"/>
              <a:t> </a:t>
            </a:r>
            <a:r>
              <a:rPr lang="et-EE" dirty="0" err="1"/>
              <a:t>etc</a:t>
            </a:r>
            <a:r>
              <a:rPr lang="et-EE" dirty="0"/>
              <a:t>.</a:t>
            </a:r>
          </a:p>
          <a:p>
            <a:endParaRPr lang="et-EE" dirty="0"/>
          </a:p>
        </p:txBody>
      </p:sp>
      <p:pic>
        <p:nvPicPr>
          <p:cNvPr id="3" name="Picture 2">
            <a:extLst>
              <a:ext uri="{FF2B5EF4-FFF2-40B4-BE49-F238E27FC236}">
                <a16:creationId xmlns:a16="http://schemas.microsoft.com/office/drawing/2014/main" id="{3DB2B624-C940-3E91-A461-755E4436A4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78" y="368378"/>
            <a:ext cx="3266305" cy="1107572"/>
          </a:xfrm>
          <a:prstGeom prst="rect">
            <a:avLst/>
          </a:prstGeom>
        </p:spPr>
      </p:pic>
    </p:spTree>
    <p:extLst>
      <p:ext uri="{BB962C8B-B14F-4D97-AF65-F5344CB8AC3E}">
        <p14:creationId xmlns:p14="http://schemas.microsoft.com/office/powerpoint/2010/main" val="528872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õpuslaid - est - 3 lõvi - sinine">
    <p:spTree>
      <p:nvGrpSpPr>
        <p:cNvPr id="1" name=""/>
        <p:cNvGrpSpPr/>
        <p:nvPr/>
      </p:nvGrpSpPr>
      <p:grpSpPr>
        <a:xfrm>
          <a:off x="0" y="0"/>
          <a:ext cx="0" cy="0"/>
          <a:chOff x="0" y="0"/>
          <a:chExt cx="0" cy="0"/>
        </a:xfrm>
      </p:grpSpPr>
      <p:sp>
        <p:nvSpPr>
          <p:cNvPr id="4" name="Rectangle 3"/>
          <p:cNvSpPr/>
          <p:nvPr userDrawn="1"/>
        </p:nvSpPr>
        <p:spPr bwMode="auto">
          <a:xfrm>
            <a:off x="1" y="1805135"/>
            <a:ext cx="12192000" cy="5052865"/>
          </a:xfrm>
          <a:prstGeom prst="rect">
            <a:avLst/>
          </a:prstGeom>
          <a:blipFill dpi="0" rotWithShape="1">
            <a:blip r:embed="rId2" cstate="print">
              <a:duotone>
                <a:schemeClr val="accent5">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Rectangle 6"/>
          <p:cNvSpPr/>
          <p:nvPr userDrawn="1"/>
        </p:nvSpPr>
        <p:spPr bwMode="auto">
          <a:xfrm>
            <a:off x="1" y="1805135"/>
            <a:ext cx="12192000" cy="5052865"/>
          </a:xfrm>
          <a:prstGeom prst="rect">
            <a:avLst/>
          </a:prstGeom>
          <a:solidFill>
            <a:schemeClr val="accent1"/>
          </a:solid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8" name="Title 1"/>
          <p:cNvSpPr>
            <a:spLocks noGrp="1"/>
          </p:cNvSpPr>
          <p:nvPr>
            <p:ph type="ctrTitle" hasCustomPrompt="1"/>
          </p:nvPr>
        </p:nvSpPr>
        <p:spPr>
          <a:xfrm>
            <a:off x="1447540" y="2911488"/>
            <a:ext cx="9754101" cy="974751"/>
          </a:xfrm>
          <a:prstGeom prst="rect">
            <a:avLst/>
          </a:prstGeom>
        </p:spPr>
        <p:txBody>
          <a:bodyPr tIns="86400" anchor="ctr" anchorCtr="0"/>
          <a:lstStyle>
            <a:lvl1pPr algn="l">
              <a:defRPr sz="6031">
                <a:solidFill>
                  <a:schemeClr val="bg1"/>
                </a:solidFill>
              </a:defRPr>
            </a:lvl1pPr>
          </a:lstStyle>
          <a:p>
            <a:r>
              <a:rPr lang="et-EE" dirty="0"/>
              <a:t>Aitäh!</a:t>
            </a:r>
            <a:endParaRPr lang="en-US" dirty="0"/>
          </a:p>
        </p:txBody>
      </p:sp>
      <p:sp>
        <p:nvSpPr>
          <p:cNvPr id="12" name="Subtitle 2"/>
          <p:cNvSpPr>
            <a:spLocks noGrp="1"/>
          </p:cNvSpPr>
          <p:nvPr>
            <p:ph type="subTitle" idx="1" hasCustomPrompt="1"/>
          </p:nvPr>
        </p:nvSpPr>
        <p:spPr>
          <a:xfrm>
            <a:off x="1447540" y="4800715"/>
            <a:ext cx="9754101" cy="1732411"/>
          </a:xfrm>
          <a:prstGeom prst="rect">
            <a:avLst/>
          </a:prstGeom>
        </p:spPr>
        <p:txBody>
          <a:bodyPr/>
          <a:lstStyle>
            <a:lvl1pPr marL="0" indent="0" algn="l">
              <a:spcAft>
                <a:spcPts val="0"/>
              </a:spcAft>
              <a:buNone/>
              <a:defRPr sz="2751" b="0" baseline="0">
                <a:solidFill>
                  <a:schemeClr val="bg1"/>
                </a:solidFill>
              </a:defRPr>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a:t>Eesnimi Perenimi</a:t>
            </a:r>
          </a:p>
          <a:p>
            <a:r>
              <a:rPr lang="et-EE" dirty="0"/>
              <a:t>eesnimi.perenimi@agri.ee</a:t>
            </a:r>
          </a:p>
          <a:p>
            <a:r>
              <a:rPr lang="et-EE" dirty="0"/>
              <a:t>telefon, Skype, Facebook vms</a:t>
            </a:r>
          </a:p>
          <a:p>
            <a:endParaRPr lang="et-EE"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773" y="404596"/>
            <a:ext cx="3235490" cy="1107958"/>
          </a:xfrm>
          <a:prstGeom prst="rect">
            <a:avLst/>
          </a:prstGeom>
        </p:spPr>
      </p:pic>
    </p:spTree>
    <p:extLst>
      <p:ext uri="{BB962C8B-B14F-4D97-AF65-F5344CB8AC3E}">
        <p14:creationId xmlns:p14="http://schemas.microsoft.com/office/powerpoint/2010/main" val="4189471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õpuslaid - eng - 3 lõvi - sinine">
    <p:spTree>
      <p:nvGrpSpPr>
        <p:cNvPr id="1" name=""/>
        <p:cNvGrpSpPr/>
        <p:nvPr/>
      </p:nvGrpSpPr>
      <p:grpSpPr>
        <a:xfrm>
          <a:off x="0" y="0"/>
          <a:ext cx="0" cy="0"/>
          <a:chOff x="0" y="0"/>
          <a:chExt cx="0" cy="0"/>
        </a:xfrm>
      </p:grpSpPr>
      <p:sp>
        <p:nvSpPr>
          <p:cNvPr id="4" name="Rectangle 3"/>
          <p:cNvSpPr/>
          <p:nvPr userDrawn="1"/>
        </p:nvSpPr>
        <p:spPr bwMode="auto">
          <a:xfrm>
            <a:off x="1" y="1805135"/>
            <a:ext cx="12192000" cy="5052865"/>
          </a:xfrm>
          <a:prstGeom prst="rect">
            <a:avLst/>
          </a:prstGeom>
          <a:blipFill dpi="0" rotWithShape="1">
            <a:blip r:embed="rId2" cstate="print">
              <a:duotone>
                <a:schemeClr val="accent5">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Rectangle 6"/>
          <p:cNvSpPr/>
          <p:nvPr userDrawn="1"/>
        </p:nvSpPr>
        <p:spPr bwMode="auto">
          <a:xfrm>
            <a:off x="1" y="1805135"/>
            <a:ext cx="12192000" cy="5052865"/>
          </a:xfrm>
          <a:prstGeom prst="rect">
            <a:avLst/>
          </a:prstGeom>
          <a:solidFill>
            <a:schemeClr val="accent1"/>
          </a:solid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11" name="Title 1"/>
          <p:cNvSpPr>
            <a:spLocks noGrp="1"/>
          </p:cNvSpPr>
          <p:nvPr>
            <p:ph type="ctrTitle" hasCustomPrompt="1"/>
          </p:nvPr>
        </p:nvSpPr>
        <p:spPr>
          <a:xfrm>
            <a:off x="1447540" y="2911488"/>
            <a:ext cx="9754101" cy="974751"/>
          </a:xfrm>
          <a:prstGeom prst="rect">
            <a:avLst/>
          </a:prstGeom>
        </p:spPr>
        <p:txBody>
          <a:bodyPr tIns="86400" anchor="ctr" anchorCtr="0"/>
          <a:lstStyle>
            <a:lvl1pPr algn="l">
              <a:defRPr sz="6031">
                <a:solidFill>
                  <a:schemeClr val="bg1"/>
                </a:solidFill>
              </a:defRPr>
            </a:lvl1pPr>
          </a:lstStyle>
          <a:p>
            <a:r>
              <a:rPr lang="et-EE" dirty="0" err="1"/>
              <a:t>Thank</a:t>
            </a:r>
            <a:r>
              <a:rPr lang="et-EE" dirty="0"/>
              <a:t> </a:t>
            </a:r>
            <a:r>
              <a:rPr lang="et-EE" dirty="0" err="1"/>
              <a:t>You</a:t>
            </a:r>
            <a:r>
              <a:rPr lang="et-EE" dirty="0"/>
              <a:t>!</a:t>
            </a:r>
            <a:endParaRPr lang="en-US" dirty="0"/>
          </a:p>
        </p:txBody>
      </p:sp>
      <p:sp>
        <p:nvSpPr>
          <p:cNvPr id="13" name="Subtitle 2"/>
          <p:cNvSpPr>
            <a:spLocks noGrp="1"/>
          </p:cNvSpPr>
          <p:nvPr>
            <p:ph type="subTitle" idx="1" hasCustomPrompt="1"/>
          </p:nvPr>
        </p:nvSpPr>
        <p:spPr>
          <a:xfrm>
            <a:off x="1447540" y="4800715"/>
            <a:ext cx="9754101" cy="1732411"/>
          </a:xfrm>
          <a:prstGeom prst="rect">
            <a:avLst/>
          </a:prstGeom>
        </p:spPr>
        <p:txBody>
          <a:bodyPr/>
          <a:lstStyle>
            <a:lvl1pPr marL="0" indent="0" algn="l">
              <a:spcAft>
                <a:spcPts val="0"/>
              </a:spcAft>
              <a:buNone/>
              <a:defRPr sz="2751" b="0" baseline="0">
                <a:solidFill>
                  <a:schemeClr val="bg1"/>
                </a:solidFill>
              </a:defRPr>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err="1"/>
              <a:t>Forename</a:t>
            </a:r>
            <a:r>
              <a:rPr lang="et-EE" dirty="0"/>
              <a:t> </a:t>
            </a:r>
            <a:r>
              <a:rPr lang="et-EE" dirty="0" err="1"/>
              <a:t>Surname</a:t>
            </a:r>
            <a:endParaRPr lang="et-EE" dirty="0"/>
          </a:p>
          <a:p>
            <a:r>
              <a:rPr lang="et-EE" dirty="0"/>
              <a:t>forename.surname@agri.ee</a:t>
            </a:r>
          </a:p>
          <a:p>
            <a:r>
              <a:rPr lang="et-EE" dirty="0" err="1"/>
              <a:t>Phone</a:t>
            </a:r>
            <a:r>
              <a:rPr lang="et-EE" dirty="0"/>
              <a:t>, </a:t>
            </a:r>
            <a:r>
              <a:rPr lang="et-EE" dirty="0" err="1"/>
              <a:t>Skype</a:t>
            </a:r>
            <a:r>
              <a:rPr lang="et-EE" dirty="0"/>
              <a:t>, </a:t>
            </a:r>
            <a:r>
              <a:rPr lang="et-EE" dirty="0" err="1"/>
              <a:t>Facebook</a:t>
            </a:r>
            <a:r>
              <a:rPr lang="et-EE" dirty="0"/>
              <a:t> </a:t>
            </a:r>
            <a:r>
              <a:rPr lang="et-EE" dirty="0" err="1"/>
              <a:t>etc</a:t>
            </a:r>
            <a:r>
              <a:rPr lang="et-EE" dirty="0"/>
              <a:t>.</a:t>
            </a:r>
          </a:p>
          <a:p>
            <a:endParaRPr lang="et-EE"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78" y="368378"/>
            <a:ext cx="3266305" cy="1107572"/>
          </a:xfrm>
          <a:prstGeom prst="rect">
            <a:avLst/>
          </a:prstGeom>
        </p:spPr>
      </p:pic>
    </p:spTree>
    <p:extLst>
      <p:ext uri="{BB962C8B-B14F-4D97-AF65-F5344CB8AC3E}">
        <p14:creationId xmlns:p14="http://schemas.microsoft.com/office/powerpoint/2010/main" val="530976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õpuslaid - est - vapp - sin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3" y="533156"/>
            <a:ext cx="3352569" cy="829018"/>
          </a:xfrm>
          <a:prstGeom prst="rect">
            <a:avLst/>
          </a:prstGeom>
        </p:spPr>
      </p:pic>
      <p:sp>
        <p:nvSpPr>
          <p:cNvPr id="5" name="Rectangle 4"/>
          <p:cNvSpPr/>
          <p:nvPr userDrawn="1"/>
        </p:nvSpPr>
        <p:spPr bwMode="auto">
          <a:xfrm>
            <a:off x="1" y="1805135"/>
            <a:ext cx="12192000" cy="5052865"/>
          </a:xfrm>
          <a:prstGeom prst="rect">
            <a:avLst/>
          </a:prstGeom>
          <a:solidFill>
            <a:schemeClr val="accent1"/>
          </a:solid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447540" y="2454250"/>
            <a:ext cx="9754101" cy="974751"/>
          </a:xfrm>
          <a:prstGeom prst="rect">
            <a:avLst/>
          </a:prstGeom>
        </p:spPr>
        <p:txBody>
          <a:bodyPr tIns="86400" anchor="t" anchorCtr="0"/>
          <a:lstStyle>
            <a:lvl1pPr algn="l">
              <a:defRPr sz="6031">
                <a:solidFill>
                  <a:schemeClr val="bg1"/>
                </a:solidFill>
              </a:defRPr>
            </a:lvl1pPr>
          </a:lstStyle>
          <a:p>
            <a:r>
              <a:rPr lang="et-EE" dirty="0"/>
              <a:t>Aitäh!</a:t>
            </a:r>
            <a:endParaRPr lang="en-US" dirty="0"/>
          </a:p>
        </p:txBody>
      </p:sp>
      <p:sp>
        <p:nvSpPr>
          <p:cNvPr id="8" name="Subtitle 2"/>
          <p:cNvSpPr>
            <a:spLocks noGrp="1"/>
          </p:cNvSpPr>
          <p:nvPr>
            <p:ph type="subTitle" idx="1" hasCustomPrompt="1"/>
          </p:nvPr>
        </p:nvSpPr>
        <p:spPr>
          <a:xfrm>
            <a:off x="1447540" y="3645575"/>
            <a:ext cx="9754101" cy="1732411"/>
          </a:xfrm>
          <a:prstGeom prst="rect">
            <a:avLst/>
          </a:prstGeom>
        </p:spPr>
        <p:txBody>
          <a:bodyPr/>
          <a:lstStyle>
            <a:lvl1pPr marL="0" indent="0" algn="l">
              <a:spcAft>
                <a:spcPts val="0"/>
              </a:spcAft>
              <a:buNone/>
              <a:defRPr sz="2751" b="0">
                <a:solidFill>
                  <a:schemeClr val="bg1"/>
                </a:solidFill>
              </a:defRPr>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a:t>Eesnimi Perenimi</a:t>
            </a:r>
          </a:p>
          <a:p>
            <a:r>
              <a:rPr lang="et-EE" dirty="0"/>
              <a:t>eesnimi.perenimi@agri.ee</a:t>
            </a:r>
          </a:p>
          <a:p>
            <a:r>
              <a:rPr lang="et-EE" dirty="0"/>
              <a:t>telefon, Skype, Facebook vms</a:t>
            </a:r>
          </a:p>
        </p:txBody>
      </p:sp>
    </p:spTree>
    <p:extLst>
      <p:ext uri="{BB962C8B-B14F-4D97-AF65-F5344CB8AC3E}">
        <p14:creationId xmlns:p14="http://schemas.microsoft.com/office/powerpoint/2010/main" val="42412569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õpuslaid - eng - vapp - sinine">
    <p:spTree>
      <p:nvGrpSpPr>
        <p:cNvPr id="1" name=""/>
        <p:cNvGrpSpPr/>
        <p:nvPr/>
      </p:nvGrpSpPr>
      <p:grpSpPr>
        <a:xfrm>
          <a:off x="0" y="0"/>
          <a:ext cx="0" cy="0"/>
          <a:chOff x="0" y="0"/>
          <a:chExt cx="0" cy="0"/>
        </a:xfrm>
      </p:grpSpPr>
      <p:sp>
        <p:nvSpPr>
          <p:cNvPr id="5" name="Rectangle 4"/>
          <p:cNvSpPr/>
          <p:nvPr userDrawn="1"/>
        </p:nvSpPr>
        <p:spPr bwMode="auto">
          <a:xfrm>
            <a:off x="1" y="1805135"/>
            <a:ext cx="12192000" cy="5052865"/>
          </a:xfrm>
          <a:prstGeom prst="rect">
            <a:avLst/>
          </a:prstGeom>
          <a:solidFill>
            <a:schemeClr val="accent1"/>
          </a:solid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447540" y="2454250"/>
            <a:ext cx="9754101" cy="974751"/>
          </a:xfrm>
          <a:prstGeom prst="rect">
            <a:avLst/>
          </a:prstGeom>
        </p:spPr>
        <p:txBody>
          <a:bodyPr tIns="86400" anchor="t" anchorCtr="0"/>
          <a:lstStyle>
            <a:lvl1pPr algn="l">
              <a:defRPr sz="6031">
                <a:solidFill>
                  <a:schemeClr val="bg1"/>
                </a:solidFill>
              </a:defRPr>
            </a:lvl1pPr>
          </a:lstStyle>
          <a:p>
            <a:r>
              <a:rPr lang="et-EE" dirty="0" err="1"/>
              <a:t>Thank</a:t>
            </a:r>
            <a:r>
              <a:rPr lang="et-EE" dirty="0"/>
              <a:t> </a:t>
            </a:r>
            <a:r>
              <a:rPr lang="et-EE" dirty="0" err="1"/>
              <a:t>you</a:t>
            </a:r>
            <a:r>
              <a:rPr lang="et-EE" dirty="0"/>
              <a:t>!</a:t>
            </a:r>
            <a:endParaRPr lang="en-US" dirty="0"/>
          </a:p>
        </p:txBody>
      </p:sp>
      <p:sp>
        <p:nvSpPr>
          <p:cNvPr id="8" name="Subtitle 2"/>
          <p:cNvSpPr>
            <a:spLocks noGrp="1"/>
          </p:cNvSpPr>
          <p:nvPr>
            <p:ph type="subTitle" idx="1" hasCustomPrompt="1"/>
          </p:nvPr>
        </p:nvSpPr>
        <p:spPr>
          <a:xfrm>
            <a:off x="1447540" y="3645575"/>
            <a:ext cx="9754101" cy="1732411"/>
          </a:xfrm>
          <a:prstGeom prst="rect">
            <a:avLst/>
          </a:prstGeom>
        </p:spPr>
        <p:txBody>
          <a:bodyPr/>
          <a:lstStyle>
            <a:lvl1pPr marL="0" indent="0" algn="l">
              <a:spcAft>
                <a:spcPts val="0"/>
              </a:spcAft>
              <a:buNone/>
              <a:defRPr sz="2751" b="0" baseline="0">
                <a:solidFill>
                  <a:schemeClr val="bg1"/>
                </a:solidFill>
              </a:defRPr>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err="1"/>
              <a:t>Forename</a:t>
            </a:r>
            <a:r>
              <a:rPr lang="et-EE" dirty="0"/>
              <a:t> </a:t>
            </a:r>
            <a:r>
              <a:rPr lang="et-EE" dirty="0" err="1"/>
              <a:t>Surname</a:t>
            </a:r>
            <a:endParaRPr lang="et-EE" dirty="0"/>
          </a:p>
          <a:p>
            <a:r>
              <a:rPr lang="et-EE" dirty="0"/>
              <a:t>forename.surname@agri.ee</a:t>
            </a:r>
          </a:p>
          <a:p>
            <a:r>
              <a:rPr lang="et-EE" dirty="0" err="1"/>
              <a:t>Phone</a:t>
            </a:r>
            <a:r>
              <a:rPr lang="et-EE" dirty="0"/>
              <a:t>, Skype, Facebook </a:t>
            </a:r>
            <a:r>
              <a:rPr lang="et-EE" dirty="0" err="1"/>
              <a:t>etc</a:t>
            </a:r>
            <a:endParaRPr lang="et-EE"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061" y="541785"/>
            <a:ext cx="3581153" cy="825251"/>
          </a:xfrm>
          <a:prstGeom prst="rect">
            <a:avLst/>
          </a:prstGeom>
        </p:spPr>
      </p:pic>
    </p:spTree>
    <p:extLst>
      <p:ext uri="{BB962C8B-B14F-4D97-AF65-F5344CB8AC3E}">
        <p14:creationId xmlns:p14="http://schemas.microsoft.com/office/powerpoint/2010/main" val="2294888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itelslaid - est - 3 lõvi - val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79" y="380743"/>
            <a:ext cx="3235490" cy="1107958"/>
          </a:xfrm>
          <a:prstGeom prst="rect">
            <a:avLst/>
          </a:prstGeom>
        </p:spPr>
      </p:pic>
      <p:sp>
        <p:nvSpPr>
          <p:cNvPr id="2" name="Title 1"/>
          <p:cNvSpPr>
            <a:spLocks noGrp="1"/>
          </p:cNvSpPr>
          <p:nvPr>
            <p:ph type="ctrTitle" hasCustomPrompt="1"/>
          </p:nvPr>
        </p:nvSpPr>
        <p:spPr>
          <a:xfrm>
            <a:off x="1447540" y="2514523"/>
            <a:ext cx="9982092" cy="1804595"/>
          </a:xfrm>
          <a:prstGeom prst="rect">
            <a:avLst/>
          </a:prstGeom>
        </p:spPr>
        <p:txBody>
          <a:bodyPr tIns="86400" anchor="ctr" anchorCtr="0"/>
          <a:lstStyle>
            <a:lvl1pPr algn="l">
              <a:defRPr sz="6031"/>
            </a:lvl1pPr>
          </a:lstStyle>
          <a:p>
            <a:r>
              <a:rPr lang="en-US" dirty="0" err="1"/>
              <a:t>Esitlusslaidide</a:t>
            </a:r>
            <a:r>
              <a:rPr lang="en-US" dirty="0"/>
              <a:t> </a:t>
            </a:r>
            <a:r>
              <a:rPr lang="et-EE" dirty="0"/>
              <a:t>pealkiri</a:t>
            </a:r>
            <a:endParaRPr lang="en-US" dirty="0"/>
          </a:p>
        </p:txBody>
      </p:sp>
      <p:sp>
        <p:nvSpPr>
          <p:cNvPr id="3" name="Subtitle 2"/>
          <p:cNvSpPr>
            <a:spLocks noGrp="1"/>
          </p:cNvSpPr>
          <p:nvPr>
            <p:ph type="subTitle" idx="1" hasCustomPrompt="1"/>
          </p:nvPr>
        </p:nvSpPr>
        <p:spPr>
          <a:xfrm>
            <a:off x="1447540" y="4648302"/>
            <a:ext cx="9982092" cy="1905160"/>
          </a:xfrm>
          <a:prstGeom prst="rect">
            <a:avLst/>
          </a:prstGeom>
        </p:spPr>
        <p:txBody>
          <a:bodyPr/>
          <a:lstStyle>
            <a:lvl1pPr marL="0" indent="0" algn="l">
              <a:spcAft>
                <a:spcPts val="0"/>
              </a:spcAft>
              <a:buNone/>
              <a:defRPr sz="2751" b="0" baseline="0"/>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a:t>Eesnimi Perenimi</a:t>
            </a:r>
          </a:p>
          <a:p>
            <a:r>
              <a:rPr lang="et-EE" dirty="0"/>
              <a:t>struktuuriüksus / ametinimetus</a:t>
            </a:r>
          </a:p>
          <a:p>
            <a:endParaRPr lang="et-EE" dirty="0"/>
          </a:p>
          <a:p>
            <a:r>
              <a:rPr lang="et-EE" dirty="0"/>
              <a:t>01.07.2023</a:t>
            </a:r>
            <a:endParaRPr lang="en-US" dirty="0"/>
          </a:p>
        </p:txBody>
      </p:sp>
    </p:spTree>
    <p:extLst>
      <p:ext uri="{BB962C8B-B14F-4D97-AF65-F5344CB8AC3E}">
        <p14:creationId xmlns:p14="http://schemas.microsoft.com/office/powerpoint/2010/main" val="1333527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itelslaid - eng - 3 lõvi - val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78" y="380744"/>
            <a:ext cx="3266305" cy="1107572"/>
          </a:xfrm>
          <a:prstGeom prst="rect">
            <a:avLst/>
          </a:prstGeom>
        </p:spPr>
      </p:pic>
      <p:sp>
        <p:nvSpPr>
          <p:cNvPr id="2" name="Title 1"/>
          <p:cNvSpPr>
            <a:spLocks noGrp="1"/>
          </p:cNvSpPr>
          <p:nvPr>
            <p:ph type="ctrTitle" hasCustomPrompt="1"/>
          </p:nvPr>
        </p:nvSpPr>
        <p:spPr>
          <a:xfrm>
            <a:off x="1447540" y="2514523"/>
            <a:ext cx="9982092" cy="1804595"/>
          </a:xfrm>
          <a:prstGeom prst="rect">
            <a:avLst/>
          </a:prstGeom>
        </p:spPr>
        <p:txBody>
          <a:bodyPr tIns="86400" anchor="ctr" anchorCtr="0"/>
          <a:lstStyle>
            <a:lvl1pPr algn="l">
              <a:defRPr sz="6031" baseline="0"/>
            </a:lvl1pPr>
          </a:lstStyle>
          <a:p>
            <a:r>
              <a:rPr lang="et-EE" dirty="0" err="1"/>
              <a:t>Title</a:t>
            </a:r>
            <a:r>
              <a:rPr lang="et-EE" dirty="0"/>
              <a:t> </a:t>
            </a:r>
            <a:r>
              <a:rPr lang="et-EE" dirty="0" err="1"/>
              <a:t>of</a:t>
            </a:r>
            <a:r>
              <a:rPr lang="et-EE" dirty="0"/>
              <a:t> </a:t>
            </a:r>
            <a:r>
              <a:rPr lang="et-EE" dirty="0" err="1"/>
              <a:t>the</a:t>
            </a:r>
            <a:r>
              <a:rPr lang="et-EE" dirty="0"/>
              <a:t> </a:t>
            </a:r>
            <a:r>
              <a:rPr lang="et-EE" dirty="0" err="1"/>
              <a:t>Presentation</a:t>
            </a:r>
            <a:endParaRPr lang="en-US" dirty="0"/>
          </a:p>
        </p:txBody>
      </p:sp>
      <p:sp>
        <p:nvSpPr>
          <p:cNvPr id="3" name="Subtitle 2"/>
          <p:cNvSpPr>
            <a:spLocks noGrp="1"/>
          </p:cNvSpPr>
          <p:nvPr>
            <p:ph type="subTitle" idx="1" hasCustomPrompt="1"/>
          </p:nvPr>
        </p:nvSpPr>
        <p:spPr>
          <a:xfrm>
            <a:off x="1447540" y="4648302"/>
            <a:ext cx="9982092" cy="1905160"/>
          </a:xfrm>
          <a:prstGeom prst="rect">
            <a:avLst/>
          </a:prstGeom>
        </p:spPr>
        <p:txBody>
          <a:bodyPr/>
          <a:lstStyle>
            <a:lvl1pPr marL="0" indent="0" algn="l">
              <a:spcAft>
                <a:spcPts val="0"/>
              </a:spcAft>
              <a:buNone/>
              <a:defRPr sz="2751" b="0" baseline="0"/>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err="1"/>
              <a:t>Forename</a:t>
            </a:r>
            <a:r>
              <a:rPr lang="et-EE" dirty="0"/>
              <a:t> </a:t>
            </a:r>
            <a:r>
              <a:rPr lang="et-EE" dirty="0" err="1"/>
              <a:t>Surname</a:t>
            </a:r>
            <a:endParaRPr lang="et-EE" dirty="0"/>
          </a:p>
          <a:p>
            <a:r>
              <a:rPr lang="et-EE" dirty="0" err="1"/>
              <a:t>Department</a:t>
            </a:r>
            <a:r>
              <a:rPr lang="et-EE" dirty="0"/>
              <a:t> / </a:t>
            </a:r>
            <a:r>
              <a:rPr lang="et-EE" dirty="0" err="1"/>
              <a:t>Occupation</a:t>
            </a:r>
            <a:endParaRPr lang="et-EE" dirty="0"/>
          </a:p>
          <a:p>
            <a:endParaRPr lang="et-EE" dirty="0"/>
          </a:p>
          <a:p>
            <a:r>
              <a:rPr lang="et-EE" dirty="0"/>
              <a:t>01.07.2023</a:t>
            </a:r>
            <a:endParaRPr lang="en-US" dirty="0"/>
          </a:p>
        </p:txBody>
      </p:sp>
    </p:spTree>
    <p:extLst>
      <p:ext uri="{BB962C8B-B14F-4D97-AF65-F5344CB8AC3E}">
        <p14:creationId xmlns:p14="http://schemas.microsoft.com/office/powerpoint/2010/main" val="79891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p:cNvSpPr>
            <a:spLocks noGrp="1"/>
          </p:cNvSpPr>
          <p:nvPr>
            <p:ph type="dt" sz="half" idx="10"/>
          </p:nvPr>
        </p:nvSpPr>
        <p:spPr/>
        <p:txBody>
          <a:bodyPr/>
          <a:lstStyle/>
          <a:p>
            <a:fld id="{246D59E9-810E-4174-8068-29FE9DF67A2D}" type="datetimeFigureOut">
              <a:rPr lang="et-EE" smtClean="0"/>
              <a:t>13.09.2024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5F469C2E-1DEC-456D-AD99-0628923557B4}" type="slidenum">
              <a:rPr lang="et-EE" smtClean="0"/>
              <a:t>‹#›</a:t>
            </a:fld>
            <a:endParaRPr lang="et-EE"/>
          </a:p>
        </p:txBody>
      </p:sp>
    </p:spTree>
    <p:extLst>
      <p:ext uri="{BB962C8B-B14F-4D97-AF65-F5344CB8AC3E}">
        <p14:creationId xmlns:p14="http://schemas.microsoft.com/office/powerpoint/2010/main" val="969349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itelslaid - est - 3 lõvi - sinine">
    <p:spTree>
      <p:nvGrpSpPr>
        <p:cNvPr id="1" name=""/>
        <p:cNvGrpSpPr/>
        <p:nvPr/>
      </p:nvGrpSpPr>
      <p:grpSpPr>
        <a:xfrm>
          <a:off x="0" y="0"/>
          <a:ext cx="0" cy="0"/>
          <a:chOff x="0" y="0"/>
          <a:chExt cx="0" cy="0"/>
        </a:xfrm>
      </p:grpSpPr>
      <p:sp>
        <p:nvSpPr>
          <p:cNvPr id="4" name="Rectangle 3"/>
          <p:cNvSpPr/>
          <p:nvPr userDrawn="1"/>
        </p:nvSpPr>
        <p:spPr bwMode="auto">
          <a:xfrm>
            <a:off x="1" y="1805135"/>
            <a:ext cx="12192000" cy="5052865"/>
          </a:xfrm>
          <a:prstGeom prst="rect">
            <a:avLst/>
          </a:prstGeom>
          <a:blipFill dpi="0" rotWithShape="1">
            <a:blip r:embed="rId2" cstate="print">
              <a:duotone>
                <a:schemeClr val="accent5">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Rectangle 6"/>
          <p:cNvSpPr/>
          <p:nvPr userDrawn="1"/>
        </p:nvSpPr>
        <p:spPr bwMode="auto">
          <a:xfrm>
            <a:off x="1" y="1805135"/>
            <a:ext cx="12192000" cy="5052865"/>
          </a:xfrm>
          <a:prstGeom prst="rect">
            <a:avLst/>
          </a:prstGeom>
          <a:solidFill>
            <a:schemeClr val="tx2"/>
          </a:solid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9" name="Title 1"/>
          <p:cNvSpPr>
            <a:spLocks noGrp="1"/>
          </p:cNvSpPr>
          <p:nvPr>
            <p:ph type="ctrTitle" hasCustomPrompt="1"/>
          </p:nvPr>
        </p:nvSpPr>
        <p:spPr>
          <a:xfrm>
            <a:off x="1447540" y="2514523"/>
            <a:ext cx="9982092" cy="1804595"/>
          </a:xfrm>
          <a:prstGeom prst="rect">
            <a:avLst/>
          </a:prstGeom>
        </p:spPr>
        <p:txBody>
          <a:bodyPr tIns="86400" anchor="ctr" anchorCtr="0"/>
          <a:lstStyle>
            <a:lvl1pPr algn="l">
              <a:defRPr sz="6031">
                <a:solidFill>
                  <a:schemeClr val="bg1"/>
                </a:solidFill>
              </a:defRPr>
            </a:lvl1pPr>
          </a:lstStyle>
          <a:p>
            <a:r>
              <a:rPr lang="en-US" dirty="0" err="1"/>
              <a:t>Esitlusslaidide</a:t>
            </a:r>
            <a:r>
              <a:rPr lang="en-US" dirty="0"/>
              <a:t> </a:t>
            </a:r>
            <a:r>
              <a:rPr lang="et-EE" dirty="0"/>
              <a:t>pealkiri</a:t>
            </a:r>
            <a:endParaRPr lang="en-US" dirty="0"/>
          </a:p>
        </p:txBody>
      </p:sp>
      <p:sp>
        <p:nvSpPr>
          <p:cNvPr id="10" name="Subtitle 2"/>
          <p:cNvSpPr>
            <a:spLocks noGrp="1"/>
          </p:cNvSpPr>
          <p:nvPr>
            <p:ph type="subTitle" idx="1" hasCustomPrompt="1"/>
          </p:nvPr>
        </p:nvSpPr>
        <p:spPr>
          <a:xfrm>
            <a:off x="1447540" y="4648302"/>
            <a:ext cx="9982092" cy="1905160"/>
          </a:xfrm>
          <a:prstGeom prst="rect">
            <a:avLst/>
          </a:prstGeom>
        </p:spPr>
        <p:txBody>
          <a:bodyPr/>
          <a:lstStyle>
            <a:lvl1pPr marL="0" indent="0" algn="l">
              <a:spcAft>
                <a:spcPts val="0"/>
              </a:spcAft>
              <a:buNone/>
              <a:defRPr sz="2751" b="0" baseline="0">
                <a:solidFill>
                  <a:schemeClr val="bg1"/>
                </a:solidFill>
              </a:defRPr>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a:t>Eesnimi Perenimi</a:t>
            </a:r>
          </a:p>
          <a:p>
            <a:r>
              <a:rPr lang="et-EE" dirty="0"/>
              <a:t>struktuuriüksus / ametinimetus</a:t>
            </a:r>
          </a:p>
          <a:p>
            <a:endParaRPr lang="et-EE" dirty="0"/>
          </a:p>
          <a:p>
            <a:r>
              <a:rPr lang="et-EE" dirty="0"/>
              <a:t>01.07.2023</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79" y="380743"/>
            <a:ext cx="3235490" cy="1107958"/>
          </a:xfrm>
          <a:prstGeom prst="rect">
            <a:avLst/>
          </a:prstGeom>
        </p:spPr>
      </p:pic>
    </p:spTree>
    <p:extLst>
      <p:ext uri="{BB962C8B-B14F-4D97-AF65-F5344CB8AC3E}">
        <p14:creationId xmlns:p14="http://schemas.microsoft.com/office/powerpoint/2010/main" val="36162264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itelslaid - eng - 3 lõvi - sinine">
    <p:spTree>
      <p:nvGrpSpPr>
        <p:cNvPr id="1" name=""/>
        <p:cNvGrpSpPr/>
        <p:nvPr/>
      </p:nvGrpSpPr>
      <p:grpSpPr>
        <a:xfrm>
          <a:off x="0" y="0"/>
          <a:ext cx="0" cy="0"/>
          <a:chOff x="0" y="0"/>
          <a:chExt cx="0" cy="0"/>
        </a:xfrm>
      </p:grpSpPr>
      <p:sp>
        <p:nvSpPr>
          <p:cNvPr id="4" name="Rectangle 3"/>
          <p:cNvSpPr/>
          <p:nvPr userDrawn="1"/>
        </p:nvSpPr>
        <p:spPr bwMode="auto">
          <a:xfrm>
            <a:off x="1" y="1805135"/>
            <a:ext cx="12192000" cy="5052865"/>
          </a:xfrm>
          <a:prstGeom prst="rect">
            <a:avLst/>
          </a:prstGeom>
          <a:blipFill dpi="0" rotWithShape="1">
            <a:blip r:embed="rId2" cstate="print">
              <a:duotone>
                <a:schemeClr val="accent5">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Rectangle 6"/>
          <p:cNvSpPr/>
          <p:nvPr userDrawn="1"/>
        </p:nvSpPr>
        <p:spPr bwMode="auto">
          <a:xfrm>
            <a:off x="1" y="1805135"/>
            <a:ext cx="12192000" cy="5052865"/>
          </a:xfrm>
          <a:prstGeom prst="rect">
            <a:avLst/>
          </a:prstGeom>
          <a:solidFill>
            <a:schemeClr val="tx2"/>
          </a:solid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9" name="Title 1"/>
          <p:cNvSpPr>
            <a:spLocks noGrp="1"/>
          </p:cNvSpPr>
          <p:nvPr>
            <p:ph type="ctrTitle" hasCustomPrompt="1"/>
          </p:nvPr>
        </p:nvSpPr>
        <p:spPr>
          <a:xfrm>
            <a:off x="1447540" y="2514523"/>
            <a:ext cx="9982092" cy="1804595"/>
          </a:xfrm>
          <a:prstGeom prst="rect">
            <a:avLst/>
          </a:prstGeom>
        </p:spPr>
        <p:txBody>
          <a:bodyPr tIns="86400" anchor="ctr" anchorCtr="0"/>
          <a:lstStyle>
            <a:lvl1pPr algn="l">
              <a:defRPr sz="6031">
                <a:solidFill>
                  <a:schemeClr val="bg1"/>
                </a:solidFill>
              </a:defRPr>
            </a:lvl1pPr>
          </a:lstStyle>
          <a:p>
            <a:r>
              <a:rPr lang="et-EE" dirty="0" err="1"/>
              <a:t>Title</a:t>
            </a:r>
            <a:r>
              <a:rPr lang="et-EE" dirty="0"/>
              <a:t> of </a:t>
            </a:r>
            <a:r>
              <a:rPr lang="et-EE" dirty="0" err="1"/>
              <a:t>the</a:t>
            </a:r>
            <a:r>
              <a:rPr lang="et-EE" dirty="0"/>
              <a:t> </a:t>
            </a:r>
            <a:r>
              <a:rPr lang="et-EE" dirty="0" err="1"/>
              <a:t>Presentation</a:t>
            </a:r>
            <a:endParaRPr lang="en-US" dirty="0"/>
          </a:p>
        </p:txBody>
      </p:sp>
      <p:sp>
        <p:nvSpPr>
          <p:cNvPr id="10" name="Subtitle 2"/>
          <p:cNvSpPr>
            <a:spLocks noGrp="1"/>
          </p:cNvSpPr>
          <p:nvPr>
            <p:ph type="subTitle" idx="1" hasCustomPrompt="1"/>
          </p:nvPr>
        </p:nvSpPr>
        <p:spPr>
          <a:xfrm>
            <a:off x="1418747" y="4648302"/>
            <a:ext cx="9982092" cy="1905160"/>
          </a:xfrm>
          <a:prstGeom prst="rect">
            <a:avLst/>
          </a:prstGeom>
        </p:spPr>
        <p:txBody>
          <a:bodyPr/>
          <a:lstStyle>
            <a:lvl1pPr marL="0" indent="0" algn="l">
              <a:spcAft>
                <a:spcPts val="0"/>
              </a:spcAft>
              <a:buNone/>
              <a:defRPr sz="2751" b="0">
                <a:solidFill>
                  <a:schemeClr val="bg1"/>
                </a:solidFill>
              </a:defRPr>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err="1"/>
              <a:t>Forename</a:t>
            </a:r>
            <a:r>
              <a:rPr lang="et-EE" dirty="0"/>
              <a:t> </a:t>
            </a:r>
            <a:r>
              <a:rPr lang="et-EE" dirty="0" err="1"/>
              <a:t>Surname</a:t>
            </a:r>
            <a:endParaRPr lang="et-EE" dirty="0"/>
          </a:p>
          <a:p>
            <a:r>
              <a:rPr lang="et-EE" dirty="0" err="1"/>
              <a:t>Department</a:t>
            </a:r>
            <a:r>
              <a:rPr lang="et-EE" dirty="0"/>
              <a:t> / </a:t>
            </a:r>
            <a:r>
              <a:rPr lang="et-EE" dirty="0" err="1"/>
              <a:t>Occupation</a:t>
            </a:r>
            <a:endParaRPr lang="et-EE" dirty="0"/>
          </a:p>
          <a:p>
            <a:endParaRPr lang="et-EE" dirty="0"/>
          </a:p>
          <a:p>
            <a:r>
              <a:rPr lang="et-EE" dirty="0"/>
              <a:t>01.07.2023</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78" y="368378"/>
            <a:ext cx="3266305" cy="1107572"/>
          </a:xfrm>
          <a:prstGeom prst="rect">
            <a:avLst/>
          </a:prstGeom>
        </p:spPr>
      </p:pic>
    </p:spTree>
    <p:extLst>
      <p:ext uri="{BB962C8B-B14F-4D97-AF65-F5344CB8AC3E}">
        <p14:creationId xmlns:p14="http://schemas.microsoft.com/office/powerpoint/2010/main" val="3140759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itelslaid - est - vapp - sinin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3" y="533156"/>
            <a:ext cx="3352569" cy="829018"/>
          </a:xfrm>
          <a:prstGeom prst="rect">
            <a:avLst/>
          </a:prstGeom>
        </p:spPr>
      </p:pic>
      <p:sp>
        <p:nvSpPr>
          <p:cNvPr id="4" name="Rectangle 3"/>
          <p:cNvSpPr/>
          <p:nvPr userDrawn="1"/>
        </p:nvSpPr>
        <p:spPr bwMode="auto">
          <a:xfrm>
            <a:off x="1" y="1805135"/>
            <a:ext cx="12192000" cy="5052865"/>
          </a:xfrm>
          <a:prstGeom prst="rect">
            <a:avLst/>
          </a:prstGeom>
          <a:blipFill dpi="0" rotWithShape="1">
            <a:blip r:embed="rId3" cstate="print">
              <a:duotone>
                <a:schemeClr val="accent5">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Rectangle 6"/>
          <p:cNvSpPr/>
          <p:nvPr userDrawn="1"/>
        </p:nvSpPr>
        <p:spPr bwMode="auto">
          <a:xfrm>
            <a:off x="1" y="1805135"/>
            <a:ext cx="12192000" cy="5052865"/>
          </a:xfrm>
          <a:prstGeom prst="rect">
            <a:avLst/>
          </a:prstGeom>
          <a:solidFill>
            <a:schemeClr val="accent1"/>
          </a:solid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9" name="Title 1"/>
          <p:cNvSpPr>
            <a:spLocks noGrp="1"/>
          </p:cNvSpPr>
          <p:nvPr>
            <p:ph type="ctrTitle" hasCustomPrompt="1"/>
          </p:nvPr>
        </p:nvSpPr>
        <p:spPr>
          <a:xfrm>
            <a:off x="1447540" y="2514523"/>
            <a:ext cx="9982092" cy="1804595"/>
          </a:xfrm>
          <a:prstGeom prst="rect">
            <a:avLst/>
          </a:prstGeom>
        </p:spPr>
        <p:txBody>
          <a:bodyPr tIns="86400" anchor="ctr" anchorCtr="0"/>
          <a:lstStyle>
            <a:lvl1pPr algn="l">
              <a:defRPr sz="6031">
                <a:solidFill>
                  <a:schemeClr val="bg1"/>
                </a:solidFill>
              </a:defRPr>
            </a:lvl1pPr>
          </a:lstStyle>
          <a:p>
            <a:r>
              <a:rPr lang="en-US" dirty="0" err="1"/>
              <a:t>Esitlusslaidide</a:t>
            </a:r>
            <a:r>
              <a:rPr lang="en-US" dirty="0"/>
              <a:t> </a:t>
            </a:r>
            <a:r>
              <a:rPr lang="et-EE" dirty="0"/>
              <a:t>pealkiri</a:t>
            </a:r>
            <a:endParaRPr lang="en-US" dirty="0"/>
          </a:p>
        </p:txBody>
      </p:sp>
      <p:sp>
        <p:nvSpPr>
          <p:cNvPr id="10" name="Subtitle 2"/>
          <p:cNvSpPr>
            <a:spLocks noGrp="1"/>
          </p:cNvSpPr>
          <p:nvPr>
            <p:ph type="subTitle" idx="1" hasCustomPrompt="1"/>
          </p:nvPr>
        </p:nvSpPr>
        <p:spPr>
          <a:xfrm>
            <a:off x="1447540" y="4648302"/>
            <a:ext cx="9982092" cy="1828954"/>
          </a:xfrm>
          <a:prstGeom prst="rect">
            <a:avLst/>
          </a:prstGeom>
        </p:spPr>
        <p:txBody>
          <a:bodyPr/>
          <a:lstStyle>
            <a:lvl1pPr marL="0" indent="0" algn="l">
              <a:spcAft>
                <a:spcPts val="0"/>
              </a:spcAft>
              <a:buNone/>
              <a:defRPr sz="2751" b="0">
                <a:solidFill>
                  <a:schemeClr val="bg1"/>
                </a:solidFill>
              </a:defRPr>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a:t>Eesnimi Perenimi</a:t>
            </a:r>
          </a:p>
          <a:p>
            <a:r>
              <a:rPr lang="et-EE" dirty="0"/>
              <a:t>struktuuriüksus / ametinimetus</a:t>
            </a:r>
          </a:p>
          <a:p>
            <a:endParaRPr lang="et-EE" dirty="0"/>
          </a:p>
          <a:p>
            <a:r>
              <a:rPr lang="et-EE" dirty="0"/>
              <a:t>01.07.2023</a:t>
            </a:r>
            <a:endParaRPr lang="en-US" dirty="0"/>
          </a:p>
        </p:txBody>
      </p:sp>
    </p:spTree>
    <p:extLst>
      <p:ext uri="{BB962C8B-B14F-4D97-AF65-F5344CB8AC3E}">
        <p14:creationId xmlns:p14="http://schemas.microsoft.com/office/powerpoint/2010/main" val="2805201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itelslaid - eng - vapp - sinine">
    <p:spTree>
      <p:nvGrpSpPr>
        <p:cNvPr id="1" name=""/>
        <p:cNvGrpSpPr/>
        <p:nvPr/>
      </p:nvGrpSpPr>
      <p:grpSpPr>
        <a:xfrm>
          <a:off x="0" y="0"/>
          <a:ext cx="0" cy="0"/>
          <a:chOff x="0" y="0"/>
          <a:chExt cx="0" cy="0"/>
        </a:xfrm>
      </p:grpSpPr>
      <p:sp>
        <p:nvSpPr>
          <p:cNvPr id="4" name="Rectangle 3"/>
          <p:cNvSpPr/>
          <p:nvPr userDrawn="1"/>
        </p:nvSpPr>
        <p:spPr bwMode="auto">
          <a:xfrm>
            <a:off x="1" y="1805135"/>
            <a:ext cx="12192000" cy="5052865"/>
          </a:xfrm>
          <a:prstGeom prst="rect">
            <a:avLst/>
          </a:prstGeom>
          <a:blipFill dpi="0" rotWithShape="1">
            <a:blip r:embed="rId2" cstate="print">
              <a:duotone>
                <a:schemeClr val="accent5">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Rectangle 6"/>
          <p:cNvSpPr/>
          <p:nvPr userDrawn="1"/>
        </p:nvSpPr>
        <p:spPr bwMode="auto">
          <a:xfrm>
            <a:off x="1" y="1805135"/>
            <a:ext cx="12192000" cy="5052865"/>
          </a:xfrm>
          <a:prstGeom prst="rect">
            <a:avLst/>
          </a:prstGeom>
          <a:solidFill>
            <a:schemeClr val="accent1"/>
          </a:solid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9" name="Title 1"/>
          <p:cNvSpPr>
            <a:spLocks noGrp="1"/>
          </p:cNvSpPr>
          <p:nvPr>
            <p:ph type="ctrTitle" hasCustomPrompt="1"/>
          </p:nvPr>
        </p:nvSpPr>
        <p:spPr>
          <a:xfrm>
            <a:off x="1447540" y="2514523"/>
            <a:ext cx="9982092" cy="1804595"/>
          </a:xfrm>
          <a:prstGeom prst="rect">
            <a:avLst/>
          </a:prstGeom>
        </p:spPr>
        <p:txBody>
          <a:bodyPr tIns="86400" anchor="ctr" anchorCtr="0"/>
          <a:lstStyle>
            <a:lvl1pPr algn="l">
              <a:defRPr sz="6031">
                <a:solidFill>
                  <a:schemeClr val="bg1"/>
                </a:solidFill>
              </a:defRPr>
            </a:lvl1pPr>
          </a:lstStyle>
          <a:p>
            <a:r>
              <a:rPr lang="et-EE" dirty="0" err="1"/>
              <a:t>Title</a:t>
            </a:r>
            <a:r>
              <a:rPr lang="et-EE" dirty="0"/>
              <a:t> </a:t>
            </a:r>
            <a:r>
              <a:rPr lang="et-EE" dirty="0" err="1"/>
              <a:t>of</a:t>
            </a:r>
            <a:r>
              <a:rPr lang="et-EE" dirty="0"/>
              <a:t> </a:t>
            </a:r>
            <a:r>
              <a:rPr lang="et-EE" dirty="0" err="1"/>
              <a:t>the</a:t>
            </a:r>
            <a:r>
              <a:rPr lang="et-EE" dirty="0"/>
              <a:t> </a:t>
            </a:r>
            <a:r>
              <a:rPr lang="et-EE" dirty="0" err="1"/>
              <a:t>Presentation</a:t>
            </a:r>
            <a:endParaRPr lang="en-US" dirty="0"/>
          </a:p>
        </p:txBody>
      </p:sp>
      <p:sp>
        <p:nvSpPr>
          <p:cNvPr id="10" name="Subtitle 2"/>
          <p:cNvSpPr>
            <a:spLocks noGrp="1"/>
          </p:cNvSpPr>
          <p:nvPr>
            <p:ph type="subTitle" idx="1" hasCustomPrompt="1"/>
          </p:nvPr>
        </p:nvSpPr>
        <p:spPr>
          <a:xfrm>
            <a:off x="1447540" y="4648302"/>
            <a:ext cx="9982092" cy="1905160"/>
          </a:xfrm>
          <a:prstGeom prst="rect">
            <a:avLst/>
          </a:prstGeom>
        </p:spPr>
        <p:txBody>
          <a:bodyPr/>
          <a:lstStyle>
            <a:lvl1pPr marL="0" indent="0" algn="l">
              <a:spcAft>
                <a:spcPts val="0"/>
              </a:spcAft>
              <a:buNone/>
              <a:defRPr sz="2751" b="0">
                <a:solidFill>
                  <a:schemeClr val="bg1"/>
                </a:solidFill>
              </a:defRPr>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err="1"/>
              <a:t>Forename</a:t>
            </a:r>
            <a:r>
              <a:rPr lang="et-EE" dirty="0"/>
              <a:t> </a:t>
            </a:r>
            <a:r>
              <a:rPr lang="et-EE" dirty="0" err="1"/>
              <a:t>Surname</a:t>
            </a:r>
            <a:endParaRPr lang="et-EE" dirty="0"/>
          </a:p>
          <a:p>
            <a:r>
              <a:rPr lang="et-EE" dirty="0" err="1"/>
              <a:t>Department</a:t>
            </a:r>
            <a:r>
              <a:rPr lang="et-EE" dirty="0"/>
              <a:t> / </a:t>
            </a:r>
            <a:r>
              <a:rPr lang="et-EE" dirty="0" err="1"/>
              <a:t>Occupation</a:t>
            </a:r>
            <a:endParaRPr lang="et-EE" dirty="0"/>
          </a:p>
          <a:p>
            <a:endParaRPr lang="et-EE" dirty="0"/>
          </a:p>
          <a:p>
            <a:r>
              <a:rPr lang="et-EE" dirty="0"/>
              <a:t>01.07.2023</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2061" y="541785"/>
            <a:ext cx="3581153" cy="825251"/>
          </a:xfrm>
          <a:prstGeom prst="rect">
            <a:avLst/>
          </a:prstGeom>
        </p:spPr>
      </p:pic>
    </p:spTree>
    <p:extLst>
      <p:ext uri="{BB962C8B-B14F-4D97-AF65-F5344CB8AC3E}">
        <p14:creationId xmlns:p14="http://schemas.microsoft.com/office/powerpoint/2010/main" val="2645319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1754" y="541379"/>
            <a:ext cx="10729511" cy="1082757"/>
          </a:xfrm>
          <a:prstGeom prst="rect">
            <a:avLst/>
          </a:prstGeom>
        </p:spPr>
        <p:txBody>
          <a:bodyPr tIns="54000" anchor="t" anchorCtr="0"/>
          <a:lstStyle>
            <a:lvl1pPr>
              <a:defRPr sz="3809"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681757" y="1772990"/>
            <a:ext cx="10729511" cy="4524784"/>
          </a:xfrm>
          <a:prstGeom prst="rect">
            <a:avLst/>
          </a:prstGeom>
        </p:spPr>
        <p:txBody>
          <a:bodyPr/>
          <a:lstStyle>
            <a:lvl1pPr marL="0" indent="0">
              <a:spcAft>
                <a:spcPts val="846"/>
              </a:spcAft>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a:t>Click to edit Master text styles</a:t>
            </a:r>
          </a:p>
        </p:txBody>
      </p:sp>
    </p:spTree>
    <p:extLst>
      <p:ext uri="{BB962C8B-B14F-4D97-AF65-F5344CB8AC3E}">
        <p14:creationId xmlns:p14="http://schemas.microsoft.com/office/powerpoint/2010/main" val="406988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1754" y="541379"/>
            <a:ext cx="10729511" cy="1082757"/>
          </a:xfrm>
          <a:prstGeom prst="rect">
            <a:avLst/>
          </a:prstGeom>
        </p:spPr>
        <p:txBody>
          <a:bodyPr tIns="54000" anchor="t" anchorCtr="0"/>
          <a:lstStyle>
            <a:lvl1pPr>
              <a:defRPr sz="3809"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681757" y="1772990"/>
            <a:ext cx="10729511" cy="4524784"/>
          </a:xfrm>
          <a:prstGeom prst="rect">
            <a:avLst/>
          </a:prstGeom>
        </p:spPr>
        <p:txBody>
          <a:bodyPr/>
          <a:lstStyle>
            <a:lvl1pPr marL="457099" indent="-342824">
              <a:spcAft>
                <a:spcPts val="846"/>
              </a:spcAft>
              <a:buClr>
                <a:srgbClr val="0084D1"/>
              </a:buClr>
              <a:buSzPct val="100000"/>
              <a:buFont typeface="Arial" panose="020B0604020202020204" pitchFamily="34" charset="0"/>
              <a:buChar char="•"/>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a:t>Click to edit Master text styles</a:t>
            </a:r>
          </a:p>
        </p:txBody>
      </p:sp>
    </p:spTree>
    <p:extLst>
      <p:ext uri="{BB962C8B-B14F-4D97-AF65-F5344CB8AC3E}">
        <p14:creationId xmlns:p14="http://schemas.microsoft.com/office/powerpoint/2010/main" val="6396740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73" y="1599417"/>
            <a:ext cx="5329197" cy="4526078"/>
          </a:xfrm>
          <a:prstGeom prst="rect">
            <a:avLst/>
          </a:prstGeom>
        </p:spPr>
        <p:txBody>
          <a:bodyPr/>
          <a:lstStyle>
            <a:lvl1pPr>
              <a:defRPr sz="2963"/>
            </a:lvl1pPr>
            <a:lvl2pPr>
              <a:defRPr sz="2539"/>
            </a:lvl2pPr>
            <a:lvl3pPr>
              <a:defRPr sz="2116"/>
            </a:lvl3pPr>
            <a:lvl4pPr>
              <a:defRPr sz="1905"/>
            </a:lvl4pPr>
            <a:lvl5pPr>
              <a:defRPr sz="1905"/>
            </a:lvl5pPr>
            <a:lvl6pPr>
              <a:defRPr sz="1905"/>
            </a:lvl6pPr>
            <a:lvl7pPr>
              <a:defRPr sz="1905"/>
            </a:lvl7pPr>
            <a:lvl8pPr>
              <a:defRPr sz="1905"/>
            </a:lvl8pPr>
            <a:lvl9pPr>
              <a:defRPr sz="19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Content Placeholder 3"/>
          <p:cNvSpPr>
            <a:spLocks noGrp="1"/>
          </p:cNvSpPr>
          <p:nvPr>
            <p:ph sz="half" idx="2"/>
          </p:nvPr>
        </p:nvSpPr>
        <p:spPr>
          <a:xfrm>
            <a:off x="6176631" y="1599417"/>
            <a:ext cx="5405390" cy="4526078"/>
          </a:xfrm>
          <a:prstGeom prst="rect">
            <a:avLst/>
          </a:prstGeom>
        </p:spPr>
        <p:txBody>
          <a:bodyPr/>
          <a:lstStyle>
            <a:lvl1pPr>
              <a:defRPr sz="2963"/>
            </a:lvl1pPr>
            <a:lvl2pPr>
              <a:defRPr sz="2539"/>
            </a:lvl2pPr>
            <a:lvl3pPr>
              <a:defRPr sz="2116"/>
            </a:lvl3pPr>
            <a:lvl4pPr>
              <a:defRPr sz="1905"/>
            </a:lvl4pPr>
            <a:lvl5pPr>
              <a:defRPr sz="1905"/>
            </a:lvl5pPr>
            <a:lvl6pPr>
              <a:defRPr sz="1905"/>
            </a:lvl6pPr>
            <a:lvl7pPr>
              <a:defRPr sz="1905"/>
            </a:lvl7pPr>
            <a:lvl8pPr>
              <a:defRPr sz="1905"/>
            </a:lvl8pPr>
            <a:lvl9pPr>
              <a:defRPr sz="19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9" name="Title 1"/>
          <p:cNvSpPr>
            <a:spLocks noGrp="1"/>
          </p:cNvSpPr>
          <p:nvPr>
            <p:ph type="title" hasCustomPrompt="1"/>
          </p:nvPr>
        </p:nvSpPr>
        <p:spPr>
          <a:xfrm>
            <a:off x="681754" y="541379"/>
            <a:ext cx="10729511" cy="1082757"/>
          </a:xfrm>
          <a:prstGeom prst="rect">
            <a:avLst/>
          </a:prstGeom>
        </p:spPr>
        <p:txBody>
          <a:bodyPr tIns="54000" anchor="t" anchorCtr="0"/>
          <a:lstStyle>
            <a:lvl1pPr>
              <a:defRPr sz="3809"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Tree>
    <p:extLst>
      <p:ext uri="{BB962C8B-B14F-4D97-AF65-F5344CB8AC3E}">
        <p14:creationId xmlns:p14="http://schemas.microsoft.com/office/powerpoint/2010/main" val="3433971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ahepealkir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769" y="2743142"/>
            <a:ext cx="10972464" cy="1144120"/>
          </a:xfrm>
          <a:prstGeom prst="rect">
            <a:avLst/>
          </a:prstGeom>
        </p:spPr>
        <p:txBody>
          <a:bodyPr/>
          <a:lstStyle>
            <a:lvl1pPr>
              <a:defRPr>
                <a:solidFill>
                  <a:schemeClr val="tx1"/>
                </a:solidFill>
              </a:defRPr>
            </a:lvl1pPr>
          </a:lstStyle>
          <a:p>
            <a:r>
              <a:rPr lang="et-EE" dirty="0"/>
              <a:t>Vahepealkiri</a:t>
            </a:r>
          </a:p>
        </p:txBody>
      </p:sp>
    </p:spTree>
    <p:extLst>
      <p:ext uri="{BB962C8B-B14F-4D97-AF65-F5344CB8AC3E}">
        <p14:creationId xmlns:p14="http://schemas.microsoft.com/office/powerpoint/2010/main" val="1854856308"/>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õpuslaid - est - 3 lõvi - val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47540" y="2911488"/>
            <a:ext cx="9754101" cy="974751"/>
          </a:xfrm>
          <a:prstGeom prst="rect">
            <a:avLst/>
          </a:prstGeom>
        </p:spPr>
        <p:txBody>
          <a:bodyPr tIns="86400" anchor="ctr" anchorCtr="0"/>
          <a:lstStyle>
            <a:lvl1pPr algn="l">
              <a:defRPr sz="6031"/>
            </a:lvl1pPr>
          </a:lstStyle>
          <a:p>
            <a:r>
              <a:rPr lang="et-EE" dirty="0"/>
              <a:t>Aitäh!</a:t>
            </a:r>
            <a:endParaRPr lang="en-US" dirty="0"/>
          </a:p>
        </p:txBody>
      </p:sp>
      <p:sp>
        <p:nvSpPr>
          <p:cNvPr id="8" name="Subtitle 2"/>
          <p:cNvSpPr>
            <a:spLocks noGrp="1"/>
          </p:cNvSpPr>
          <p:nvPr>
            <p:ph type="subTitle" idx="1" hasCustomPrompt="1"/>
          </p:nvPr>
        </p:nvSpPr>
        <p:spPr>
          <a:xfrm>
            <a:off x="1447540" y="4800715"/>
            <a:ext cx="9754101" cy="1732411"/>
          </a:xfrm>
          <a:prstGeom prst="rect">
            <a:avLst/>
          </a:prstGeom>
        </p:spPr>
        <p:txBody>
          <a:bodyPr/>
          <a:lstStyle>
            <a:lvl1pPr marL="0" indent="0" algn="l">
              <a:spcAft>
                <a:spcPts val="0"/>
              </a:spcAft>
              <a:buNone/>
              <a:defRPr sz="2751" b="0" baseline="0"/>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a:t>Eesnimi Perenimi</a:t>
            </a:r>
          </a:p>
          <a:p>
            <a:r>
              <a:rPr lang="et-EE" dirty="0"/>
              <a:t>eesnimi.perenimi@agri.ee</a:t>
            </a:r>
          </a:p>
          <a:p>
            <a:r>
              <a:rPr lang="et-EE" dirty="0"/>
              <a:t>telefon, </a:t>
            </a:r>
            <a:r>
              <a:rPr lang="et-EE" dirty="0" err="1"/>
              <a:t>skype</a:t>
            </a:r>
            <a:r>
              <a:rPr lang="et-EE" dirty="0"/>
              <a:t> vms</a:t>
            </a:r>
          </a:p>
          <a:p>
            <a:endParaRPr lang="et-EE"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773" y="404596"/>
            <a:ext cx="3235490" cy="1107958"/>
          </a:xfrm>
          <a:prstGeom prst="rect">
            <a:avLst/>
          </a:prstGeom>
        </p:spPr>
      </p:pic>
    </p:spTree>
    <p:extLst>
      <p:ext uri="{BB962C8B-B14F-4D97-AF65-F5344CB8AC3E}">
        <p14:creationId xmlns:p14="http://schemas.microsoft.com/office/powerpoint/2010/main" val="6202218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õpuslaid - eng - 3 lõvi - valg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1447540" y="2911488"/>
            <a:ext cx="9754101" cy="974751"/>
          </a:xfrm>
          <a:prstGeom prst="rect">
            <a:avLst/>
          </a:prstGeom>
        </p:spPr>
        <p:txBody>
          <a:bodyPr tIns="86400" anchor="ctr" anchorCtr="0"/>
          <a:lstStyle>
            <a:lvl1pPr algn="l">
              <a:defRPr sz="6031"/>
            </a:lvl1pPr>
          </a:lstStyle>
          <a:p>
            <a:r>
              <a:rPr lang="et-EE" dirty="0" err="1"/>
              <a:t>Thank</a:t>
            </a:r>
            <a:r>
              <a:rPr lang="et-EE" dirty="0"/>
              <a:t> </a:t>
            </a:r>
            <a:r>
              <a:rPr lang="et-EE" dirty="0" err="1"/>
              <a:t>You</a:t>
            </a:r>
            <a:r>
              <a:rPr lang="et-EE" dirty="0"/>
              <a:t>!</a:t>
            </a:r>
            <a:endParaRPr lang="en-US" dirty="0"/>
          </a:p>
        </p:txBody>
      </p:sp>
      <p:sp>
        <p:nvSpPr>
          <p:cNvPr id="13" name="Subtitle 2"/>
          <p:cNvSpPr>
            <a:spLocks noGrp="1"/>
          </p:cNvSpPr>
          <p:nvPr>
            <p:ph type="subTitle" idx="1" hasCustomPrompt="1"/>
          </p:nvPr>
        </p:nvSpPr>
        <p:spPr>
          <a:xfrm>
            <a:off x="1447540" y="4800715"/>
            <a:ext cx="9754101" cy="1732411"/>
          </a:xfrm>
          <a:prstGeom prst="rect">
            <a:avLst/>
          </a:prstGeom>
        </p:spPr>
        <p:txBody>
          <a:bodyPr/>
          <a:lstStyle>
            <a:lvl1pPr marL="0" indent="0" algn="l">
              <a:spcAft>
                <a:spcPts val="0"/>
              </a:spcAft>
              <a:buNone/>
              <a:defRPr sz="2751" b="0" baseline="0"/>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err="1"/>
              <a:t>Forename</a:t>
            </a:r>
            <a:r>
              <a:rPr lang="et-EE" dirty="0"/>
              <a:t> </a:t>
            </a:r>
            <a:r>
              <a:rPr lang="et-EE" dirty="0" err="1"/>
              <a:t>Surname</a:t>
            </a:r>
            <a:endParaRPr lang="et-EE" dirty="0"/>
          </a:p>
          <a:p>
            <a:r>
              <a:rPr lang="et-EE" dirty="0"/>
              <a:t>forename.surname@agri.ee</a:t>
            </a:r>
          </a:p>
          <a:p>
            <a:r>
              <a:rPr lang="et-EE" dirty="0" err="1"/>
              <a:t>Phone</a:t>
            </a:r>
            <a:r>
              <a:rPr lang="et-EE" dirty="0"/>
              <a:t>, </a:t>
            </a:r>
            <a:r>
              <a:rPr lang="et-EE" dirty="0" err="1"/>
              <a:t>Skype</a:t>
            </a:r>
            <a:r>
              <a:rPr lang="et-EE" dirty="0"/>
              <a:t>, </a:t>
            </a:r>
            <a:r>
              <a:rPr lang="et-EE" dirty="0" err="1"/>
              <a:t>Facebook</a:t>
            </a:r>
            <a:r>
              <a:rPr lang="et-EE" dirty="0"/>
              <a:t> </a:t>
            </a:r>
            <a:r>
              <a:rPr lang="et-EE" dirty="0" err="1"/>
              <a:t>etc</a:t>
            </a:r>
            <a:r>
              <a:rPr lang="et-EE" dirty="0"/>
              <a:t>.</a:t>
            </a:r>
          </a:p>
          <a:p>
            <a:endParaRPr lang="et-EE" dirty="0"/>
          </a:p>
        </p:txBody>
      </p:sp>
      <p:pic>
        <p:nvPicPr>
          <p:cNvPr id="3" name="Picture 2">
            <a:extLst>
              <a:ext uri="{FF2B5EF4-FFF2-40B4-BE49-F238E27FC236}">
                <a16:creationId xmlns:a16="http://schemas.microsoft.com/office/drawing/2014/main" id="{3DB2B624-C940-3E91-A461-755E4436A4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78" y="368378"/>
            <a:ext cx="3266305" cy="1107572"/>
          </a:xfrm>
          <a:prstGeom prst="rect">
            <a:avLst/>
          </a:prstGeom>
        </p:spPr>
      </p:pic>
    </p:spTree>
    <p:extLst>
      <p:ext uri="{BB962C8B-B14F-4D97-AF65-F5344CB8AC3E}">
        <p14:creationId xmlns:p14="http://schemas.microsoft.com/office/powerpoint/2010/main" val="308697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p:cNvSpPr>
            <a:spLocks noGrp="1"/>
          </p:cNvSpPr>
          <p:nvPr>
            <p:ph type="dt" sz="half" idx="10"/>
          </p:nvPr>
        </p:nvSpPr>
        <p:spPr/>
        <p:txBody>
          <a:bodyPr/>
          <a:lstStyle/>
          <a:p>
            <a:fld id="{246D59E9-810E-4174-8068-29FE9DF67A2D}" type="datetimeFigureOut">
              <a:rPr lang="et-EE" smtClean="0"/>
              <a:t>13.09.2024</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5F469C2E-1DEC-456D-AD99-0628923557B4}" type="slidenum">
              <a:rPr lang="et-EE" smtClean="0"/>
              <a:t>‹#›</a:t>
            </a:fld>
            <a:endParaRPr lang="et-EE"/>
          </a:p>
        </p:txBody>
      </p:sp>
    </p:spTree>
    <p:extLst>
      <p:ext uri="{BB962C8B-B14F-4D97-AF65-F5344CB8AC3E}">
        <p14:creationId xmlns:p14="http://schemas.microsoft.com/office/powerpoint/2010/main" val="39364334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õpuslaid - est - 3 lõvi - sinine">
    <p:spTree>
      <p:nvGrpSpPr>
        <p:cNvPr id="1" name=""/>
        <p:cNvGrpSpPr/>
        <p:nvPr/>
      </p:nvGrpSpPr>
      <p:grpSpPr>
        <a:xfrm>
          <a:off x="0" y="0"/>
          <a:ext cx="0" cy="0"/>
          <a:chOff x="0" y="0"/>
          <a:chExt cx="0" cy="0"/>
        </a:xfrm>
      </p:grpSpPr>
      <p:sp>
        <p:nvSpPr>
          <p:cNvPr id="4" name="Rectangle 3"/>
          <p:cNvSpPr/>
          <p:nvPr userDrawn="1"/>
        </p:nvSpPr>
        <p:spPr bwMode="auto">
          <a:xfrm>
            <a:off x="1" y="1805135"/>
            <a:ext cx="12192000" cy="5052865"/>
          </a:xfrm>
          <a:prstGeom prst="rect">
            <a:avLst/>
          </a:prstGeom>
          <a:blipFill dpi="0" rotWithShape="1">
            <a:blip r:embed="rId2" cstate="print">
              <a:duotone>
                <a:schemeClr val="accent5">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Rectangle 6"/>
          <p:cNvSpPr/>
          <p:nvPr userDrawn="1"/>
        </p:nvSpPr>
        <p:spPr bwMode="auto">
          <a:xfrm>
            <a:off x="1" y="1805135"/>
            <a:ext cx="12192000" cy="5052865"/>
          </a:xfrm>
          <a:prstGeom prst="rect">
            <a:avLst/>
          </a:prstGeom>
          <a:solidFill>
            <a:schemeClr val="accent1"/>
          </a:solid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8" name="Title 1"/>
          <p:cNvSpPr>
            <a:spLocks noGrp="1"/>
          </p:cNvSpPr>
          <p:nvPr>
            <p:ph type="ctrTitle" hasCustomPrompt="1"/>
          </p:nvPr>
        </p:nvSpPr>
        <p:spPr>
          <a:xfrm>
            <a:off x="1447540" y="2911488"/>
            <a:ext cx="9754101" cy="974751"/>
          </a:xfrm>
          <a:prstGeom prst="rect">
            <a:avLst/>
          </a:prstGeom>
        </p:spPr>
        <p:txBody>
          <a:bodyPr tIns="86400" anchor="ctr" anchorCtr="0"/>
          <a:lstStyle>
            <a:lvl1pPr algn="l">
              <a:defRPr sz="6031">
                <a:solidFill>
                  <a:schemeClr val="bg1"/>
                </a:solidFill>
              </a:defRPr>
            </a:lvl1pPr>
          </a:lstStyle>
          <a:p>
            <a:r>
              <a:rPr lang="et-EE" dirty="0"/>
              <a:t>Aitäh!</a:t>
            </a:r>
            <a:endParaRPr lang="en-US" dirty="0"/>
          </a:p>
        </p:txBody>
      </p:sp>
      <p:sp>
        <p:nvSpPr>
          <p:cNvPr id="12" name="Subtitle 2"/>
          <p:cNvSpPr>
            <a:spLocks noGrp="1"/>
          </p:cNvSpPr>
          <p:nvPr>
            <p:ph type="subTitle" idx="1" hasCustomPrompt="1"/>
          </p:nvPr>
        </p:nvSpPr>
        <p:spPr>
          <a:xfrm>
            <a:off x="1447540" y="4800715"/>
            <a:ext cx="9754101" cy="1732411"/>
          </a:xfrm>
          <a:prstGeom prst="rect">
            <a:avLst/>
          </a:prstGeom>
        </p:spPr>
        <p:txBody>
          <a:bodyPr/>
          <a:lstStyle>
            <a:lvl1pPr marL="0" indent="0" algn="l">
              <a:spcAft>
                <a:spcPts val="0"/>
              </a:spcAft>
              <a:buNone/>
              <a:defRPr sz="2751" b="0" baseline="0">
                <a:solidFill>
                  <a:schemeClr val="bg1"/>
                </a:solidFill>
              </a:defRPr>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a:t>Eesnimi Perenimi</a:t>
            </a:r>
          </a:p>
          <a:p>
            <a:r>
              <a:rPr lang="et-EE" dirty="0"/>
              <a:t>eesnimi.perenimi@agri.ee</a:t>
            </a:r>
          </a:p>
          <a:p>
            <a:r>
              <a:rPr lang="et-EE" dirty="0"/>
              <a:t>telefon, Skype, Facebook vms</a:t>
            </a:r>
          </a:p>
          <a:p>
            <a:endParaRPr lang="et-EE"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773" y="404596"/>
            <a:ext cx="3235490" cy="1107958"/>
          </a:xfrm>
          <a:prstGeom prst="rect">
            <a:avLst/>
          </a:prstGeom>
        </p:spPr>
      </p:pic>
    </p:spTree>
    <p:extLst>
      <p:ext uri="{BB962C8B-B14F-4D97-AF65-F5344CB8AC3E}">
        <p14:creationId xmlns:p14="http://schemas.microsoft.com/office/powerpoint/2010/main" val="20148962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õpuslaid - eng - 3 lõvi - sinine">
    <p:spTree>
      <p:nvGrpSpPr>
        <p:cNvPr id="1" name=""/>
        <p:cNvGrpSpPr/>
        <p:nvPr/>
      </p:nvGrpSpPr>
      <p:grpSpPr>
        <a:xfrm>
          <a:off x="0" y="0"/>
          <a:ext cx="0" cy="0"/>
          <a:chOff x="0" y="0"/>
          <a:chExt cx="0" cy="0"/>
        </a:xfrm>
      </p:grpSpPr>
      <p:sp>
        <p:nvSpPr>
          <p:cNvPr id="4" name="Rectangle 3"/>
          <p:cNvSpPr/>
          <p:nvPr userDrawn="1"/>
        </p:nvSpPr>
        <p:spPr bwMode="auto">
          <a:xfrm>
            <a:off x="1" y="1805135"/>
            <a:ext cx="12192000" cy="5052865"/>
          </a:xfrm>
          <a:prstGeom prst="rect">
            <a:avLst/>
          </a:prstGeom>
          <a:blipFill dpi="0" rotWithShape="1">
            <a:blip r:embed="rId2" cstate="print">
              <a:duotone>
                <a:schemeClr val="accent5">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Rectangle 6"/>
          <p:cNvSpPr/>
          <p:nvPr userDrawn="1"/>
        </p:nvSpPr>
        <p:spPr bwMode="auto">
          <a:xfrm>
            <a:off x="1" y="1805135"/>
            <a:ext cx="12192000" cy="5052865"/>
          </a:xfrm>
          <a:prstGeom prst="rect">
            <a:avLst/>
          </a:prstGeom>
          <a:solidFill>
            <a:schemeClr val="accent1"/>
          </a:solid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11" name="Title 1"/>
          <p:cNvSpPr>
            <a:spLocks noGrp="1"/>
          </p:cNvSpPr>
          <p:nvPr>
            <p:ph type="ctrTitle" hasCustomPrompt="1"/>
          </p:nvPr>
        </p:nvSpPr>
        <p:spPr>
          <a:xfrm>
            <a:off x="1447540" y="2911488"/>
            <a:ext cx="9754101" cy="974751"/>
          </a:xfrm>
          <a:prstGeom prst="rect">
            <a:avLst/>
          </a:prstGeom>
        </p:spPr>
        <p:txBody>
          <a:bodyPr tIns="86400" anchor="ctr" anchorCtr="0"/>
          <a:lstStyle>
            <a:lvl1pPr algn="l">
              <a:defRPr sz="6031">
                <a:solidFill>
                  <a:schemeClr val="bg1"/>
                </a:solidFill>
              </a:defRPr>
            </a:lvl1pPr>
          </a:lstStyle>
          <a:p>
            <a:r>
              <a:rPr lang="et-EE" dirty="0" err="1"/>
              <a:t>Thank</a:t>
            </a:r>
            <a:r>
              <a:rPr lang="et-EE" dirty="0"/>
              <a:t> </a:t>
            </a:r>
            <a:r>
              <a:rPr lang="et-EE" dirty="0" err="1"/>
              <a:t>You</a:t>
            </a:r>
            <a:r>
              <a:rPr lang="et-EE" dirty="0"/>
              <a:t>!</a:t>
            </a:r>
            <a:endParaRPr lang="en-US" dirty="0"/>
          </a:p>
        </p:txBody>
      </p:sp>
      <p:sp>
        <p:nvSpPr>
          <p:cNvPr id="13" name="Subtitle 2"/>
          <p:cNvSpPr>
            <a:spLocks noGrp="1"/>
          </p:cNvSpPr>
          <p:nvPr>
            <p:ph type="subTitle" idx="1" hasCustomPrompt="1"/>
          </p:nvPr>
        </p:nvSpPr>
        <p:spPr>
          <a:xfrm>
            <a:off x="1447540" y="4800715"/>
            <a:ext cx="9754101" cy="1732411"/>
          </a:xfrm>
          <a:prstGeom prst="rect">
            <a:avLst/>
          </a:prstGeom>
        </p:spPr>
        <p:txBody>
          <a:bodyPr/>
          <a:lstStyle>
            <a:lvl1pPr marL="0" indent="0" algn="l">
              <a:spcAft>
                <a:spcPts val="0"/>
              </a:spcAft>
              <a:buNone/>
              <a:defRPr sz="2751" b="0" baseline="0">
                <a:solidFill>
                  <a:schemeClr val="bg1"/>
                </a:solidFill>
              </a:defRPr>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err="1"/>
              <a:t>Forename</a:t>
            </a:r>
            <a:r>
              <a:rPr lang="et-EE" dirty="0"/>
              <a:t> </a:t>
            </a:r>
            <a:r>
              <a:rPr lang="et-EE" dirty="0" err="1"/>
              <a:t>Surname</a:t>
            </a:r>
            <a:endParaRPr lang="et-EE" dirty="0"/>
          </a:p>
          <a:p>
            <a:r>
              <a:rPr lang="et-EE" dirty="0"/>
              <a:t>forename.surname@agri.ee</a:t>
            </a:r>
          </a:p>
          <a:p>
            <a:r>
              <a:rPr lang="et-EE" dirty="0" err="1"/>
              <a:t>Phone</a:t>
            </a:r>
            <a:r>
              <a:rPr lang="et-EE" dirty="0"/>
              <a:t>, </a:t>
            </a:r>
            <a:r>
              <a:rPr lang="et-EE" dirty="0" err="1"/>
              <a:t>Skype</a:t>
            </a:r>
            <a:r>
              <a:rPr lang="et-EE" dirty="0"/>
              <a:t>, </a:t>
            </a:r>
            <a:r>
              <a:rPr lang="et-EE" dirty="0" err="1"/>
              <a:t>Facebook</a:t>
            </a:r>
            <a:r>
              <a:rPr lang="et-EE" dirty="0"/>
              <a:t> </a:t>
            </a:r>
            <a:r>
              <a:rPr lang="et-EE" dirty="0" err="1"/>
              <a:t>etc</a:t>
            </a:r>
            <a:r>
              <a:rPr lang="et-EE" dirty="0"/>
              <a:t>.</a:t>
            </a:r>
          </a:p>
          <a:p>
            <a:endParaRPr lang="et-EE"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78" y="368378"/>
            <a:ext cx="3266305" cy="1107572"/>
          </a:xfrm>
          <a:prstGeom prst="rect">
            <a:avLst/>
          </a:prstGeom>
        </p:spPr>
      </p:pic>
    </p:spTree>
    <p:extLst>
      <p:ext uri="{BB962C8B-B14F-4D97-AF65-F5344CB8AC3E}">
        <p14:creationId xmlns:p14="http://schemas.microsoft.com/office/powerpoint/2010/main" val="2341850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õpuslaid - est - vapp - sin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3" y="533156"/>
            <a:ext cx="3352569" cy="829018"/>
          </a:xfrm>
          <a:prstGeom prst="rect">
            <a:avLst/>
          </a:prstGeom>
        </p:spPr>
      </p:pic>
      <p:sp>
        <p:nvSpPr>
          <p:cNvPr id="5" name="Rectangle 4"/>
          <p:cNvSpPr/>
          <p:nvPr userDrawn="1"/>
        </p:nvSpPr>
        <p:spPr bwMode="auto">
          <a:xfrm>
            <a:off x="1" y="1805135"/>
            <a:ext cx="12192000" cy="5052865"/>
          </a:xfrm>
          <a:prstGeom prst="rect">
            <a:avLst/>
          </a:prstGeom>
          <a:solidFill>
            <a:schemeClr val="accent1"/>
          </a:solid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447540" y="2454250"/>
            <a:ext cx="9754101" cy="974751"/>
          </a:xfrm>
          <a:prstGeom prst="rect">
            <a:avLst/>
          </a:prstGeom>
        </p:spPr>
        <p:txBody>
          <a:bodyPr tIns="86400" anchor="t" anchorCtr="0"/>
          <a:lstStyle>
            <a:lvl1pPr algn="l">
              <a:defRPr sz="6031">
                <a:solidFill>
                  <a:schemeClr val="bg1"/>
                </a:solidFill>
              </a:defRPr>
            </a:lvl1pPr>
          </a:lstStyle>
          <a:p>
            <a:r>
              <a:rPr lang="et-EE" dirty="0"/>
              <a:t>Aitäh!</a:t>
            </a:r>
            <a:endParaRPr lang="en-US" dirty="0"/>
          </a:p>
        </p:txBody>
      </p:sp>
      <p:sp>
        <p:nvSpPr>
          <p:cNvPr id="8" name="Subtitle 2"/>
          <p:cNvSpPr>
            <a:spLocks noGrp="1"/>
          </p:cNvSpPr>
          <p:nvPr>
            <p:ph type="subTitle" idx="1" hasCustomPrompt="1"/>
          </p:nvPr>
        </p:nvSpPr>
        <p:spPr>
          <a:xfrm>
            <a:off x="1447540" y="3645575"/>
            <a:ext cx="9754101" cy="1732411"/>
          </a:xfrm>
          <a:prstGeom prst="rect">
            <a:avLst/>
          </a:prstGeom>
        </p:spPr>
        <p:txBody>
          <a:bodyPr/>
          <a:lstStyle>
            <a:lvl1pPr marL="0" indent="0" algn="l">
              <a:spcAft>
                <a:spcPts val="0"/>
              </a:spcAft>
              <a:buNone/>
              <a:defRPr sz="2751" b="0">
                <a:solidFill>
                  <a:schemeClr val="bg1"/>
                </a:solidFill>
              </a:defRPr>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a:t>Eesnimi Perenimi</a:t>
            </a:r>
          </a:p>
          <a:p>
            <a:r>
              <a:rPr lang="et-EE" dirty="0"/>
              <a:t>eesnimi.perenimi@agri.ee</a:t>
            </a:r>
          </a:p>
          <a:p>
            <a:r>
              <a:rPr lang="et-EE" dirty="0"/>
              <a:t>telefon, Skype, Facebook vms</a:t>
            </a:r>
          </a:p>
        </p:txBody>
      </p:sp>
    </p:spTree>
    <p:extLst>
      <p:ext uri="{BB962C8B-B14F-4D97-AF65-F5344CB8AC3E}">
        <p14:creationId xmlns:p14="http://schemas.microsoft.com/office/powerpoint/2010/main" val="8395336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õpuslaid - eng - vapp - sinine">
    <p:spTree>
      <p:nvGrpSpPr>
        <p:cNvPr id="1" name=""/>
        <p:cNvGrpSpPr/>
        <p:nvPr/>
      </p:nvGrpSpPr>
      <p:grpSpPr>
        <a:xfrm>
          <a:off x="0" y="0"/>
          <a:ext cx="0" cy="0"/>
          <a:chOff x="0" y="0"/>
          <a:chExt cx="0" cy="0"/>
        </a:xfrm>
      </p:grpSpPr>
      <p:sp>
        <p:nvSpPr>
          <p:cNvPr id="5" name="Rectangle 4"/>
          <p:cNvSpPr/>
          <p:nvPr userDrawn="1"/>
        </p:nvSpPr>
        <p:spPr bwMode="auto">
          <a:xfrm>
            <a:off x="1" y="1805135"/>
            <a:ext cx="12192000" cy="5052865"/>
          </a:xfrm>
          <a:prstGeom prst="rect">
            <a:avLst/>
          </a:prstGeom>
          <a:solidFill>
            <a:schemeClr val="accent1"/>
          </a:solidFill>
          <a:ln w="952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indent="0" algn="l" defTabSz="475365"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905"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447540" y="2454250"/>
            <a:ext cx="9754101" cy="974751"/>
          </a:xfrm>
          <a:prstGeom prst="rect">
            <a:avLst/>
          </a:prstGeom>
        </p:spPr>
        <p:txBody>
          <a:bodyPr tIns="86400" anchor="t" anchorCtr="0"/>
          <a:lstStyle>
            <a:lvl1pPr algn="l">
              <a:defRPr sz="6031">
                <a:solidFill>
                  <a:schemeClr val="bg1"/>
                </a:solidFill>
              </a:defRPr>
            </a:lvl1pPr>
          </a:lstStyle>
          <a:p>
            <a:r>
              <a:rPr lang="et-EE" dirty="0" err="1"/>
              <a:t>Thank</a:t>
            </a:r>
            <a:r>
              <a:rPr lang="et-EE" dirty="0"/>
              <a:t> </a:t>
            </a:r>
            <a:r>
              <a:rPr lang="et-EE" dirty="0" err="1"/>
              <a:t>you</a:t>
            </a:r>
            <a:r>
              <a:rPr lang="et-EE" dirty="0"/>
              <a:t>!</a:t>
            </a:r>
            <a:endParaRPr lang="en-US" dirty="0"/>
          </a:p>
        </p:txBody>
      </p:sp>
      <p:sp>
        <p:nvSpPr>
          <p:cNvPr id="8" name="Subtitle 2"/>
          <p:cNvSpPr>
            <a:spLocks noGrp="1"/>
          </p:cNvSpPr>
          <p:nvPr>
            <p:ph type="subTitle" idx="1" hasCustomPrompt="1"/>
          </p:nvPr>
        </p:nvSpPr>
        <p:spPr>
          <a:xfrm>
            <a:off x="1447540" y="3645575"/>
            <a:ext cx="9754101" cy="1732411"/>
          </a:xfrm>
          <a:prstGeom prst="rect">
            <a:avLst/>
          </a:prstGeom>
        </p:spPr>
        <p:txBody>
          <a:bodyPr/>
          <a:lstStyle>
            <a:lvl1pPr marL="0" indent="0" algn="l">
              <a:spcAft>
                <a:spcPts val="0"/>
              </a:spcAft>
              <a:buNone/>
              <a:defRPr sz="2751" b="0" baseline="0">
                <a:solidFill>
                  <a:schemeClr val="bg1"/>
                </a:solidFill>
              </a:defRPr>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et-EE" dirty="0" err="1"/>
              <a:t>Forename</a:t>
            </a:r>
            <a:r>
              <a:rPr lang="et-EE" dirty="0"/>
              <a:t> </a:t>
            </a:r>
            <a:r>
              <a:rPr lang="et-EE" dirty="0" err="1"/>
              <a:t>Surname</a:t>
            </a:r>
            <a:endParaRPr lang="et-EE" dirty="0"/>
          </a:p>
          <a:p>
            <a:r>
              <a:rPr lang="et-EE" dirty="0"/>
              <a:t>forename.surname@agri.ee</a:t>
            </a:r>
          </a:p>
          <a:p>
            <a:r>
              <a:rPr lang="et-EE" dirty="0" err="1"/>
              <a:t>Phone</a:t>
            </a:r>
            <a:r>
              <a:rPr lang="et-EE" dirty="0"/>
              <a:t>, Skype, Facebook </a:t>
            </a:r>
            <a:r>
              <a:rPr lang="et-EE" dirty="0" err="1"/>
              <a:t>etc</a:t>
            </a:r>
            <a:endParaRPr lang="et-EE"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061" y="541785"/>
            <a:ext cx="3581153" cy="825251"/>
          </a:xfrm>
          <a:prstGeom prst="rect">
            <a:avLst/>
          </a:prstGeom>
        </p:spPr>
      </p:pic>
    </p:spTree>
    <p:extLst>
      <p:ext uri="{BB962C8B-B14F-4D97-AF65-F5344CB8AC3E}">
        <p14:creationId xmlns:p14="http://schemas.microsoft.com/office/powerpoint/2010/main" val="1504117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2"/>
          <p:cNvSpPr>
            <a:spLocks noGrp="1"/>
          </p:cNvSpPr>
          <p:nvPr>
            <p:ph type="dt" sz="half" idx="10"/>
          </p:nvPr>
        </p:nvSpPr>
        <p:spPr/>
        <p:txBody>
          <a:bodyPr/>
          <a:lstStyle/>
          <a:p>
            <a:fld id="{246D59E9-810E-4174-8068-29FE9DF67A2D}" type="datetimeFigureOut">
              <a:rPr lang="et-EE" smtClean="0"/>
              <a:t>13.09.2024</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5F469C2E-1DEC-456D-AD99-0628923557B4}" type="slidenum">
              <a:rPr lang="et-EE" smtClean="0"/>
              <a:t>‹#›</a:t>
            </a:fld>
            <a:endParaRPr lang="et-EE"/>
          </a:p>
        </p:txBody>
      </p:sp>
    </p:spTree>
    <p:extLst>
      <p:ext uri="{BB962C8B-B14F-4D97-AF65-F5344CB8AC3E}">
        <p14:creationId xmlns:p14="http://schemas.microsoft.com/office/powerpoint/2010/main" val="316012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D59E9-810E-4174-8068-29FE9DF67A2D}" type="datetimeFigureOut">
              <a:rPr lang="et-EE" smtClean="0"/>
              <a:t>13.09.2024</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5F469C2E-1DEC-456D-AD99-0628923557B4}" type="slidenum">
              <a:rPr lang="et-EE" smtClean="0"/>
              <a:t>‹#›</a:t>
            </a:fld>
            <a:endParaRPr lang="et-EE"/>
          </a:p>
        </p:txBody>
      </p:sp>
    </p:spTree>
    <p:extLst>
      <p:ext uri="{BB962C8B-B14F-4D97-AF65-F5344CB8AC3E}">
        <p14:creationId xmlns:p14="http://schemas.microsoft.com/office/powerpoint/2010/main" val="243685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6D59E9-810E-4174-8068-29FE9DF67A2D}" type="datetimeFigureOut">
              <a:rPr lang="et-EE" smtClean="0"/>
              <a:t>13.09.2024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5F469C2E-1DEC-456D-AD99-0628923557B4}" type="slidenum">
              <a:rPr lang="et-EE" smtClean="0"/>
              <a:t>‹#›</a:t>
            </a:fld>
            <a:endParaRPr lang="et-EE"/>
          </a:p>
        </p:txBody>
      </p:sp>
    </p:spTree>
    <p:extLst>
      <p:ext uri="{BB962C8B-B14F-4D97-AF65-F5344CB8AC3E}">
        <p14:creationId xmlns:p14="http://schemas.microsoft.com/office/powerpoint/2010/main" val="44822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6D59E9-810E-4174-8068-29FE9DF67A2D}" type="datetimeFigureOut">
              <a:rPr lang="et-EE" smtClean="0"/>
              <a:t>13.09.2024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5F469C2E-1DEC-456D-AD99-0628923557B4}" type="slidenum">
              <a:rPr lang="et-EE" smtClean="0"/>
              <a:t>‹#›</a:t>
            </a:fld>
            <a:endParaRPr lang="et-EE"/>
          </a:p>
        </p:txBody>
      </p:sp>
    </p:spTree>
    <p:extLst>
      <p:ext uri="{BB962C8B-B14F-4D97-AF65-F5344CB8AC3E}">
        <p14:creationId xmlns:p14="http://schemas.microsoft.com/office/powerpoint/2010/main" val="349472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D59E9-810E-4174-8068-29FE9DF67A2D}" type="datetimeFigureOut">
              <a:rPr lang="et-EE" smtClean="0"/>
              <a:t>13.09.2024</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69C2E-1DEC-456D-AD99-0628923557B4}" type="slidenum">
              <a:rPr lang="et-EE" smtClean="0"/>
              <a:t>‹#›</a:t>
            </a:fld>
            <a:endParaRPr lang="et-EE"/>
          </a:p>
        </p:txBody>
      </p:sp>
    </p:spTree>
    <p:extLst>
      <p:ext uri="{BB962C8B-B14F-4D97-AF65-F5344CB8AC3E}">
        <p14:creationId xmlns:p14="http://schemas.microsoft.com/office/powerpoint/2010/main" val="58980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1784" y="302435"/>
            <a:ext cx="12286627" cy="1263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a:t>Click to edit the title text format</a:t>
            </a:r>
          </a:p>
        </p:txBody>
      </p:sp>
      <p:sp>
        <p:nvSpPr>
          <p:cNvPr id="1026" name="Rectangle 2"/>
          <p:cNvSpPr>
            <a:spLocks noGrp="1" noChangeArrowheads="1"/>
          </p:cNvSpPr>
          <p:nvPr>
            <p:ph type="body" idx="1"/>
          </p:nvPr>
        </p:nvSpPr>
        <p:spPr bwMode="auto">
          <a:xfrm>
            <a:off x="681784" y="1772997"/>
            <a:ext cx="12286627" cy="452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7" name="Rectangle 3"/>
          <p:cNvSpPr>
            <a:spLocks noGrp="1" noChangeArrowheads="1"/>
          </p:cNvSpPr>
          <p:nvPr>
            <p:ph type="dt"/>
          </p:nvPr>
        </p:nvSpPr>
        <p:spPr bwMode="auto">
          <a:xfrm>
            <a:off x="681810" y="6904155"/>
            <a:ext cx="3178651"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2767" algn="l"/>
                <a:tab pos="1445535" algn="l"/>
                <a:tab pos="2168304" algn="l"/>
              </a:tabLst>
              <a:defRPr sz="1404">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8" name="Rectangle 4"/>
          <p:cNvSpPr>
            <a:spLocks noGrp="1" noChangeArrowheads="1"/>
          </p:cNvSpPr>
          <p:nvPr>
            <p:ph type="ftr"/>
          </p:nvPr>
        </p:nvSpPr>
        <p:spPr bwMode="auto">
          <a:xfrm>
            <a:off x="4671212" y="6904155"/>
            <a:ext cx="4327095"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2767" algn="l"/>
                <a:tab pos="1445535" algn="l"/>
                <a:tab pos="2168304" algn="l"/>
                <a:tab pos="2891073" algn="l"/>
              </a:tabLst>
              <a:defRPr sz="1404">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9" name="Rectangle 5"/>
          <p:cNvSpPr>
            <a:spLocks noGrp="1" noChangeArrowheads="1"/>
          </p:cNvSpPr>
          <p:nvPr>
            <p:ph type="sldNum"/>
          </p:nvPr>
        </p:nvSpPr>
        <p:spPr bwMode="auto">
          <a:xfrm>
            <a:off x="9791937" y="6904155"/>
            <a:ext cx="3178651"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2767" algn="l"/>
                <a:tab pos="1445535" algn="l"/>
                <a:tab pos="2168304" algn="l"/>
              </a:tabLst>
              <a:defRPr sz="1404">
                <a:solidFill>
                  <a:srgbClr val="000000"/>
                </a:solidFill>
                <a:latin typeface="Times New Roman" panose="02020603050405020304" pitchFamily="18" charset="0"/>
                <a:cs typeface="Arial Unicode MS" panose="020B0604020202020204" pitchFamily="34" charset="-128"/>
              </a:defRPr>
            </a:lvl1pPr>
          </a:lstStyle>
          <a:p>
            <a:fld id="{91A857D3-8977-4B76-8A8E-76EC884CC3A4}" type="slidenum">
              <a:rPr lang="et-EE" altLang="en-US"/>
              <a:pPr/>
              <a:t>‹#›</a:t>
            </a:fld>
            <a:endParaRPr lang="et-EE" altLang="en-US"/>
          </a:p>
        </p:txBody>
      </p:sp>
    </p:spTree>
    <p:extLst>
      <p:ext uri="{BB962C8B-B14F-4D97-AF65-F5344CB8AC3E}">
        <p14:creationId xmlns:p14="http://schemas.microsoft.com/office/powerpoint/2010/main" val="834847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448561" rtl="0" eaLnBrk="1" fontAlgn="base" hangingPunct="1">
        <a:lnSpc>
          <a:spcPct val="88000"/>
        </a:lnSpc>
        <a:spcBef>
          <a:spcPct val="0"/>
        </a:spcBef>
        <a:spcAft>
          <a:spcPct val="0"/>
        </a:spcAft>
        <a:buClr>
          <a:srgbClr val="000000"/>
        </a:buClr>
        <a:buSzPct val="100000"/>
        <a:buFont typeface="Times New Roman" panose="02020603050405020304" pitchFamily="18" charset="0"/>
        <a:defRPr sz="5715" kern="1200">
          <a:solidFill>
            <a:srgbClr val="000000"/>
          </a:solidFill>
          <a:latin typeface="+mj-lt"/>
          <a:ea typeface="+mj-ea"/>
          <a:cs typeface="+mj-cs"/>
        </a:defRPr>
      </a:lvl1pPr>
      <a:lvl2pPr marL="741788" indent="-285304" algn="l" defTabSz="448561" rtl="0" eaLnBrk="1" fontAlgn="base" hangingPunct="1">
        <a:lnSpc>
          <a:spcPct val="88000"/>
        </a:lnSpc>
        <a:spcBef>
          <a:spcPct val="0"/>
        </a:spcBef>
        <a:spcAft>
          <a:spcPct val="0"/>
        </a:spcAft>
        <a:buClr>
          <a:srgbClr val="000000"/>
        </a:buClr>
        <a:buSzPct val="100000"/>
        <a:buFont typeface="Times New Roman" panose="02020603050405020304" pitchFamily="18" charset="0"/>
        <a:defRPr sz="5715">
          <a:solidFill>
            <a:srgbClr val="000000"/>
          </a:solidFill>
          <a:latin typeface="Roboto Condensed" panose="02000000000000000000" pitchFamily="2" charset="0"/>
          <a:ea typeface="Microsoft YaHei" panose="020B0503020204020204" pitchFamily="34" charset="-122"/>
        </a:defRPr>
      </a:lvl2pPr>
      <a:lvl3pPr marL="1141213" indent="-228240" algn="l" defTabSz="448561" rtl="0" eaLnBrk="1" fontAlgn="base" hangingPunct="1">
        <a:lnSpc>
          <a:spcPct val="88000"/>
        </a:lnSpc>
        <a:spcBef>
          <a:spcPct val="0"/>
        </a:spcBef>
        <a:spcAft>
          <a:spcPct val="0"/>
        </a:spcAft>
        <a:buClr>
          <a:srgbClr val="000000"/>
        </a:buClr>
        <a:buSzPct val="100000"/>
        <a:buFont typeface="Times New Roman" panose="02020603050405020304" pitchFamily="18" charset="0"/>
        <a:defRPr sz="5715">
          <a:solidFill>
            <a:srgbClr val="000000"/>
          </a:solidFill>
          <a:latin typeface="Roboto Condensed" panose="02000000000000000000" pitchFamily="2" charset="0"/>
          <a:ea typeface="Microsoft YaHei" panose="020B0503020204020204" pitchFamily="34" charset="-122"/>
        </a:defRPr>
      </a:lvl3pPr>
      <a:lvl4pPr marL="1597695" indent="-228240" algn="l" defTabSz="448561" rtl="0" eaLnBrk="1" fontAlgn="base" hangingPunct="1">
        <a:lnSpc>
          <a:spcPct val="88000"/>
        </a:lnSpc>
        <a:spcBef>
          <a:spcPct val="0"/>
        </a:spcBef>
        <a:spcAft>
          <a:spcPct val="0"/>
        </a:spcAft>
        <a:buClr>
          <a:srgbClr val="000000"/>
        </a:buClr>
        <a:buSzPct val="100000"/>
        <a:buFont typeface="Times New Roman" panose="02020603050405020304" pitchFamily="18" charset="0"/>
        <a:defRPr sz="5715">
          <a:solidFill>
            <a:srgbClr val="000000"/>
          </a:solidFill>
          <a:latin typeface="Roboto Condensed" panose="02000000000000000000" pitchFamily="2" charset="0"/>
          <a:ea typeface="Microsoft YaHei" panose="020B0503020204020204" pitchFamily="34" charset="-122"/>
        </a:defRPr>
      </a:lvl4pPr>
      <a:lvl5pPr marL="2054183" indent="-228240" algn="l" defTabSz="448561" rtl="0" eaLnBrk="1" fontAlgn="base" hangingPunct="1">
        <a:lnSpc>
          <a:spcPct val="88000"/>
        </a:lnSpc>
        <a:spcBef>
          <a:spcPct val="0"/>
        </a:spcBef>
        <a:spcAft>
          <a:spcPct val="0"/>
        </a:spcAft>
        <a:buClr>
          <a:srgbClr val="000000"/>
        </a:buClr>
        <a:buSzPct val="100000"/>
        <a:buFont typeface="Times New Roman" panose="02020603050405020304" pitchFamily="18" charset="0"/>
        <a:defRPr sz="5715">
          <a:solidFill>
            <a:srgbClr val="000000"/>
          </a:solidFill>
          <a:latin typeface="Roboto Condensed" panose="02000000000000000000" pitchFamily="2" charset="0"/>
          <a:ea typeface="Microsoft YaHei" panose="020B0503020204020204" pitchFamily="34" charset="-122"/>
        </a:defRPr>
      </a:lvl5pPr>
      <a:lvl6pPr marL="2510669" indent="-228240" algn="l" defTabSz="448561" rtl="0" eaLnBrk="1" fontAlgn="base" hangingPunct="1">
        <a:lnSpc>
          <a:spcPct val="88000"/>
        </a:lnSpc>
        <a:spcBef>
          <a:spcPct val="0"/>
        </a:spcBef>
        <a:spcAft>
          <a:spcPct val="0"/>
        </a:spcAft>
        <a:buClr>
          <a:srgbClr val="000000"/>
        </a:buClr>
        <a:buSzPct val="100000"/>
        <a:buFont typeface="Times New Roman" panose="02020603050405020304" pitchFamily="18" charset="0"/>
        <a:defRPr sz="5715">
          <a:solidFill>
            <a:srgbClr val="000000"/>
          </a:solidFill>
          <a:latin typeface="Roboto Condensed" panose="02000000000000000000" pitchFamily="2" charset="0"/>
          <a:ea typeface="Microsoft YaHei" panose="020B0503020204020204" pitchFamily="34" charset="-122"/>
        </a:defRPr>
      </a:lvl6pPr>
      <a:lvl7pPr marL="2967151" indent="-228240" algn="l" defTabSz="448561" rtl="0" eaLnBrk="1" fontAlgn="base" hangingPunct="1">
        <a:lnSpc>
          <a:spcPct val="88000"/>
        </a:lnSpc>
        <a:spcBef>
          <a:spcPct val="0"/>
        </a:spcBef>
        <a:spcAft>
          <a:spcPct val="0"/>
        </a:spcAft>
        <a:buClr>
          <a:srgbClr val="000000"/>
        </a:buClr>
        <a:buSzPct val="100000"/>
        <a:buFont typeface="Times New Roman" panose="02020603050405020304" pitchFamily="18" charset="0"/>
        <a:defRPr sz="5715">
          <a:solidFill>
            <a:srgbClr val="000000"/>
          </a:solidFill>
          <a:latin typeface="Roboto Condensed" panose="02000000000000000000" pitchFamily="2" charset="0"/>
          <a:ea typeface="Microsoft YaHei" panose="020B0503020204020204" pitchFamily="34" charset="-122"/>
        </a:defRPr>
      </a:lvl7pPr>
      <a:lvl8pPr marL="3423639" indent="-228240" algn="l" defTabSz="448561" rtl="0" eaLnBrk="1" fontAlgn="base" hangingPunct="1">
        <a:lnSpc>
          <a:spcPct val="88000"/>
        </a:lnSpc>
        <a:spcBef>
          <a:spcPct val="0"/>
        </a:spcBef>
        <a:spcAft>
          <a:spcPct val="0"/>
        </a:spcAft>
        <a:buClr>
          <a:srgbClr val="000000"/>
        </a:buClr>
        <a:buSzPct val="100000"/>
        <a:buFont typeface="Times New Roman" panose="02020603050405020304" pitchFamily="18" charset="0"/>
        <a:defRPr sz="5715">
          <a:solidFill>
            <a:srgbClr val="000000"/>
          </a:solidFill>
          <a:latin typeface="Roboto Condensed" panose="02000000000000000000" pitchFamily="2" charset="0"/>
          <a:ea typeface="Microsoft YaHei" panose="020B0503020204020204" pitchFamily="34" charset="-122"/>
        </a:defRPr>
      </a:lvl8pPr>
      <a:lvl9pPr marL="3880123" indent="-228240" algn="l" defTabSz="448561" rtl="0" eaLnBrk="1" fontAlgn="base" hangingPunct="1">
        <a:lnSpc>
          <a:spcPct val="88000"/>
        </a:lnSpc>
        <a:spcBef>
          <a:spcPct val="0"/>
        </a:spcBef>
        <a:spcAft>
          <a:spcPct val="0"/>
        </a:spcAft>
        <a:buClr>
          <a:srgbClr val="000000"/>
        </a:buClr>
        <a:buSzPct val="100000"/>
        <a:buFont typeface="Times New Roman" panose="02020603050405020304" pitchFamily="18" charset="0"/>
        <a:defRPr sz="5715">
          <a:solidFill>
            <a:srgbClr val="000000"/>
          </a:solidFill>
          <a:latin typeface="Roboto Condensed" panose="02000000000000000000" pitchFamily="2" charset="0"/>
          <a:ea typeface="Microsoft YaHei" panose="020B0503020204020204" pitchFamily="34" charset="-122"/>
        </a:defRPr>
      </a:lvl9pPr>
    </p:titleStyle>
    <p:bodyStyle>
      <a:lvl1pPr marL="342364" indent="-342364" algn="l" defTabSz="448561" rtl="0" eaLnBrk="1" fontAlgn="base" hangingPunct="1">
        <a:lnSpc>
          <a:spcPct val="110000"/>
        </a:lnSpc>
        <a:spcBef>
          <a:spcPct val="0"/>
        </a:spcBef>
        <a:spcAft>
          <a:spcPts val="1411"/>
        </a:spcAft>
        <a:buClr>
          <a:srgbClr val="000000"/>
        </a:buClr>
        <a:buSzPct val="100000"/>
        <a:buFont typeface="Times New Roman" panose="02020603050405020304" pitchFamily="18" charset="0"/>
        <a:defRPr sz="3208" kern="1200">
          <a:solidFill>
            <a:srgbClr val="000000"/>
          </a:solidFill>
          <a:latin typeface="+mn-lt"/>
          <a:ea typeface="+mn-ea"/>
          <a:cs typeface="+mn-cs"/>
        </a:defRPr>
      </a:lvl1pPr>
      <a:lvl2pPr marL="741788" indent="-285304" algn="l" defTabSz="448561" rtl="0" eaLnBrk="1" fontAlgn="base" hangingPunct="1">
        <a:lnSpc>
          <a:spcPct val="110000"/>
        </a:lnSpc>
        <a:spcBef>
          <a:spcPct val="0"/>
        </a:spcBef>
        <a:spcAft>
          <a:spcPts val="1141"/>
        </a:spcAft>
        <a:buClr>
          <a:srgbClr val="000000"/>
        </a:buClr>
        <a:buSzPct val="100000"/>
        <a:buFont typeface="Times New Roman" panose="02020603050405020304" pitchFamily="18" charset="0"/>
        <a:defRPr sz="2807" kern="1200">
          <a:solidFill>
            <a:srgbClr val="000000"/>
          </a:solidFill>
          <a:latin typeface="+mn-lt"/>
          <a:ea typeface="+mn-ea"/>
          <a:cs typeface="+mn-cs"/>
        </a:defRPr>
      </a:lvl2pPr>
      <a:lvl3pPr marL="1141213" indent="-228240" algn="l" defTabSz="448561" rtl="0" eaLnBrk="1" fontAlgn="base" hangingPunct="1">
        <a:lnSpc>
          <a:spcPct val="110000"/>
        </a:lnSpc>
        <a:spcBef>
          <a:spcPct val="0"/>
        </a:spcBef>
        <a:spcAft>
          <a:spcPts val="852"/>
        </a:spcAft>
        <a:buClr>
          <a:srgbClr val="000000"/>
        </a:buClr>
        <a:buSzPct val="100000"/>
        <a:buFont typeface="Times New Roman" panose="02020603050405020304" pitchFamily="18" charset="0"/>
        <a:defRPr sz="2406" kern="1200">
          <a:solidFill>
            <a:srgbClr val="000000"/>
          </a:solidFill>
          <a:latin typeface="+mn-lt"/>
          <a:ea typeface="+mn-ea"/>
          <a:cs typeface="+mn-cs"/>
        </a:defRPr>
      </a:lvl3pPr>
      <a:lvl4pPr marL="1597695" indent="-228240" algn="l" defTabSz="448561" rtl="0" eaLnBrk="1" fontAlgn="base" hangingPunct="1">
        <a:lnSpc>
          <a:spcPct val="110000"/>
        </a:lnSpc>
        <a:spcBef>
          <a:spcPct val="0"/>
        </a:spcBef>
        <a:spcAft>
          <a:spcPts val="576"/>
        </a:spcAft>
        <a:buClr>
          <a:srgbClr val="000000"/>
        </a:buClr>
        <a:buSzPct val="100000"/>
        <a:buFont typeface="Times New Roman" panose="02020603050405020304" pitchFamily="18" charset="0"/>
        <a:defRPr sz="2005" kern="1200">
          <a:solidFill>
            <a:srgbClr val="000000"/>
          </a:solidFill>
          <a:latin typeface="+mn-lt"/>
          <a:ea typeface="+mn-ea"/>
          <a:cs typeface="+mn-cs"/>
        </a:defRPr>
      </a:lvl4pPr>
      <a:lvl5pPr marL="2054183" indent="-228240" algn="l" defTabSz="448561" rtl="0" eaLnBrk="1" fontAlgn="base" hangingPunct="1">
        <a:lnSpc>
          <a:spcPct val="110000"/>
        </a:lnSpc>
        <a:spcBef>
          <a:spcPct val="0"/>
        </a:spcBef>
        <a:spcAft>
          <a:spcPts val="289"/>
        </a:spcAft>
        <a:buClr>
          <a:srgbClr val="000000"/>
        </a:buClr>
        <a:buSzPct val="100000"/>
        <a:buFont typeface="Times New Roman" panose="02020603050405020304" pitchFamily="18" charset="0"/>
        <a:defRPr sz="2005" kern="1200">
          <a:solidFill>
            <a:srgbClr val="000000"/>
          </a:solidFill>
          <a:latin typeface="+mn-lt"/>
          <a:ea typeface="+mn-ea"/>
          <a:cs typeface="+mn-cs"/>
        </a:defRPr>
      </a:lvl5pPr>
      <a:lvl6pPr marL="2510669" indent="-228240" algn="l" defTabSz="912970" rtl="0" eaLnBrk="1" latinLnBrk="0" hangingPunct="1">
        <a:lnSpc>
          <a:spcPct val="90000"/>
        </a:lnSpc>
        <a:spcBef>
          <a:spcPts val="501"/>
        </a:spcBef>
        <a:buFont typeface="Arial" panose="020B0604020202020204" pitchFamily="34" charset="0"/>
        <a:buChar char="•"/>
        <a:defRPr sz="1805" kern="1200">
          <a:solidFill>
            <a:schemeClr val="tx1"/>
          </a:solidFill>
          <a:latin typeface="+mn-lt"/>
          <a:ea typeface="+mn-ea"/>
          <a:cs typeface="+mn-cs"/>
        </a:defRPr>
      </a:lvl6pPr>
      <a:lvl7pPr marL="2967151" indent="-228240" algn="l" defTabSz="912970" rtl="0" eaLnBrk="1" latinLnBrk="0" hangingPunct="1">
        <a:lnSpc>
          <a:spcPct val="90000"/>
        </a:lnSpc>
        <a:spcBef>
          <a:spcPts val="501"/>
        </a:spcBef>
        <a:buFont typeface="Arial" panose="020B0604020202020204" pitchFamily="34" charset="0"/>
        <a:buChar char="•"/>
        <a:defRPr sz="1805" kern="1200">
          <a:solidFill>
            <a:schemeClr val="tx1"/>
          </a:solidFill>
          <a:latin typeface="+mn-lt"/>
          <a:ea typeface="+mn-ea"/>
          <a:cs typeface="+mn-cs"/>
        </a:defRPr>
      </a:lvl7pPr>
      <a:lvl8pPr marL="3423639" indent="-228240" algn="l" defTabSz="912970" rtl="0" eaLnBrk="1" latinLnBrk="0" hangingPunct="1">
        <a:lnSpc>
          <a:spcPct val="90000"/>
        </a:lnSpc>
        <a:spcBef>
          <a:spcPts val="501"/>
        </a:spcBef>
        <a:buFont typeface="Arial" panose="020B0604020202020204" pitchFamily="34" charset="0"/>
        <a:buChar char="•"/>
        <a:defRPr sz="1805" kern="1200">
          <a:solidFill>
            <a:schemeClr val="tx1"/>
          </a:solidFill>
          <a:latin typeface="+mn-lt"/>
          <a:ea typeface="+mn-ea"/>
          <a:cs typeface="+mn-cs"/>
        </a:defRPr>
      </a:lvl8pPr>
      <a:lvl9pPr marL="3880123" indent="-228240" algn="l" defTabSz="912970" rtl="0" eaLnBrk="1" latinLnBrk="0" hangingPunct="1">
        <a:lnSpc>
          <a:spcPct val="90000"/>
        </a:lnSpc>
        <a:spcBef>
          <a:spcPts val="501"/>
        </a:spcBef>
        <a:buFont typeface="Arial" panose="020B0604020202020204" pitchFamily="34" charset="0"/>
        <a:buChar char="•"/>
        <a:defRPr sz="1805" kern="1200">
          <a:solidFill>
            <a:schemeClr val="tx1"/>
          </a:solidFill>
          <a:latin typeface="+mn-lt"/>
          <a:ea typeface="+mn-ea"/>
          <a:cs typeface="+mn-cs"/>
        </a:defRPr>
      </a:lvl9pPr>
    </p:bodyStyle>
    <p:otherStyle>
      <a:defPPr>
        <a:defRPr lang="en-US"/>
      </a:defPPr>
      <a:lvl1pPr marL="0" algn="l" defTabSz="912970" rtl="0" eaLnBrk="1" latinLnBrk="0" hangingPunct="1">
        <a:defRPr sz="1805" kern="1200">
          <a:solidFill>
            <a:schemeClr val="tx1"/>
          </a:solidFill>
          <a:latin typeface="+mn-lt"/>
          <a:ea typeface="+mn-ea"/>
          <a:cs typeface="+mn-cs"/>
        </a:defRPr>
      </a:lvl1pPr>
      <a:lvl2pPr marL="456482" algn="l" defTabSz="912970" rtl="0" eaLnBrk="1" latinLnBrk="0" hangingPunct="1">
        <a:defRPr sz="1805" kern="1200">
          <a:solidFill>
            <a:schemeClr val="tx1"/>
          </a:solidFill>
          <a:latin typeface="+mn-lt"/>
          <a:ea typeface="+mn-ea"/>
          <a:cs typeface="+mn-cs"/>
        </a:defRPr>
      </a:lvl2pPr>
      <a:lvl3pPr marL="912970" algn="l" defTabSz="912970" rtl="0" eaLnBrk="1" latinLnBrk="0" hangingPunct="1">
        <a:defRPr sz="1805" kern="1200">
          <a:solidFill>
            <a:schemeClr val="tx1"/>
          </a:solidFill>
          <a:latin typeface="+mn-lt"/>
          <a:ea typeface="+mn-ea"/>
          <a:cs typeface="+mn-cs"/>
        </a:defRPr>
      </a:lvl3pPr>
      <a:lvl4pPr marL="1369453" algn="l" defTabSz="912970" rtl="0" eaLnBrk="1" latinLnBrk="0" hangingPunct="1">
        <a:defRPr sz="1805" kern="1200">
          <a:solidFill>
            <a:schemeClr val="tx1"/>
          </a:solidFill>
          <a:latin typeface="+mn-lt"/>
          <a:ea typeface="+mn-ea"/>
          <a:cs typeface="+mn-cs"/>
        </a:defRPr>
      </a:lvl4pPr>
      <a:lvl5pPr marL="1825940" algn="l" defTabSz="912970" rtl="0" eaLnBrk="1" latinLnBrk="0" hangingPunct="1">
        <a:defRPr sz="1805" kern="1200">
          <a:solidFill>
            <a:schemeClr val="tx1"/>
          </a:solidFill>
          <a:latin typeface="+mn-lt"/>
          <a:ea typeface="+mn-ea"/>
          <a:cs typeface="+mn-cs"/>
        </a:defRPr>
      </a:lvl5pPr>
      <a:lvl6pPr marL="2282424" algn="l" defTabSz="912970" rtl="0" eaLnBrk="1" latinLnBrk="0" hangingPunct="1">
        <a:defRPr sz="1805" kern="1200">
          <a:solidFill>
            <a:schemeClr val="tx1"/>
          </a:solidFill>
          <a:latin typeface="+mn-lt"/>
          <a:ea typeface="+mn-ea"/>
          <a:cs typeface="+mn-cs"/>
        </a:defRPr>
      </a:lvl6pPr>
      <a:lvl7pPr marL="2738910" algn="l" defTabSz="912970" rtl="0" eaLnBrk="1" latinLnBrk="0" hangingPunct="1">
        <a:defRPr sz="1805" kern="1200">
          <a:solidFill>
            <a:schemeClr val="tx1"/>
          </a:solidFill>
          <a:latin typeface="+mn-lt"/>
          <a:ea typeface="+mn-ea"/>
          <a:cs typeface="+mn-cs"/>
        </a:defRPr>
      </a:lvl7pPr>
      <a:lvl8pPr marL="3195394" algn="l" defTabSz="912970" rtl="0" eaLnBrk="1" latinLnBrk="0" hangingPunct="1">
        <a:defRPr sz="1805" kern="1200">
          <a:solidFill>
            <a:schemeClr val="tx1"/>
          </a:solidFill>
          <a:latin typeface="+mn-lt"/>
          <a:ea typeface="+mn-ea"/>
          <a:cs typeface="+mn-cs"/>
        </a:defRPr>
      </a:lvl8pPr>
      <a:lvl9pPr marL="3651880" algn="l" defTabSz="912970" rtl="0" eaLnBrk="1" latinLnBrk="0" hangingPunct="1">
        <a:defRPr sz="1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622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kern="1200">
          <a:solidFill>
            <a:srgbClr val="000000"/>
          </a:solidFill>
          <a:latin typeface="+mj-lt"/>
          <a:ea typeface="+mj-ea"/>
          <a:cs typeface="+mj-cs"/>
        </a:defRPr>
      </a:lvl1pPr>
      <a:lvl2pPr marL="786115" indent="-302352"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a:solidFill>
            <a:srgbClr val="000000"/>
          </a:solidFill>
          <a:latin typeface="Roboto Condensed" panose="02000000000000000000" pitchFamily="2" charset="0"/>
          <a:ea typeface="Microsoft YaHei" panose="020B0503020204020204" pitchFamily="34" charset="-122"/>
        </a:defRPr>
      </a:lvl2pPr>
      <a:lvl3pPr marL="1209408" indent="-241882"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a:solidFill>
            <a:srgbClr val="000000"/>
          </a:solidFill>
          <a:latin typeface="Roboto Condensed" panose="02000000000000000000" pitchFamily="2" charset="0"/>
          <a:ea typeface="Microsoft YaHei" panose="020B0503020204020204" pitchFamily="34" charset="-122"/>
        </a:defRPr>
      </a:lvl3pPr>
      <a:lvl4pPr marL="1693172" indent="-241882"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a:solidFill>
            <a:srgbClr val="000000"/>
          </a:solidFill>
          <a:latin typeface="Roboto Condensed" panose="02000000000000000000" pitchFamily="2" charset="0"/>
          <a:ea typeface="Microsoft YaHei" panose="020B0503020204020204" pitchFamily="34" charset="-122"/>
        </a:defRPr>
      </a:lvl4pPr>
      <a:lvl5pPr marL="2176935" indent="-241882"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a:solidFill>
            <a:srgbClr val="000000"/>
          </a:solidFill>
          <a:latin typeface="Roboto Condensed" panose="02000000000000000000" pitchFamily="2" charset="0"/>
          <a:ea typeface="Microsoft YaHei" panose="020B0503020204020204" pitchFamily="34" charset="-122"/>
        </a:defRPr>
      </a:lvl5pPr>
      <a:lvl6pPr marL="2660698" indent="-241882"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a:solidFill>
            <a:srgbClr val="000000"/>
          </a:solidFill>
          <a:latin typeface="Roboto Condensed" panose="02000000000000000000" pitchFamily="2" charset="0"/>
          <a:ea typeface="Microsoft YaHei" panose="020B0503020204020204" pitchFamily="34" charset="-122"/>
        </a:defRPr>
      </a:lvl6pPr>
      <a:lvl7pPr marL="3144462" indent="-241882"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a:solidFill>
            <a:srgbClr val="000000"/>
          </a:solidFill>
          <a:latin typeface="Roboto Condensed" panose="02000000000000000000" pitchFamily="2" charset="0"/>
          <a:ea typeface="Microsoft YaHei" panose="020B0503020204020204" pitchFamily="34" charset="-122"/>
        </a:defRPr>
      </a:lvl7pPr>
      <a:lvl8pPr marL="3628225" indent="-241882"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a:solidFill>
            <a:srgbClr val="000000"/>
          </a:solidFill>
          <a:latin typeface="Roboto Condensed" panose="02000000000000000000" pitchFamily="2" charset="0"/>
          <a:ea typeface="Microsoft YaHei" panose="020B0503020204020204" pitchFamily="34" charset="-122"/>
        </a:defRPr>
      </a:lvl8pPr>
      <a:lvl9pPr marL="4111988" indent="-241882"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a:solidFill>
            <a:srgbClr val="000000"/>
          </a:solidFill>
          <a:latin typeface="Roboto Condensed" panose="02000000000000000000" pitchFamily="2" charset="0"/>
          <a:ea typeface="Microsoft YaHei" panose="020B0503020204020204" pitchFamily="34" charset="-122"/>
        </a:defRPr>
      </a:lvl9pPr>
    </p:titleStyle>
    <p:bodyStyle>
      <a:lvl1pPr marL="362822" indent="-362822" algn="l" defTabSz="475365" rtl="0" eaLnBrk="1" fontAlgn="base" hangingPunct="1">
        <a:lnSpc>
          <a:spcPct val="110000"/>
        </a:lnSpc>
        <a:spcBef>
          <a:spcPct val="0"/>
        </a:spcBef>
        <a:spcAft>
          <a:spcPts val="1495"/>
        </a:spcAft>
        <a:buClr>
          <a:srgbClr val="000000"/>
        </a:buClr>
        <a:buSzPct val="100000"/>
        <a:buFont typeface="Times New Roman" panose="02020603050405020304" pitchFamily="18" charset="0"/>
        <a:defRPr sz="3386" kern="1200">
          <a:solidFill>
            <a:srgbClr val="000000"/>
          </a:solidFill>
          <a:latin typeface="+mn-lt"/>
          <a:ea typeface="+mn-ea"/>
          <a:cs typeface="+mn-cs"/>
        </a:defRPr>
      </a:lvl1pPr>
      <a:lvl2pPr marL="786115" indent="-302352" algn="l" defTabSz="475365" rtl="0" eaLnBrk="1" fontAlgn="base" hangingPunct="1">
        <a:lnSpc>
          <a:spcPct val="110000"/>
        </a:lnSpc>
        <a:spcBef>
          <a:spcPct val="0"/>
        </a:spcBef>
        <a:spcAft>
          <a:spcPts val="1204"/>
        </a:spcAft>
        <a:buClr>
          <a:srgbClr val="000000"/>
        </a:buClr>
        <a:buSzPct val="100000"/>
        <a:buFont typeface="Times New Roman" panose="02020603050405020304" pitchFamily="18" charset="0"/>
        <a:defRPr sz="2963" kern="1200">
          <a:solidFill>
            <a:srgbClr val="000000"/>
          </a:solidFill>
          <a:latin typeface="+mn-lt"/>
          <a:ea typeface="+mn-ea"/>
          <a:cs typeface="+mn-cs"/>
        </a:defRPr>
      </a:lvl2pPr>
      <a:lvl3pPr marL="1209408" indent="-241882" algn="l" defTabSz="475365" rtl="0" eaLnBrk="1" fontAlgn="base" hangingPunct="1">
        <a:lnSpc>
          <a:spcPct val="110000"/>
        </a:lnSpc>
        <a:spcBef>
          <a:spcPct val="0"/>
        </a:spcBef>
        <a:spcAft>
          <a:spcPts val="899"/>
        </a:spcAft>
        <a:buClr>
          <a:srgbClr val="000000"/>
        </a:buClr>
        <a:buSzPct val="100000"/>
        <a:buFont typeface="Times New Roman" panose="02020603050405020304" pitchFamily="18" charset="0"/>
        <a:defRPr sz="2539" kern="1200">
          <a:solidFill>
            <a:srgbClr val="000000"/>
          </a:solidFill>
          <a:latin typeface="+mn-lt"/>
          <a:ea typeface="+mn-ea"/>
          <a:cs typeface="+mn-cs"/>
        </a:defRPr>
      </a:lvl3pPr>
      <a:lvl4pPr marL="1693172" indent="-241882" algn="l" defTabSz="475365" rtl="0" eaLnBrk="1" fontAlgn="base" hangingPunct="1">
        <a:lnSpc>
          <a:spcPct val="110000"/>
        </a:lnSpc>
        <a:spcBef>
          <a:spcPct val="0"/>
        </a:spcBef>
        <a:spcAft>
          <a:spcPts val="608"/>
        </a:spcAft>
        <a:buClr>
          <a:srgbClr val="000000"/>
        </a:buClr>
        <a:buSzPct val="100000"/>
        <a:buFont typeface="Times New Roman" panose="02020603050405020304" pitchFamily="18" charset="0"/>
        <a:defRPr sz="2116" kern="1200">
          <a:solidFill>
            <a:srgbClr val="000000"/>
          </a:solidFill>
          <a:latin typeface="+mn-lt"/>
          <a:ea typeface="+mn-ea"/>
          <a:cs typeface="+mn-cs"/>
        </a:defRPr>
      </a:lvl4pPr>
      <a:lvl5pPr marL="2176935" indent="-241882" algn="l" defTabSz="475365" rtl="0" eaLnBrk="1" fontAlgn="base" hangingPunct="1">
        <a:lnSpc>
          <a:spcPct val="110000"/>
        </a:lnSpc>
        <a:spcBef>
          <a:spcPct val="0"/>
        </a:spcBef>
        <a:spcAft>
          <a:spcPts val="305"/>
        </a:spcAft>
        <a:buClr>
          <a:srgbClr val="000000"/>
        </a:buClr>
        <a:buSzPct val="100000"/>
        <a:buFont typeface="Times New Roman" panose="02020603050405020304" pitchFamily="18" charset="0"/>
        <a:defRPr sz="2116" kern="1200">
          <a:solidFill>
            <a:srgbClr val="000000"/>
          </a:solidFill>
          <a:latin typeface="+mn-lt"/>
          <a:ea typeface="+mn-ea"/>
          <a:cs typeface="+mn-cs"/>
        </a:defRPr>
      </a:lvl5pPr>
      <a:lvl6pPr marL="2660698"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4462"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225"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1988"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527" rtl="0" eaLnBrk="1" latinLnBrk="0" hangingPunct="1">
        <a:defRPr sz="1905" kern="1200">
          <a:solidFill>
            <a:schemeClr val="tx1"/>
          </a:solidFill>
          <a:latin typeface="+mn-lt"/>
          <a:ea typeface="+mn-ea"/>
          <a:cs typeface="+mn-cs"/>
        </a:defRPr>
      </a:lvl1pPr>
      <a:lvl2pPr marL="483763" algn="l" defTabSz="967527" rtl="0" eaLnBrk="1" latinLnBrk="0" hangingPunct="1">
        <a:defRPr sz="1905" kern="1200">
          <a:solidFill>
            <a:schemeClr val="tx1"/>
          </a:solidFill>
          <a:latin typeface="+mn-lt"/>
          <a:ea typeface="+mn-ea"/>
          <a:cs typeface="+mn-cs"/>
        </a:defRPr>
      </a:lvl2pPr>
      <a:lvl3pPr marL="967527" algn="l" defTabSz="967527" rtl="0" eaLnBrk="1" latinLnBrk="0" hangingPunct="1">
        <a:defRPr sz="1905" kern="1200">
          <a:solidFill>
            <a:schemeClr val="tx1"/>
          </a:solidFill>
          <a:latin typeface="+mn-lt"/>
          <a:ea typeface="+mn-ea"/>
          <a:cs typeface="+mn-cs"/>
        </a:defRPr>
      </a:lvl3pPr>
      <a:lvl4pPr marL="1451290" algn="l" defTabSz="967527" rtl="0" eaLnBrk="1" latinLnBrk="0" hangingPunct="1">
        <a:defRPr sz="1905" kern="1200">
          <a:solidFill>
            <a:schemeClr val="tx1"/>
          </a:solidFill>
          <a:latin typeface="+mn-lt"/>
          <a:ea typeface="+mn-ea"/>
          <a:cs typeface="+mn-cs"/>
        </a:defRPr>
      </a:lvl4pPr>
      <a:lvl5pPr marL="1935053" algn="l" defTabSz="967527" rtl="0" eaLnBrk="1" latinLnBrk="0" hangingPunct="1">
        <a:defRPr sz="1905" kern="1200">
          <a:solidFill>
            <a:schemeClr val="tx1"/>
          </a:solidFill>
          <a:latin typeface="+mn-lt"/>
          <a:ea typeface="+mn-ea"/>
          <a:cs typeface="+mn-cs"/>
        </a:defRPr>
      </a:lvl5pPr>
      <a:lvl6pPr marL="2418817" algn="l" defTabSz="967527" rtl="0" eaLnBrk="1" latinLnBrk="0" hangingPunct="1">
        <a:defRPr sz="1905" kern="1200">
          <a:solidFill>
            <a:schemeClr val="tx1"/>
          </a:solidFill>
          <a:latin typeface="+mn-lt"/>
          <a:ea typeface="+mn-ea"/>
          <a:cs typeface="+mn-cs"/>
        </a:defRPr>
      </a:lvl6pPr>
      <a:lvl7pPr marL="2902580" algn="l" defTabSz="967527" rtl="0" eaLnBrk="1" latinLnBrk="0" hangingPunct="1">
        <a:defRPr sz="1905" kern="1200">
          <a:solidFill>
            <a:schemeClr val="tx1"/>
          </a:solidFill>
          <a:latin typeface="+mn-lt"/>
          <a:ea typeface="+mn-ea"/>
          <a:cs typeface="+mn-cs"/>
        </a:defRPr>
      </a:lvl7pPr>
      <a:lvl8pPr marL="3386343" algn="l" defTabSz="967527" rtl="0" eaLnBrk="1" latinLnBrk="0" hangingPunct="1">
        <a:defRPr sz="1905" kern="1200">
          <a:solidFill>
            <a:schemeClr val="tx1"/>
          </a:solidFill>
          <a:latin typeface="+mn-lt"/>
          <a:ea typeface="+mn-ea"/>
          <a:cs typeface="+mn-cs"/>
        </a:defRPr>
      </a:lvl8pPr>
      <a:lvl9pPr marL="3870107" algn="l" defTabSz="967527" rtl="0" eaLnBrk="1" latinLnBrk="0" hangingPunct="1">
        <a:defRPr sz="190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6069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kern="1200">
          <a:solidFill>
            <a:srgbClr val="000000"/>
          </a:solidFill>
          <a:latin typeface="+mj-lt"/>
          <a:ea typeface="+mj-ea"/>
          <a:cs typeface="+mj-cs"/>
        </a:defRPr>
      </a:lvl1pPr>
      <a:lvl2pPr marL="786115" indent="-302352"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a:solidFill>
            <a:srgbClr val="000000"/>
          </a:solidFill>
          <a:latin typeface="Roboto Condensed" panose="02000000000000000000" pitchFamily="2" charset="0"/>
          <a:ea typeface="Microsoft YaHei" panose="020B0503020204020204" pitchFamily="34" charset="-122"/>
        </a:defRPr>
      </a:lvl2pPr>
      <a:lvl3pPr marL="1209408" indent="-241882"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a:solidFill>
            <a:srgbClr val="000000"/>
          </a:solidFill>
          <a:latin typeface="Roboto Condensed" panose="02000000000000000000" pitchFamily="2" charset="0"/>
          <a:ea typeface="Microsoft YaHei" panose="020B0503020204020204" pitchFamily="34" charset="-122"/>
        </a:defRPr>
      </a:lvl3pPr>
      <a:lvl4pPr marL="1693172" indent="-241882"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a:solidFill>
            <a:srgbClr val="000000"/>
          </a:solidFill>
          <a:latin typeface="Roboto Condensed" panose="02000000000000000000" pitchFamily="2" charset="0"/>
          <a:ea typeface="Microsoft YaHei" panose="020B0503020204020204" pitchFamily="34" charset="-122"/>
        </a:defRPr>
      </a:lvl4pPr>
      <a:lvl5pPr marL="2176935" indent="-241882"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a:solidFill>
            <a:srgbClr val="000000"/>
          </a:solidFill>
          <a:latin typeface="Roboto Condensed" panose="02000000000000000000" pitchFamily="2" charset="0"/>
          <a:ea typeface="Microsoft YaHei" panose="020B0503020204020204" pitchFamily="34" charset="-122"/>
        </a:defRPr>
      </a:lvl5pPr>
      <a:lvl6pPr marL="2660698" indent="-241882"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a:solidFill>
            <a:srgbClr val="000000"/>
          </a:solidFill>
          <a:latin typeface="Roboto Condensed" panose="02000000000000000000" pitchFamily="2" charset="0"/>
          <a:ea typeface="Microsoft YaHei" panose="020B0503020204020204" pitchFamily="34" charset="-122"/>
        </a:defRPr>
      </a:lvl6pPr>
      <a:lvl7pPr marL="3144462" indent="-241882"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a:solidFill>
            <a:srgbClr val="000000"/>
          </a:solidFill>
          <a:latin typeface="Roboto Condensed" panose="02000000000000000000" pitchFamily="2" charset="0"/>
          <a:ea typeface="Microsoft YaHei" panose="020B0503020204020204" pitchFamily="34" charset="-122"/>
        </a:defRPr>
      </a:lvl7pPr>
      <a:lvl8pPr marL="3628225" indent="-241882"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a:solidFill>
            <a:srgbClr val="000000"/>
          </a:solidFill>
          <a:latin typeface="Roboto Condensed" panose="02000000000000000000" pitchFamily="2" charset="0"/>
          <a:ea typeface="Microsoft YaHei" panose="020B0503020204020204" pitchFamily="34" charset="-122"/>
        </a:defRPr>
      </a:lvl8pPr>
      <a:lvl9pPr marL="4111988" indent="-241882" algn="l" defTabSz="475365" rtl="0" eaLnBrk="1" fontAlgn="base" hangingPunct="1">
        <a:lnSpc>
          <a:spcPct val="88000"/>
        </a:lnSpc>
        <a:spcBef>
          <a:spcPct val="0"/>
        </a:spcBef>
        <a:spcAft>
          <a:spcPct val="0"/>
        </a:spcAft>
        <a:buClr>
          <a:srgbClr val="000000"/>
        </a:buClr>
        <a:buSzPct val="100000"/>
        <a:buFont typeface="Times New Roman" panose="02020603050405020304" pitchFamily="18" charset="0"/>
        <a:defRPr sz="6031">
          <a:solidFill>
            <a:srgbClr val="000000"/>
          </a:solidFill>
          <a:latin typeface="Roboto Condensed" panose="02000000000000000000" pitchFamily="2" charset="0"/>
          <a:ea typeface="Microsoft YaHei" panose="020B0503020204020204" pitchFamily="34" charset="-122"/>
        </a:defRPr>
      </a:lvl9pPr>
    </p:titleStyle>
    <p:bodyStyle>
      <a:lvl1pPr marL="362822" indent="-362822" algn="l" defTabSz="475365" rtl="0" eaLnBrk="1" fontAlgn="base" hangingPunct="1">
        <a:lnSpc>
          <a:spcPct val="110000"/>
        </a:lnSpc>
        <a:spcBef>
          <a:spcPct val="0"/>
        </a:spcBef>
        <a:spcAft>
          <a:spcPts val="1495"/>
        </a:spcAft>
        <a:buClr>
          <a:srgbClr val="000000"/>
        </a:buClr>
        <a:buSzPct val="100000"/>
        <a:buFont typeface="Times New Roman" panose="02020603050405020304" pitchFamily="18" charset="0"/>
        <a:defRPr sz="3386" kern="1200">
          <a:solidFill>
            <a:srgbClr val="000000"/>
          </a:solidFill>
          <a:latin typeface="+mn-lt"/>
          <a:ea typeface="+mn-ea"/>
          <a:cs typeface="+mn-cs"/>
        </a:defRPr>
      </a:lvl1pPr>
      <a:lvl2pPr marL="786115" indent="-302352" algn="l" defTabSz="475365" rtl="0" eaLnBrk="1" fontAlgn="base" hangingPunct="1">
        <a:lnSpc>
          <a:spcPct val="110000"/>
        </a:lnSpc>
        <a:spcBef>
          <a:spcPct val="0"/>
        </a:spcBef>
        <a:spcAft>
          <a:spcPts val="1204"/>
        </a:spcAft>
        <a:buClr>
          <a:srgbClr val="000000"/>
        </a:buClr>
        <a:buSzPct val="100000"/>
        <a:buFont typeface="Times New Roman" panose="02020603050405020304" pitchFamily="18" charset="0"/>
        <a:defRPr sz="2963" kern="1200">
          <a:solidFill>
            <a:srgbClr val="000000"/>
          </a:solidFill>
          <a:latin typeface="+mn-lt"/>
          <a:ea typeface="+mn-ea"/>
          <a:cs typeface="+mn-cs"/>
        </a:defRPr>
      </a:lvl2pPr>
      <a:lvl3pPr marL="1209408" indent="-241882" algn="l" defTabSz="475365" rtl="0" eaLnBrk="1" fontAlgn="base" hangingPunct="1">
        <a:lnSpc>
          <a:spcPct val="110000"/>
        </a:lnSpc>
        <a:spcBef>
          <a:spcPct val="0"/>
        </a:spcBef>
        <a:spcAft>
          <a:spcPts val="899"/>
        </a:spcAft>
        <a:buClr>
          <a:srgbClr val="000000"/>
        </a:buClr>
        <a:buSzPct val="100000"/>
        <a:buFont typeface="Times New Roman" panose="02020603050405020304" pitchFamily="18" charset="0"/>
        <a:defRPr sz="2539" kern="1200">
          <a:solidFill>
            <a:srgbClr val="000000"/>
          </a:solidFill>
          <a:latin typeface="+mn-lt"/>
          <a:ea typeface="+mn-ea"/>
          <a:cs typeface="+mn-cs"/>
        </a:defRPr>
      </a:lvl3pPr>
      <a:lvl4pPr marL="1693172" indent="-241882" algn="l" defTabSz="475365" rtl="0" eaLnBrk="1" fontAlgn="base" hangingPunct="1">
        <a:lnSpc>
          <a:spcPct val="110000"/>
        </a:lnSpc>
        <a:spcBef>
          <a:spcPct val="0"/>
        </a:spcBef>
        <a:spcAft>
          <a:spcPts val="608"/>
        </a:spcAft>
        <a:buClr>
          <a:srgbClr val="000000"/>
        </a:buClr>
        <a:buSzPct val="100000"/>
        <a:buFont typeface="Times New Roman" panose="02020603050405020304" pitchFamily="18" charset="0"/>
        <a:defRPr sz="2116" kern="1200">
          <a:solidFill>
            <a:srgbClr val="000000"/>
          </a:solidFill>
          <a:latin typeface="+mn-lt"/>
          <a:ea typeface="+mn-ea"/>
          <a:cs typeface="+mn-cs"/>
        </a:defRPr>
      </a:lvl4pPr>
      <a:lvl5pPr marL="2176935" indent="-241882" algn="l" defTabSz="475365" rtl="0" eaLnBrk="1" fontAlgn="base" hangingPunct="1">
        <a:lnSpc>
          <a:spcPct val="110000"/>
        </a:lnSpc>
        <a:spcBef>
          <a:spcPct val="0"/>
        </a:spcBef>
        <a:spcAft>
          <a:spcPts val="305"/>
        </a:spcAft>
        <a:buClr>
          <a:srgbClr val="000000"/>
        </a:buClr>
        <a:buSzPct val="100000"/>
        <a:buFont typeface="Times New Roman" panose="02020603050405020304" pitchFamily="18" charset="0"/>
        <a:defRPr sz="2116" kern="1200">
          <a:solidFill>
            <a:srgbClr val="000000"/>
          </a:solidFill>
          <a:latin typeface="+mn-lt"/>
          <a:ea typeface="+mn-ea"/>
          <a:cs typeface="+mn-cs"/>
        </a:defRPr>
      </a:lvl5pPr>
      <a:lvl6pPr marL="2660698"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4462"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225"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1988"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527" rtl="0" eaLnBrk="1" latinLnBrk="0" hangingPunct="1">
        <a:defRPr sz="1905" kern="1200">
          <a:solidFill>
            <a:schemeClr val="tx1"/>
          </a:solidFill>
          <a:latin typeface="+mn-lt"/>
          <a:ea typeface="+mn-ea"/>
          <a:cs typeface="+mn-cs"/>
        </a:defRPr>
      </a:lvl1pPr>
      <a:lvl2pPr marL="483763" algn="l" defTabSz="967527" rtl="0" eaLnBrk="1" latinLnBrk="0" hangingPunct="1">
        <a:defRPr sz="1905" kern="1200">
          <a:solidFill>
            <a:schemeClr val="tx1"/>
          </a:solidFill>
          <a:latin typeface="+mn-lt"/>
          <a:ea typeface="+mn-ea"/>
          <a:cs typeface="+mn-cs"/>
        </a:defRPr>
      </a:lvl2pPr>
      <a:lvl3pPr marL="967527" algn="l" defTabSz="967527" rtl="0" eaLnBrk="1" latinLnBrk="0" hangingPunct="1">
        <a:defRPr sz="1905" kern="1200">
          <a:solidFill>
            <a:schemeClr val="tx1"/>
          </a:solidFill>
          <a:latin typeface="+mn-lt"/>
          <a:ea typeface="+mn-ea"/>
          <a:cs typeface="+mn-cs"/>
        </a:defRPr>
      </a:lvl3pPr>
      <a:lvl4pPr marL="1451290" algn="l" defTabSz="967527" rtl="0" eaLnBrk="1" latinLnBrk="0" hangingPunct="1">
        <a:defRPr sz="1905" kern="1200">
          <a:solidFill>
            <a:schemeClr val="tx1"/>
          </a:solidFill>
          <a:latin typeface="+mn-lt"/>
          <a:ea typeface="+mn-ea"/>
          <a:cs typeface="+mn-cs"/>
        </a:defRPr>
      </a:lvl4pPr>
      <a:lvl5pPr marL="1935053" algn="l" defTabSz="967527" rtl="0" eaLnBrk="1" latinLnBrk="0" hangingPunct="1">
        <a:defRPr sz="1905" kern="1200">
          <a:solidFill>
            <a:schemeClr val="tx1"/>
          </a:solidFill>
          <a:latin typeface="+mn-lt"/>
          <a:ea typeface="+mn-ea"/>
          <a:cs typeface="+mn-cs"/>
        </a:defRPr>
      </a:lvl5pPr>
      <a:lvl6pPr marL="2418817" algn="l" defTabSz="967527" rtl="0" eaLnBrk="1" latinLnBrk="0" hangingPunct="1">
        <a:defRPr sz="1905" kern="1200">
          <a:solidFill>
            <a:schemeClr val="tx1"/>
          </a:solidFill>
          <a:latin typeface="+mn-lt"/>
          <a:ea typeface="+mn-ea"/>
          <a:cs typeface="+mn-cs"/>
        </a:defRPr>
      </a:lvl6pPr>
      <a:lvl7pPr marL="2902580" algn="l" defTabSz="967527" rtl="0" eaLnBrk="1" latinLnBrk="0" hangingPunct="1">
        <a:defRPr sz="1905" kern="1200">
          <a:solidFill>
            <a:schemeClr val="tx1"/>
          </a:solidFill>
          <a:latin typeface="+mn-lt"/>
          <a:ea typeface="+mn-ea"/>
          <a:cs typeface="+mn-cs"/>
        </a:defRPr>
      </a:lvl7pPr>
      <a:lvl8pPr marL="3386343" algn="l" defTabSz="967527" rtl="0" eaLnBrk="1" latinLnBrk="0" hangingPunct="1">
        <a:defRPr sz="1905" kern="1200">
          <a:solidFill>
            <a:schemeClr val="tx1"/>
          </a:solidFill>
          <a:latin typeface="+mn-lt"/>
          <a:ea typeface="+mn-ea"/>
          <a:cs typeface="+mn-cs"/>
        </a:defRPr>
      </a:lvl8pPr>
      <a:lvl9pPr marL="3870107" algn="l" defTabSz="967527" rtl="0" eaLnBrk="1" latinLnBrk="0" hangingPunct="1">
        <a:defRPr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op.europa.eu/et/publication-detail/-/publication/beca5d94-7d21-11ee-99ba-01aa75ed71a1/language-e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6DE4-9E75-D069-D6D5-20BAFF30286E}"/>
              </a:ext>
            </a:extLst>
          </p:cNvPr>
          <p:cNvSpPr>
            <a:spLocks noGrp="1"/>
          </p:cNvSpPr>
          <p:nvPr>
            <p:ph type="ctrTitle"/>
          </p:nvPr>
        </p:nvSpPr>
        <p:spPr/>
        <p:txBody>
          <a:bodyPr/>
          <a:lstStyle/>
          <a:p>
            <a:pPr algn="ctr"/>
            <a:r>
              <a:rPr lang="et-EE" sz="4000" dirty="0">
                <a:effectLst/>
                <a:ea typeface="Aptos" panose="020B0004020202020204" pitchFamily="34" charset="0"/>
                <a:cs typeface="Calibri" panose="020F0502020204030204" pitchFamily="34" charset="0"/>
              </a:rPr>
              <a:t>T</a:t>
            </a:r>
            <a:r>
              <a:rPr lang="et-EE" sz="4000" b="1" dirty="0">
                <a:effectLst/>
                <a:ea typeface="Aptos" panose="020B0004020202020204" pitchFamily="34" charset="0"/>
                <a:cs typeface="Calibri" panose="020F0502020204030204" pitchFamily="34" charset="0"/>
              </a:rPr>
              <a:t>ootjaorganisatsioonide tunnustamine ning tunnustatud tootjaorganisatsioonidele suunatud </a:t>
            </a:r>
            <a:r>
              <a:rPr lang="et-EE" sz="4000" b="1" dirty="0">
                <a:ea typeface="Aptos" panose="020B0004020202020204" pitchFamily="34" charset="0"/>
                <a:cs typeface="Calibri" panose="020F0502020204030204" pitchFamily="34" charset="0"/>
              </a:rPr>
              <a:t>sekkumised</a:t>
            </a:r>
            <a:endParaRPr lang="et-EE" sz="4000" dirty="0">
              <a:cs typeface="Calibri" panose="020F0502020204030204" pitchFamily="34" charset="0"/>
            </a:endParaRPr>
          </a:p>
        </p:txBody>
      </p:sp>
      <p:sp>
        <p:nvSpPr>
          <p:cNvPr id="3" name="Subtitle 2">
            <a:extLst>
              <a:ext uri="{FF2B5EF4-FFF2-40B4-BE49-F238E27FC236}">
                <a16:creationId xmlns:a16="http://schemas.microsoft.com/office/drawing/2014/main" id="{289AC0EB-0E38-7790-1742-1CB699AAD67C}"/>
              </a:ext>
            </a:extLst>
          </p:cNvPr>
          <p:cNvSpPr>
            <a:spLocks noGrp="1"/>
          </p:cNvSpPr>
          <p:nvPr>
            <p:ph type="subTitle" idx="1"/>
          </p:nvPr>
        </p:nvSpPr>
        <p:spPr/>
        <p:txBody>
          <a:bodyPr/>
          <a:lstStyle/>
          <a:p>
            <a:r>
              <a:rPr lang="et-EE" dirty="0">
                <a:latin typeface="+mj-lt"/>
              </a:rPr>
              <a:t>Ragne Lokk, Janeli Tikk</a:t>
            </a:r>
          </a:p>
          <a:p>
            <a:r>
              <a:rPr lang="et-EE" dirty="0">
                <a:latin typeface="+mj-lt"/>
              </a:rPr>
              <a:t>Põllumajanduspoliitika osakond</a:t>
            </a:r>
          </a:p>
          <a:p>
            <a:r>
              <a:rPr lang="et-EE" dirty="0">
                <a:latin typeface="+mj-lt"/>
              </a:rPr>
              <a:t>13.09.2024</a:t>
            </a:r>
          </a:p>
        </p:txBody>
      </p:sp>
      <p:pic>
        <p:nvPicPr>
          <p:cNvPr id="5" name="Picture 4">
            <a:extLst>
              <a:ext uri="{FF2B5EF4-FFF2-40B4-BE49-F238E27FC236}">
                <a16:creationId xmlns:a16="http://schemas.microsoft.com/office/drawing/2014/main" id="{3994F97D-152D-247D-3F10-6F2CC95EE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056" y="210235"/>
            <a:ext cx="3005328" cy="14264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0775-3C12-EFA8-70EB-CE87D16CFF0A}"/>
              </a:ext>
            </a:extLst>
          </p:cNvPr>
          <p:cNvSpPr>
            <a:spLocks noGrp="1"/>
          </p:cNvSpPr>
          <p:nvPr>
            <p:ph type="title"/>
          </p:nvPr>
        </p:nvSpPr>
        <p:spPr/>
        <p:txBody>
          <a:bodyPr/>
          <a:lstStyle/>
          <a:p>
            <a:r>
              <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Puu</a:t>
            </a:r>
            <a:r>
              <a:rPr kumimoji="0" lang="et-EE" sz="3600" b="1" i="0" u="none" strike="noStrike" kern="1200" cap="none" spc="0" normalizeH="0" baseline="0" noProof="0" dirty="0">
                <a:ln>
                  <a:noFill/>
                </a:ln>
                <a:solidFill>
                  <a:srgbClr val="0070C0"/>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 ja köögiviljasektori tootjaorganisatsiooni tunnustamise eritingimused </a:t>
            </a:r>
            <a:endParaRPr lang="et-EE" dirty="0"/>
          </a:p>
        </p:txBody>
      </p:sp>
      <p:sp>
        <p:nvSpPr>
          <p:cNvPr id="3" name="Content Placeholder 2">
            <a:extLst>
              <a:ext uri="{FF2B5EF4-FFF2-40B4-BE49-F238E27FC236}">
                <a16:creationId xmlns:a16="http://schemas.microsoft.com/office/drawing/2014/main" id="{21E6302D-00AC-566A-2F40-1B3382EB69C8}"/>
              </a:ext>
            </a:extLst>
          </p:cNvPr>
          <p:cNvSpPr>
            <a:spLocks noGrp="1"/>
          </p:cNvSpPr>
          <p:nvPr>
            <p:ph idx="1"/>
          </p:nvPr>
        </p:nvSpPr>
        <p:spPr/>
        <p:txBody>
          <a:bodyPr>
            <a:normAutofit fontScale="70000" lnSpcReduction="20000"/>
          </a:bodyPr>
          <a:lstStyle/>
          <a:p>
            <a:pPr marL="0" indent="0" algn="just">
              <a:buNone/>
            </a:pPr>
            <a:r>
              <a:rPr lang="et-EE" sz="3400" dirty="0"/>
              <a:t>Tunnustada võib juriidilisi isikuid või juriidiliste isikute selgelt määratletud osi </a:t>
            </a:r>
            <a:r>
              <a:rPr lang="et-EE" sz="3400" u="sng" dirty="0"/>
              <a:t>toote või tooterühma </a:t>
            </a:r>
            <a:r>
              <a:rPr lang="et-EE" sz="3400" dirty="0"/>
              <a:t>osas:</a:t>
            </a:r>
          </a:p>
          <a:p>
            <a:pPr algn="just"/>
            <a:r>
              <a:rPr lang="et-EE" sz="3400" dirty="0"/>
              <a:t>mis </a:t>
            </a:r>
            <a:r>
              <a:rPr lang="et-EE" sz="3400" u="sng" dirty="0"/>
              <a:t>koosnevad tootjatest</a:t>
            </a:r>
            <a:r>
              <a:rPr lang="et-EE" sz="3400" dirty="0"/>
              <a:t>, on loodud nende algatusel ning järgivad vähemalt ühte järgmistest eesmärkidest:</a:t>
            </a:r>
          </a:p>
          <a:p>
            <a:pPr marL="0" indent="0" algn="just">
              <a:buNone/>
            </a:pPr>
            <a:r>
              <a:rPr lang="et-EE" sz="3400" dirty="0"/>
              <a:t>	</a:t>
            </a:r>
            <a:r>
              <a:rPr lang="et-EE" sz="2900" dirty="0"/>
              <a:t>-tootmise kavandamine ja kohandamine vastavalt nõudlusele, eriti kvaliteedi ja kvantiteedi 	osas</a:t>
            </a:r>
          </a:p>
          <a:p>
            <a:pPr marL="0" indent="0" algn="just">
              <a:buNone/>
            </a:pPr>
            <a:r>
              <a:rPr lang="et-EE" sz="2900" dirty="0"/>
              <a:t>	-tarnete koondamine ja liikmete toodete </a:t>
            </a:r>
            <a:r>
              <a:rPr lang="et-EE" sz="2900" dirty="0" err="1"/>
              <a:t>turuleviimine</a:t>
            </a:r>
            <a:endParaRPr lang="et-EE" sz="2900" dirty="0"/>
          </a:p>
          <a:p>
            <a:pPr marL="0" indent="0" algn="just">
              <a:buNone/>
            </a:pPr>
            <a:r>
              <a:rPr lang="et-EE" sz="2900" dirty="0"/>
              <a:t>	-tootmiskulude optimeerimine ja omahindade stabiliseerimine</a:t>
            </a:r>
          </a:p>
          <a:p>
            <a:pPr algn="just"/>
            <a:r>
              <a:rPr lang="et-EE" sz="3400" dirty="0"/>
              <a:t>millel on </a:t>
            </a:r>
            <a:r>
              <a:rPr lang="et-EE" sz="3400" u="sng" dirty="0"/>
              <a:t>miinimumarv liikmeid </a:t>
            </a:r>
            <a:r>
              <a:rPr lang="et-EE" sz="3400" dirty="0"/>
              <a:t>ja mis tagab oma tegutsemispiirkonnas </a:t>
            </a:r>
            <a:r>
              <a:rPr lang="et-EE" sz="3400" u="sng" dirty="0"/>
              <a:t>turustatava toodangu miinimumväärtuse</a:t>
            </a:r>
          </a:p>
          <a:p>
            <a:pPr marL="0" indent="0" algn="just">
              <a:buNone/>
            </a:pPr>
            <a:r>
              <a:rPr lang="et-EE" sz="3400" dirty="0">
                <a:latin typeface="Calibri body"/>
                <a:cs typeface="Calibri" panose="020F0502020204030204" pitchFamily="34" charset="0"/>
              </a:rPr>
              <a:t>Põhikirjas nõutakse, et tootjaliikmed </a:t>
            </a:r>
            <a:r>
              <a:rPr lang="et-EE" sz="3400" u="sng" dirty="0">
                <a:latin typeface="Calibri body"/>
                <a:cs typeface="Calibri" panose="020F0502020204030204" pitchFamily="34" charset="0"/>
              </a:rPr>
              <a:t>turustaksid kogu oma toodangu TO kaudu</a:t>
            </a:r>
            <a:r>
              <a:rPr lang="et-EE" sz="3400" dirty="0">
                <a:latin typeface="Calibri body"/>
                <a:cs typeface="Calibri" panose="020F0502020204030204" pitchFamily="34" charset="0"/>
              </a:rPr>
              <a:t>. Kui TO oma põhikirjas lubab, võib tootjast liikme väljaspool </a:t>
            </a:r>
            <a:r>
              <a:rPr lang="et-EE" sz="3400" dirty="0" err="1">
                <a:latin typeface="Calibri body"/>
                <a:cs typeface="Calibri" panose="020F0502020204030204" pitchFamily="34" charset="0"/>
              </a:rPr>
              <a:t>TOd</a:t>
            </a:r>
            <a:r>
              <a:rPr lang="et-EE" sz="3400" dirty="0">
                <a:latin typeface="Calibri body"/>
                <a:cs typeface="Calibri" panose="020F0502020204030204" pitchFamily="34" charset="0"/>
              </a:rPr>
              <a:t> turustatud toodangu maht või väärtus </a:t>
            </a:r>
            <a:r>
              <a:rPr lang="fi-FI" sz="3400" dirty="0">
                <a:latin typeface="Calibri body"/>
                <a:cs typeface="Calibri" panose="020F0502020204030204" pitchFamily="34" charset="0"/>
              </a:rPr>
              <a:t>olla kuni 25 </a:t>
            </a:r>
            <a:r>
              <a:rPr lang="fi-FI" sz="3400" dirty="0" err="1">
                <a:latin typeface="Calibri body"/>
                <a:cs typeface="Calibri" panose="020F0502020204030204" pitchFamily="34" charset="0"/>
              </a:rPr>
              <a:t>protsenti</a:t>
            </a:r>
            <a:r>
              <a:rPr lang="et-EE" sz="3400" dirty="0">
                <a:latin typeface="Calibri body"/>
                <a:cs typeface="Calibri" panose="020F0502020204030204" pitchFamily="34" charset="0"/>
              </a:rPr>
              <a:t> (TO esitab </a:t>
            </a:r>
            <a:r>
              <a:rPr lang="et-EE" sz="3400" dirty="0" err="1">
                <a:latin typeface="Calibri body"/>
                <a:cs typeface="Calibri" panose="020F0502020204030204" pitchFamily="34" charset="0"/>
              </a:rPr>
              <a:t>PRIAle</a:t>
            </a:r>
            <a:r>
              <a:rPr lang="et-EE" sz="3400" dirty="0">
                <a:latin typeface="Calibri body"/>
                <a:cs typeface="Calibri" panose="020F0502020204030204" pitchFamily="34" charset="0"/>
              </a:rPr>
              <a:t> sellekohase otsuse)</a:t>
            </a:r>
          </a:p>
          <a:p>
            <a:pPr algn="just"/>
            <a:endParaRPr lang="et-EE" dirty="0"/>
          </a:p>
        </p:txBody>
      </p:sp>
    </p:spTree>
    <p:extLst>
      <p:ext uri="{BB962C8B-B14F-4D97-AF65-F5344CB8AC3E}">
        <p14:creationId xmlns:p14="http://schemas.microsoft.com/office/powerpoint/2010/main" val="80645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5"/>
            <a:ext cx="10515600" cy="1036043"/>
          </a:xfrm>
        </p:spPr>
        <p:txBody>
          <a:bodyPr>
            <a:normAutofit/>
          </a:bodyPr>
          <a:lstStyle/>
          <a:p>
            <a:r>
              <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Tootjaorganisatsiooni tunnustamise nõuded </a:t>
            </a:r>
            <a:endParaRPr lang="et-EE" sz="3600" dirty="0"/>
          </a:p>
        </p:txBody>
      </p:sp>
      <p:sp>
        <p:nvSpPr>
          <p:cNvPr id="3" name="Content Placeholder 2"/>
          <p:cNvSpPr>
            <a:spLocks noGrp="1"/>
          </p:cNvSpPr>
          <p:nvPr>
            <p:ph idx="1"/>
          </p:nvPr>
        </p:nvSpPr>
        <p:spPr>
          <a:xfrm>
            <a:off x="838200" y="1508760"/>
            <a:ext cx="10515600" cy="5157083"/>
          </a:xfrm>
        </p:spPr>
        <p:txBody>
          <a:bodyPr>
            <a:normAutofit/>
          </a:bodyPr>
          <a:lstStyle/>
          <a:p>
            <a:pPr marL="0" indent="0">
              <a:buNone/>
            </a:pPr>
            <a:endParaRPr lang="et-EE" sz="2200" b="1" dirty="0"/>
          </a:p>
        </p:txBody>
      </p:sp>
      <p:graphicFrame>
        <p:nvGraphicFramePr>
          <p:cNvPr id="4" name="Table 3">
            <a:extLst>
              <a:ext uri="{FF2B5EF4-FFF2-40B4-BE49-F238E27FC236}">
                <a16:creationId xmlns:a16="http://schemas.microsoft.com/office/drawing/2014/main" id="{7D2D6C77-CF2D-DF02-51EF-C57BE289B578}"/>
              </a:ext>
            </a:extLst>
          </p:cNvPr>
          <p:cNvGraphicFramePr>
            <a:graphicFrameLocks noGrp="1"/>
          </p:cNvGraphicFramePr>
          <p:nvPr>
            <p:extLst>
              <p:ext uri="{D42A27DB-BD31-4B8C-83A1-F6EECF244321}">
                <p14:modId xmlns:p14="http://schemas.microsoft.com/office/powerpoint/2010/main" val="3222120186"/>
              </p:ext>
            </p:extLst>
          </p:nvPr>
        </p:nvGraphicFramePr>
        <p:xfrm>
          <a:off x="0" y="1147169"/>
          <a:ext cx="12191999" cy="571083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25221603"/>
                    </a:ext>
                  </a:extLst>
                </a:gridCol>
                <a:gridCol w="5259916">
                  <a:extLst>
                    <a:ext uri="{9D8B030D-6E8A-4147-A177-3AD203B41FA5}">
                      <a16:colId xmlns:a16="http://schemas.microsoft.com/office/drawing/2014/main" val="4279549399"/>
                    </a:ext>
                  </a:extLst>
                </a:gridCol>
                <a:gridCol w="2868083">
                  <a:extLst>
                    <a:ext uri="{9D8B030D-6E8A-4147-A177-3AD203B41FA5}">
                      <a16:colId xmlns:a16="http://schemas.microsoft.com/office/drawing/2014/main" val="1117271194"/>
                    </a:ext>
                  </a:extLst>
                </a:gridCol>
              </a:tblGrid>
              <a:tr h="1230111">
                <a:tc>
                  <a:txBody>
                    <a:bodyPr/>
                    <a:lstStyle/>
                    <a:p>
                      <a:endParaRPr lang="et-EE" dirty="0"/>
                    </a:p>
                  </a:txBody>
                  <a:tcPr/>
                </a:tc>
                <a:tc>
                  <a:txBody>
                    <a:bodyPr/>
                    <a:lstStyle/>
                    <a:p>
                      <a:pPr algn="ctr"/>
                      <a:r>
                        <a:rPr lang="et-EE" b="1" dirty="0"/>
                        <a:t>3 maj a kesk turustatud toodangu väärtus/</a:t>
                      </a:r>
                    </a:p>
                    <a:p>
                      <a:pPr algn="ctr"/>
                      <a:r>
                        <a:rPr lang="et-EE" b="1" dirty="0"/>
                        <a:t>taotluse esitamisele </a:t>
                      </a:r>
                    </a:p>
                    <a:p>
                      <a:pPr algn="ctr"/>
                      <a:r>
                        <a:rPr lang="et-EE" b="1" dirty="0"/>
                        <a:t>eelnenud 12 kuu toorpiima kogus Eesti toorpiima kogusest</a:t>
                      </a:r>
                    </a:p>
                  </a:txBody>
                  <a:tcPr/>
                </a:tc>
                <a:tc>
                  <a:txBody>
                    <a:bodyPr/>
                    <a:lstStyle/>
                    <a:p>
                      <a:pPr algn="ctr"/>
                      <a:r>
                        <a:rPr lang="et-EE" dirty="0"/>
                        <a:t>Sõltumatute liikmete arv</a:t>
                      </a:r>
                    </a:p>
                  </a:txBody>
                  <a:tcPr/>
                </a:tc>
                <a:extLst>
                  <a:ext uri="{0D108BD9-81ED-4DB2-BD59-A6C34878D82A}">
                    <a16:rowId xmlns:a16="http://schemas.microsoft.com/office/drawing/2014/main" val="2243124986"/>
                  </a:ext>
                </a:extLst>
              </a:tr>
              <a:tr h="662367">
                <a:tc>
                  <a:txBody>
                    <a:bodyPr/>
                    <a:lstStyle/>
                    <a:p>
                      <a:r>
                        <a:rPr lang="et-EE" b="1" dirty="0"/>
                        <a:t>Teraviljasektor, sh õlikultuurid, kaunviljad</a:t>
                      </a:r>
                    </a:p>
                  </a:txBody>
                  <a:tcPr/>
                </a:tc>
                <a:tc>
                  <a:txBody>
                    <a:bodyPr/>
                    <a:lstStyle/>
                    <a:p>
                      <a:pPr algn="ctr"/>
                      <a:r>
                        <a:rPr lang="et-EE" dirty="0"/>
                        <a:t>6 000 000 €</a:t>
                      </a:r>
                    </a:p>
                  </a:txBody>
                  <a:tcPr/>
                </a:tc>
                <a:tc>
                  <a:txBody>
                    <a:bodyPr/>
                    <a:lstStyle/>
                    <a:p>
                      <a:pPr algn="ctr"/>
                      <a:r>
                        <a:rPr lang="et-EE" dirty="0"/>
                        <a:t>10</a:t>
                      </a:r>
                    </a:p>
                  </a:txBody>
                  <a:tcPr/>
                </a:tc>
                <a:extLst>
                  <a:ext uri="{0D108BD9-81ED-4DB2-BD59-A6C34878D82A}">
                    <a16:rowId xmlns:a16="http://schemas.microsoft.com/office/drawing/2014/main" val="377870042"/>
                  </a:ext>
                </a:extLst>
              </a:tr>
              <a:tr h="545479">
                <a:tc>
                  <a:txBody>
                    <a:bodyPr/>
                    <a:lstStyle/>
                    <a:p>
                      <a:r>
                        <a:rPr lang="et-EE" b="1" dirty="0"/>
                        <a:t>Sealihasektor</a:t>
                      </a:r>
                    </a:p>
                  </a:txBody>
                  <a:tcPr/>
                </a:tc>
                <a:tc>
                  <a:txBody>
                    <a:bodyPr/>
                    <a:lstStyle/>
                    <a:p>
                      <a:pPr algn="ctr"/>
                      <a:r>
                        <a:rPr lang="et-EE" dirty="0"/>
                        <a:t>4 000 000 €</a:t>
                      </a:r>
                    </a:p>
                  </a:txBody>
                  <a:tcPr/>
                </a:tc>
                <a:tc>
                  <a:txBody>
                    <a:bodyPr/>
                    <a:lstStyle/>
                    <a:p>
                      <a:pPr algn="ctr"/>
                      <a:r>
                        <a:rPr lang="et-EE" dirty="0"/>
                        <a:t>6</a:t>
                      </a:r>
                    </a:p>
                  </a:txBody>
                  <a:tcPr/>
                </a:tc>
                <a:extLst>
                  <a:ext uri="{0D108BD9-81ED-4DB2-BD59-A6C34878D82A}">
                    <a16:rowId xmlns:a16="http://schemas.microsoft.com/office/drawing/2014/main" val="3665346562"/>
                  </a:ext>
                </a:extLst>
              </a:tr>
              <a:tr h="545479">
                <a:tc>
                  <a:txBody>
                    <a:bodyPr/>
                    <a:lstStyle/>
                    <a:p>
                      <a:r>
                        <a:rPr lang="et-EE" b="1" dirty="0"/>
                        <a:t>Veise- ja vasikalihasektor</a:t>
                      </a:r>
                    </a:p>
                  </a:txBody>
                  <a:tcPr/>
                </a:tc>
                <a:tc>
                  <a:txBody>
                    <a:bodyPr/>
                    <a:lstStyle/>
                    <a:p>
                      <a:pPr algn="ctr"/>
                      <a:r>
                        <a:rPr lang="et-EE" dirty="0"/>
                        <a:t>2 000 000 €</a:t>
                      </a:r>
                    </a:p>
                  </a:txBody>
                  <a:tcPr/>
                </a:tc>
                <a:tc>
                  <a:txBody>
                    <a:bodyPr/>
                    <a:lstStyle/>
                    <a:p>
                      <a:pPr algn="ctr"/>
                      <a:r>
                        <a:rPr lang="et-EE" dirty="0"/>
                        <a:t>10</a:t>
                      </a:r>
                    </a:p>
                  </a:txBody>
                  <a:tcPr/>
                </a:tc>
                <a:extLst>
                  <a:ext uri="{0D108BD9-81ED-4DB2-BD59-A6C34878D82A}">
                    <a16:rowId xmlns:a16="http://schemas.microsoft.com/office/drawing/2014/main" val="2820354757"/>
                  </a:ext>
                </a:extLst>
              </a:tr>
              <a:tr h="545479">
                <a:tc>
                  <a:txBody>
                    <a:bodyPr/>
                    <a:lstStyle/>
                    <a:p>
                      <a:r>
                        <a:rPr lang="et-EE" b="1" dirty="0"/>
                        <a:t>Kartul </a:t>
                      </a:r>
                    </a:p>
                  </a:txBody>
                  <a:tcPr/>
                </a:tc>
                <a:tc>
                  <a:txBody>
                    <a:bodyPr/>
                    <a:lstStyle/>
                    <a:p>
                      <a:pPr algn="ctr"/>
                      <a:r>
                        <a:rPr lang="et-EE" dirty="0"/>
                        <a:t>1 000 000 €</a:t>
                      </a:r>
                    </a:p>
                  </a:txBody>
                  <a:tcPr/>
                </a:tc>
                <a:tc>
                  <a:txBody>
                    <a:bodyPr/>
                    <a:lstStyle/>
                    <a:p>
                      <a:pPr algn="ctr"/>
                      <a:r>
                        <a:rPr lang="et-EE" dirty="0"/>
                        <a:t>5</a:t>
                      </a:r>
                    </a:p>
                  </a:txBody>
                  <a:tcPr/>
                </a:tc>
                <a:extLst>
                  <a:ext uri="{0D108BD9-81ED-4DB2-BD59-A6C34878D82A}">
                    <a16:rowId xmlns:a16="http://schemas.microsoft.com/office/drawing/2014/main" val="4234491338"/>
                  </a:ext>
                </a:extLst>
              </a:tr>
              <a:tr h="545479">
                <a:tc>
                  <a:txBody>
                    <a:bodyPr/>
                    <a:lstStyle/>
                    <a:p>
                      <a:r>
                        <a:rPr lang="et-EE" b="1" dirty="0"/>
                        <a:t>Lamba- ja kitselihasektor</a:t>
                      </a:r>
                    </a:p>
                  </a:txBody>
                  <a:tcPr/>
                </a:tc>
                <a:tc>
                  <a:txBody>
                    <a:bodyPr/>
                    <a:lstStyle/>
                    <a:p>
                      <a:pPr algn="ctr"/>
                      <a:r>
                        <a:rPr lang="et-EE" dirty="0"/>
                        <a:t>120 000 €</a:t>
                      </a:r>
                    </a:p>
                  </a:txBody>
                  <a:tcPr/>
                </a:tc>
                <a:tc>
                  <a:txBody>
                    <a:bodyPr/>
                    <a:lstStyle/>
                    <a:p>
                      <a:pPr algn="ctr"/>
                      <a:r>
                        <a:rPr lang="et-EE" dirty="0"/>
                        <a:t>10</a:t>
                      </a:r>
                    </a:p>
                  </a:txBody>
                  <a:tcPr/>
                </a:tc>
                <a:extLst>
                  <a:ext uri="{0D108BD9-81ED-4DB2-BD59-A6C34878D82A}">
                    <a16:rowId xmlns:a16="http://schemas.microsoft.com/office/drawing/2014/main" val="2926540939"/>
                  </a:ext>
                </a:extLst>
              </a:tr>
              <a:tr h="545479">
                <a:tc>
                  <a:txBody>
                    <a:bodyPr/>
                    <a:lstStyle/>
                    <a:p>
                      <a:r>
                        <a:rPr lang="et-EE" b="1" dirty="0"/>
                        <a:t>Puu- ja köögiviljasektor</a:t>
                      </a:r>
                    </a:p>
                  </a:txBody>
                  <a:tcPr/>
                </a:tc>
                <a:tc>
                  <a:txBody>
                    <a:bodyPr/>
                    <a:lstStyle/>
                    <a:p>
                      <a:pPr algn="ctr"/>
                      <a:r>
                        <a:rPr lang="et-EE" dirty="0"/>
                        <a:t>100 000 €</a:t>
                      </a:r>
                    </a:p>
                  </a:txBody>
                  <a:tcPr/>
                </a:tc>
                <a:tc>
                  <a:txBody>
                    <a:bodyPr/>
                    <a:lstStyle/>
                    <a:p>
                      <a:pPr algn="ctr"/>
                      <a:r>
                        <a:rPr lang="et-EE" dirty="0"/>
                        <a:t>5</a:t>
                      </a:r>
                    </a:p>
                  </a:txBody>
                  <a:tcPr/>
                </a:tc>
                <a:extLst>
                  <a:ext uri="{0D108BD9-81ED-4DB2-BD59-A6C34878D82A}">
                    <a16:rowId xmlns:a16="http://schemas.microsoft.com/office/drawing/2014/main" val="3777365285"/>
                  </a:ext>
                </a:extLst>
              </a:tr>
              <a:tr h="545479">
                <a:tc>
                  <a:txBody>
                    <a:bodyPr/>
                    <a:lstStyle/>
                    <a:p>
                      <a:r>
                        <a:rPr lang="et-EE" b="1" dirty="0"/>
                        <a:t>Muud tooted</a:t>
                      </a:r>
                    </a:p>
                  </a:txBody>
                  <a:tcPr/>
                </a:tc>
                <a:tc>
                  <a:txBody>
                    <a:bodyPr/>
                    <a:lstStyle/>
                    <a:p>
                      <a:pPr algn="ctr"/>
                      <a:r>
                        <a:rPr lang="et-EE" dirty="0"/>
                        <a:t>100 000 €</a:t>
                      </a:r>
                    </a:p>
                  </a:txBody>
                  <a:tcPr/>
                </a:tc>
                <a:tc>
                  <a:txBody>
                    <a:bodyPr/>
                    <a:lstStyle/>
                    <a:p>
                      <a:pPr algn="ctr"/>
                      <a:r>
                        <a:rPr lang="et-EE" dirty="0"/>
                        <a:t>10</a:t>
                      </a:r>
                    </a:p>
                  </a:txBody>
                  <a:tcPr/>
                </a:tc>
                <a:extLst>
                  <a:ext uri="{0D108BD9-81ED-4DB2-BD59-A6C34878D82A}">
                    <a16:rowId xmlns:a16="http://schemas.microsoft.com/office/drawing/2014/main" val="949118054"/>
                  </a:ext>
                </a:extLst>
              </a:tr>
              <a:tr h="545479">
                <a:tc>
                  <a:txBody>
                    <a:bodyPr/>
                    <a:lstStyle/>
                    <a:p>
                      <a:r>
                        <a:rPr lang="et-EE" b="1" dirty="0"/>
                        <a:t>Piima- ja piimatootesektor</a:t>
                      </a:r>
                    </a:p>
                  </a:txBody>
                  <a:tcPr/>
                </a:tc>
                <a:tc>
                  <a:txBody>
                    <a:bodyPr/>
                    <a:lstStyle/>
                    <a:p>
                      <a:pPr algn="ctr"/>
                      <a:r>
                        <a:rPr lang="et-EE" dirty="0"/>
                        <a:t>5% (Saare maakonnas 4%) </a:t>
                      </a:r>
                    </a:p>
                  </a:txBody>
                  <a:tcPr/>
                </a:tc>
                <a:tc>
                  <a:txBody>
                    <a:bodyPr/>
                    <a:lstStyle/>
                    <a:p>
                      <a:pPr algn="ctr"/>
                      <a:r>
                        <a:rPr lang="et-EE" dirty="0"/>
                        <a:t>25</a:t>
                      </a:r>
                    </a:p>
                  </a:txBody>
                  <a:tcPr/>
                </a:tc>
                <a:extLst>
                  <a:ext uri="{0D108BD9-81ED-4DB2-BD59-A6C34878D82A}">
                    <a16:rowId xmlns:a16="http://schemas.microsoft.com/office/drawing/2014/main" val="2475486006"/>
                  </a:ext>
                </a:extLst>
              </a:tr>
            </a:tbl>
          </a:graphicData>
        </a:graphic>
      </p:graphicFrame>
    </p:spTree>
    <p:extLst>
      <p:ext uri="{BB962C8B-B14F-4D97-AF65-F5344CB8AC3E}">
        <p14:creationId xmlns:p14="http://schemas.microsoft.com/office/powerpoint/2010/main" val="255766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Tootjaorganisatsiooni sõltumatud liikmed</a:t>
            </a:r>
            <a:endParaRPr lang="et-EE" sz="3600" dirty="0"/>
          </a:p>
        </p:txBody>
      </p:sp>
      <p:sp>
        <p:nvSpPr>
          <p:cNvPr id="3" name="Content Placeholder 2"/>
          <p:cNvSpPr>
            <a:spLocks noGrp="1"/>
          </p:cNvSpPr>
          <p:nvPr>
            <p:ph idx="1"/>
          </p:nvPr>
        </p:nvSpPr>
        <p:spPr>
          <a:xfrm>
            <a:off x="838200" y="1385786"/>
            <a:ext cx="10515600" cy="5280057"/>
          </a:xfrm>
        </p:spPr>
        <p:txBody>
          <a:bodyPr>
            <a:normAutofit/>
          </a:bodyPr>
          <a:lstStyle/>
          <a:p>
            <a:pPr marL="0" indent="0" algn="just">
              <a:buNone/>
            </a:pPr>
            <a:r>
              <a:rPr lang="et-EE" dirty="0">
                <a:latin typeface="Calibri" panose="020F0502020204030204" pitchFamily="34" charset="0"/>
                <a:cs typeface="Calibri" panose="020F0502020204030204" pitchFamily="34" charset="0"/>
              </a:rPr>
              <a:t>Tunnustamist taotleval </a:t>
            </a:r>
            <a:r>
              <a:rPr lang="et-EE" dirty="0" err="1">
                <a:latin typeface="Calibri" panose="020F0502020204030204" pitchFamily="34" charset="0"/>
                <a:cs typeface="Calibri" panose="020F0502020204030204" pitchFamily="34" charset="0"/>
              </a:rPr>
              <a:t>tulundusühistul</a:t>
            </a:r>
            <a:r>
              <a:rPr lang="et-EE" dirty="0">
                <a:latin typeface="Calibri" panose="020F0502020204030204" pitchFamily="34" charset="0"/>
                <a:cs typeface="Calibri" panose="020F0502020204030204" pitchFamily="34" charset="0"/>
              </a:rPr>
              <a:t> peab olema </a:t>
            </a:r>
            <a:r>
              <a:rPr lang="et-EE" b="1" dirty="0">
                <a:latin typeface="Calibri" panose="020F0502020204030204" pitchFamily="34" charset="0"/>
                <a:cs typeface="Calibri" panose="020F0502020204030204" pitchFamily="34" charset="0"/>
              </a:rPr>
              <a:t>nõutud arv sõltumatuid liikmeid </a:t>
            </a:r>
            <a:r>
              <a:rPr lang="et-EE" dirty="0">
                <a:latin typeface="Calibri" panose="020F0502020204030204" pitchFamily="34" charset="0"/>
                <a:cs typeface="Calibri" panose="020F0502020204030204" pitchFamily="34" charset="0"/>
              </a:rPr>
              <a:t>ehk need liikmed ei tohi olla üksteisega seotud valitseva mõju kaudu konkurentsiseaduse § 2 lõike 4 tähenduses. </a:t>
            </a:r>
          </a:p>
          <a:p>
            <a:pPr marL="0" indent="0" algn="just">
              <a:buNone/>
            </a:pPr>
            <a:r>
              <a:rPr lang="et-EE" dirty="0">
                <a:latin typeface="Calibri" panose="020F0502020204030204" pitchFamily="34" charset="0"/>
                <a:cs typeface="Calibri" panose="020F0502020204030204" pitchFamily="34" charset="0"/>
              </a:rPr>
              <a:t>Nimetatud seaduse kohaselt on valitsev mõju võimalus ühe või mitme ettevõtja poolt ühiselt või ühe või mitme füüsilise isiku poolt ühiselt teise ettevõtja aktsiate või osade omamise kaudu, tehingu või põhikirja alusel või muul viisil otseselt või kaudselt mõjutada teist ettevõtjat, mis võib seisneda õiguses:</a:t>
            </a:r>
          </a:p>
          <a:p>
            <a:pPr marL="0" indent="0" algn="just">
              <a:buNone/>
            </a:pPr>
            <a:r>
              <a:rPr lang="et-EE" dirty="0">
                <a:latin typeface="Calibri" panose="020F0502020204030204" pitchFamily="34" charset="0"/>
                <a:cs typeface="Calibri" panose="020F0502020204030204" pitchFamily="34" charset="0"/>
              </a:rPr>
              <a:t>1) oluliselt mõjutada teise ettevõtja juhtorganite koosseisu, hääletamist või otsuseid või</a:t>
            </a:r>
          </a:p>
          <a:p>
            <a:pPr marL="0" indent="0" algn="just">
              <a:buNone/>
            </a:pPr>
            <a:r>
              <a:rPr lang="et-EE" dirty="0">
                <a:latin typeface="Calibri" panose="020F0502020204030204" pitchFamily="34" charset="0"/>
                <a:cs typeface="Calibri" panose="020F0502020204030204" pitchFamily="34" charset="0"/>
              </a:rPr>
              <a:t>2) kasutada või käsutada teise ettevõtja kogu vara või olulist osa sellest.</a:t>
            </a:r>
          </a:p>
          <a:p>
            <a:pPr marL="0" indent="0">
              <a:buNone/>
            </a:pPr>
            <a:endParaRPr lang="et-EE" sz="2200" b="1" dirty="0"/>
          </a:p>
        </p:txBody>
      </p:sp>
    </p:spTree>
    <p:extLst>
      <p:ext uri="{BB962C8B-B14F-4D97-AF65-F5344CB8AC3E}">
        <p14:creationId xmlns:p14="http://schemas.microsoft.com/office/powerpoint/2010/main" val="1315901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755" y="560219"/>
            <a:ext cx="10729511" cy="1082757"/>
          </a:xfrm>
        </p:spPr>
        <p:txBody>
          <a:bodyPr/>
          <a:lstStyle/>
          <a:p>
            <a:r>
              <a:rPr lang="et-EE" sz="3600"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Tunnustamise taotlemine (1) </a:t>
            </a:r>
            <a:endParaRPr lang="et-EE" sz="3600" dirty="0"/>
          </a:p>
        </p:txBody>
      </p:sp>
      <p:sp>
        <p:nvSpPr>
          <p:cNvPr id="3" name="Content Placeholder 2"/>
          <p:cNvSpPr>
            <a:spLocks noGrp="1"/>
          </p:cNvSpPr>
          <p:nvPr>
            <p:ph idx="1"/>
          </p:nvPr>
        </p:nvSpPr>
        <p:spPr/>
        <p:txBody>
          <a:bodyPr/>
          <a:lstStyle/>
          <a:p>
            <a:r>
              <a:rPr lang="et-EE" sz="2000" u="sng" dirty="0">
                <a:latin typeface="Calibri" panose="020F0502020204030204" pitchFamily="34" charset="0"/>
                <a:cs typeface="Calibri" panose="020F0502020204030204" pitchFamily="34" charset="0"/>
              </a:rPr>
              <a:t>Taotlusel esitatavad andmed:</a:t>
            </a:r>
          </a:p>
          <a:p>
            <a:r>
              <a:rPr lang="et-EE" sz="2000" dirty="0">
                <a:latin typeface="Calibri" panose="020F0502020204030204" pitchFamily="34" charset="0"/>
                <a:cs typeface="Calibri" panose="020F0502020204030204" pitchFamily="34" charset="0"/>
              </a:rPr>
              <a:t>1) taotleja ärinimi ja äriregistri kood ning tema esindaja nimi ja kontaktandmed</a:t>
            </a:r>
          </a:p>
          <a:p>
            <a:r>
              <a:rPr lang="et-EE" sz="2000" dirty="0">
                <a:latin typeface="Calibri" panose="020F0502020204030204" pitchFamily="34" charset="0"/>
                <a:cs typeface="Calibri" panose="020F0502020204030204" pitchFamily="34" charset="0"/>
              </a:rPr>
              <a:t>2) taotluse selgelt sõnastatud sisu</a:t>
            </a:r>
          </a:p>
          <a:p>
            <a:r>
              <a:rPr lang="et-EE" sz="2000" dirty="0">
                <a:latin typeface="Calibri" panose="020F0502020204030204" pitchFamily="34" charset="0"/>
                <a:cs typeface="Calibri" panose="020F0502020204030204" pitchFamily="34" charset="0"/>
              </a:rPr>
              <a:t>3) </a:t>
            </a:r>
            <a:r>
              <a:rPr lang="et-EE" sz="2000" dirty="0" err="1">
                <a:latin typeface="Calibri" panose="020F0502020204030204" pitchFamily="34" charset="0"/>
                <a:cs typeface="Calibri" panose="020F0502020204030204" pitchFamily="34" charset="0"/>
              </a:rPr>
              <a:t>tulundusühistu</a:t>
            </a:r>
            <a:r>
              <a:rPr lang="et-EE" sz="2000" dirty="0">
                <a:latin typeface="Calibri" panose="020F0502020204030204" pitchFamily="34" charset="0"/>
                <a:cs typeface="Calibri" panose="020F0502020204030204" pitchFamily="34" charset="0"/>
              </a:rPr>
              <a:t> või SCE asutamise kuupäev</a:t>
            </a:r>
          </a:p>
          <a:p>
            <a:r>
              <a:rPr lang="et-EE" sz="2000" dirty="0">
                <a:latin typeface="Calibri" panose="020F0502020204030204" pitchFamily="34" charset="0"/>
                <a:cs typeface="Calibri" panose="020F0502020204030204" pitchFamily="34" charset="0"/>
              </a:rPr>
              <a:t>4) tootjaorganisatsiooni sõltumatute liikmete nimekiri</a:t>
            </a:r>
          </a:p>
          <a:p>
            <a:r>
              <a:rPr lang="et-EE" sz="2000" dirty="0">
                <a:latin typeface="Calibri" panose="020F0502020204030204" pitchFamily="34" charset="0"/>
                <a:cs typeface="Calibri" panose="020F0502020204030204" pitchFamily="34" charset="0"/>
              </a:rPr>
              <a:t>5) tootjaorganisatsiooni mittetootjatest liikmete arv, kui tal on mittetootjatest liikmeid</a:t>
            </a:r>
          </a:p>
          <a:p>
            <a:r>
              <a:rPr lang="et-EE" sz="2000" dirty="0">
                <a:latin typeface="Calibri" panose="020F0502020204030204" pitchFamily="34" charset="0"/>
                <a:cs typeface="Calibri" panose="020F0502020204030204" pitchFamily="34" charset="0"/>
              </a:rPr>
              <a:t>6) tootjaorganisatsiooni tegevus ja eesmärk ning toode või tooterühm, mille kohta tunnustamist taotletakse</a:t>
            </a:r>
          </a:p>
          <a:p>
            <a:r>
              <a:rPr lang="et-EE" sz="2000" dirty="0">
                <a:latin typeface="Calibri" panose="020F0502020204030204" pitchFamily="34" charset="0"/>
                <a:cs typeface="Calibri" panose="020F0502020204030204" pitchFamily="34" charset="0"/>
              </a:rPr>
              <a:t>7) turustatud toodete loetelu ja väärtus eurodes aasta kohta/taotluse esitamise kuule vahetult eelnenud 12 kuu jooksul tarnitud toorpiimakogus kilogrammides kuude kaupa</a:t>
            </a:r>
          </a:p>
        </p:txBody>
      </p:sp>
    </p:spTree>
    <p:extLst>
      <p:ext uri="{BB962C8B-B14F-4D97-AF65-F5344CB8AC3E}">
        <p14:creationId xmlns:p14="http://schemas.microsoft.com/office/powerpoint/2010/main" val="376089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BAD38-6B44-C629-E368-6E2B9FF9B2EE}"/>
              </a:ext>
            </a:extLst>
          </p:cNvPr>
          <p:cNvSpPr>
            <a:spLocks noGrp="1"/>
          </p:cNvSpPr>
          <p:nvPr>
            <p:ph type="title"/>
          </p:nvPr>
        </p:nvSpPr>
        <p:spPr/>
        <p:txBody>
          <a:bodyPr/>
          <a:lstStyle/>
          <a:p>
            <a:r>
              <a:rPr lang="et-EE" dirty="0">
                <a:solidFill>
                  <a:srgbClr val="0070C0"/>
                </a:solidFill>
              </a:rPr>
              <a:t>Tunnustamise taotlemine (2)</a:t>
            </a:r>
          </a:p>
        </p:txBody>
      </p:sp>
      <p:sp>
        <p:nvSpPr>
          <p:cNvPr id="3" name="Content Placeholder 2">
            <a:extLst>
              <a:ext uri="{FF2B5EF4-FFF2-40B4-BE49-F238E27FC236}">
                <a16:creationId xmlns:a16="http://schemas.microsoft.com/office/drawing/2014/main" id="{1BE754B6-92C5-D520-1376-8E74BFA8803F}"/>
              </a:ext>
            </a:extLst>
          </p:cNvPr>
          <p:cNvSpPr>
            <a:spLocks noGrp="1"/>
          </p:cNvSpPr>
          <p:nvPr>
            <p:ph idx="1"/>
          </p:nvPr>
        </p:nvSpPr>
        <p:spPr/>
        <p:txBody>
          <a:bodyPr/>
          <a:lstStyle/>
          <a:p>
            <a:r>
              <a:rPr lang="et-EE" sz="2000" u="sng" dirty="0">
                <a:latin typeface="Calibri" panose="020F0502020204030204" pitchFamily="34" charset="0"/>
                <a:cs typeface="Calibri" panose="020F0502020204030204" pitchFamily="34" charset="0"/>
              </a:rPr>
              <a:t>Taotlusega esitatavad dokumendid:</a:t>
            </a:r>
          </a:p>
          <a:p>
            <a:r>
              <a:rPr lang="et-EE" sz="2000" dirty="0">
                <a:latin typeface="Calibri" panose="020F0502020204030204" pitchFamily="34" charset="0"/>
                <a:cs typeface="Calibri" panose="020F0502020204030204" pitchFamily="34" charset="0"/>
              </a:rPr>
              <a:t>1) </a:t>
            </a:r>
            <a:r>
              <a:rPr lang="et-EE" sz="2000" dirty="0" err="1">
                <a:latin typeface="Calibri" panose="020F0502020204030204" pitchFamily="34" charset="0"/>
                <a:cs typeface="Calibri" panose="020F0502020204030204" pitchFamily="34" charset="0"/>
              </a:rPr>
              <a:t>tulundusühistu</a:t>
            </a:r>
            <a:r>
              <a:rPr lang="et-EE" sz="2000" dirty="0">
                <a:latin typeface="Calibri" panose="020F0502020204030204" pitchFamily="34" charset="0"/>
                <a:cs typeface="Calibri" panose="020F0502020204030204" pitchFamily="34" charset="0"/>
              </a:rPr>
              <a:t> või SCE põhikiri ja tema liikmete nimekiri</a:t>
            </a:r>
          </a:p>
          <a:p>
            <a:r>
              <a:rPr lang="et-EE" sz="2000" dirty="0">
                <a:latin typeface="Calibri" panose="020F0502020204030204" pitchFamily="34" charset="0"/>
                <a:cs typeface="Calibri" panose="020F0502020204030204" pitchFamily="34" charset="0"/>
              </a:rPr>
              <a:t>2) sõltumatute liikmete toodetavate nende toodete nimekiri, mille kohta tunnustamist taotletakse, ning andmed nende toodete koguseliste näitajate kohta (v. a piima puhul)</a:t>
            </a:r>
          </a:p>
          <a:p>
            <a:r>
              <a:rPr lang="et-EE" sz="2000" dirty="0">
                <a:latin typeface="Calibri" panose="020F0502020204030204" pitchFamily="34" charset="0"/>
                <a:cs typeface="Calibri" panose="020F0502020204030204" pitchFamily="34" charset="0"/>
              </a:rPr>
              <a:t>3) asjakohane dokument, mis tõendab Euroopa Parlamendi ja nõukogu määruse (EL) nr 1308/2013 artikli 154 lõike 1 punktis c või artikli 161 lõike 1 punktis c sätestatud nõude täitmist</a:t>
            </a:r>
          </a:p>
          <a:p>
            <a:r>
              <a:rPr lang="et-EE" sz="2000" dirty="0">
                <a:latin typeface="Calibri" panose="020F0502020204030204" pitchFamily="34" charset="0"/>
                <a:cs typeface="Calibri" panose="020F0502020204030204" pitchFamily="34" charset="0"/>
              </a:rPr>
              <a:t>4) otsus selle kohta, kui suure osa turustatava toodangu väärtusest kohustab tootjaorganisatsioon oma</a:t>
            </a:r>
          </a:p>
          <a:p>
            <a:r>
              <a:rPr lang="et-EE" sz="2000" dirty="0">
                <a:latin typeface="Calibri" panose="020F0502020204030204" pitchFamily="34" charset="0"/>
                <a:cs typeface="Calibri" panose="020F0502020204030204" pitchFamily="34" charset="0"/>
              </a:rPr>
              <a:t>tootjaliiget turustama tootjaorganisatsiooni kaudu (puu- ja köögiviljasektori puhul)</a:t>
            </a:r>
          </a:p>
          <a:p>
            <a:r>
              <a:rPr lang="et-EE" sz="2000" dirty="0">
                <a:latin typeface="Calibri" panose="020F0502020204030204" pitchFamily="34" charset="0"/>
                <a:cs typeface="Calibri" panose="020F0502020204030204" pitchFamily="34" charset="0"/>
              </a:rPr>
              <a:t>5) otsus selle kohta, kas ja millistel tingimustel lubab tootjaorganisatsioon oma tootjaliikmel müüa tooteid otse tarbijale (puu- ja köögiviljasektori puhul)</a:t>
            </a:r>
          </a:p>
        </p:txBody>
      </p:sp>
    </p:spTree>
    <p:extLst>
      <p:ext uri="{BB962C8B-B14F-4D97-AF65-F5344CB8AC3E}">
        <p14:creationId xmlns:p14="http://schemas.microsoft.com/office/powerpoint/2010/main" val="3405378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C28B-F59B-6E28-682C-F34999E73239}"/>
              </a:ext>
            </a:extLst>
          </p:cNvPr>
          <p:cNvSpPr>
            <a:spLocks noGrp="1"/>
          </p:cNvSpPr>
          <p:nvPr>
            <p:ph type="title"/>
          </p:nvPr>
        </p:nvSpPr>
        <p:spPr/>
        <p:txBody>
          <a:bodyPr/>
          <a:lstStyle/>
          <a:p>
            <a:r>
              <a:rPr lang="et-EE" dirty="0">
                <a:solidFill>
                  <a:srgbClr val="0070C0"/>
                </a:solidFill>
              </a:rPr>
              <a:t>Tootjaorganisatsiooni tunnustamise sätted</a:t>
            </a:r>
          </a:p>
        </p:txBody>
      </p:sp>
      <p:sp>
        <p:nvSpPr>
          <p:cNvPr id="3" name="Content Placeholder 2">
            <a:extLst>
              <a:ext uri="{FF2B5EF4-FFF2-40B4-BE49-F238E27FC236}">
                <a16:creationId xmlns:a16="http://schemas.microsoft.com/office/drawing/2014/main" id="{CB34AB2B-083B-7A4F-3DB0-C384C381B9BD}"/>
              </a:ext>
            </a:extLst>
          </p:cNvPr>
          <p:cNvSpPr>
            <a:spLocks noGrp="1"/>
          </p:cNvSpPr>
          <p:nvPr>
            <p:ph idx="1"/>
          </p:nvPr>
        </p:nvSpPr>
        <p:spPr>
          <a:xfrm>
            <a:off x="681756" y="1624135"/>
            <a:ext cx="10729511" cy="4673646"/>
          </a:xfrm>
        </p:spPr>
        <p:txBody>
          <a:bodyPr/>
          <a:lstStyle/>
          <a:p>
            <a:pPr marR="0" algn="l"/>
            <a:r>
              <a:rPr lang="et-EE" sz="2000" u="sng" dirty="0">
                <a:latin typeface="Calibri" panose="020F0502020204030204" pitchFamily="34" charset="0"/>
                <a:cs typeface="Calibri" panose="020F0502020204030204" pitchFamily="34" charset="0"/>
              </a:rPr>
              <a:t>Euroopa Parlamendi </a:t>
            </a:r>
            <a:r>
              <a:rPr lang="fi-FI" sz="2000" b="0" i="0" u="sng" strike="noStrike" baseline="0" dirty="0">
                <a:solidFill>
                  <a:srgbClr val="000000"/>
                </a:solidFill>
                <a:latin typeface="Calibri" panose="020F0502020204030204" pitchFamily="34" charset="0"/>
                <a:cs typeface="Calibri" panose="020F0502020204030204" pitchFamily="34" charset="0"/>
              </a:rPr>
              <a:t> ja </a:t>
            </a:r>
            <a:r>
              <a:rPr lang="fi-FI" sz="2000" b="0" i="0" u="sng" strike="noStrike" baseline="0" dirty="0" err="1">
                <a:solidFill>
                  <a:srgbClr val="000000"/>
                </a:solidFill>
                <a:latin typeface="Calibri" panose="020F0502020204030204" pitchFamily="34" charset="0"/>
                <a:cs typeface="Calibri" panose="020F0502020204030204" pitchFamily="34" charset="0"/>
              </a:rPr>
              <a:t>nõukogu</a:t>
            </a:r>
            <a:r>
              <a:rPr lang="fi-FI" sz="2000" b="0" i="0" u="sng" strike="noStrike" baseline="0" dirty="0">
                <a:solidFill>
                  <a:srgbClr val="000000"/>
                </a:solidFill>
                <a:latin typeface="Calibri" panose="020F0502020204030204" pitchFamily="34" charset="0"/>
                <a:cs typeface="Calibri" panose="020F0502020204030204" pitchFamily="34" charset="0"/>
              </a:rPr>
              <a:t> </a:t>
            </a:r>
            <a:r>
              <a:rPr lang="fi-FI" sz="2000" b="0" i="0" u="sng" strike="noStrike" baseline="0" dirty="0" err="1">
                <a:solidFill>
                  <a:srgbClr val="000000"/>
                </a:solidFill>
                <a:latin typeface="Calibri" panose="020F0502020204030204" pitchFamily="34" charset="0"/>
                <a:cs typeface="Calibri" panose="020F0502020204030204" pitchFamily="34" charset="0"/>
              </a:rPr>
              <a:t>määrus</a:t>
            </a:r>
            <a:r>
              <a:rPr lang="fi-FI" sz="2000" b="0" i="0" u="sng" strike="noStrike" baseline="0" dirty="0">
                <a:solidFill>
                  <a:srgbClr val="000000"/>
                </a:solidFill>
                <a:latin typeface="Calibri" panose="020F0502020204030204" pitchFamily="34" charset="0"/>
                <a:cs typeface="Calibri" panose="020F0502020204030204" pitchFamily="34" charset="0"/>
              </a:rPr>
              <a:t> </a:t>
            </a:r>
            <a:r>
              <a:rPr lang="et-EE" sz="2000" b="0" i="0" u="sng" strike="noStrike" baseline="0" dirty="0">
                <a:solidFill>
                  <a:srgbClr val="000000"/>
                </a:solidFill>
                <a:latin typeface="Calibri" panose="020F0502020204030204" pitchFamily="34" charset="0"/>
                <a:cs typeface="Calibri" panose="020F0502020204030204" pitchFamily="34" charset="0"/>
              </a:rPr>
              <a:t>(EL) nr </a:t>
            </a:r>
            <a:r>
              <a:rPr lang="fi-FI" sz="2000" b="0" i="0" u="sng" strike="noStrike" baseline="0" dirty="0">
                <a:solidFill>
                  <a:srgbClr val="000000"/>
                </a:solidFill>
                <a:latin typeface="Calibri" panose="020F0502020204030204" pitchFamily="34" charset="0"/>
                <a:cs typeface="Calibri" panose="020F0502020204030204" pitchFamily="34" charset="0"/>
              </a:rPr>
              <a:t>1308/2013 </a:t>
            </a:r>
          </a:p>
          <a:p>
            <a:pPr marR="4170" algn="l"/>
            <a:r>
              <a:rPr lang="et-EE" sz="2000" b="1" i="0" strike="noStrike" baseline="0" dirty="0">
                <a:solidFill>
                  <a:srgbClr val="000000"/>
                </a:solidFill>
                <a:latin typeface="Calibri" panose="020F0502020204030204" pitchFamily="34" charset="0"/>
                <a:cs typeface="Calibri" panose="020F0502020204030204" pitchFamily="34" charset="0"/>
              </a:rPr>
              <a:t>Art 152: </a:t>
            </a:r>
            <a:r>
              <a:rPr lang="et-EE" sz="2000" b="0" i="0" strike="noStrike" baseline="0" dirty="0">
                <a:solidFill>
                  <a:srgbClr val="000000"/>
                </a:solidFill>
                <a:latin typeface="Calibri" panose="020F0502020204030204" pitchFamily="34" charset="0"/>
                <a:cs typeface="Calibri" panose="020F0502020204030204" pitchFamily="34" charset="0"/>
              </a:rPr>
              <a:t>Tunnustatud tootjaorganisatsioon, tegevused ja eesmärgid (kõik sektorid); </a:t>
            </a:r>
          </a:p>
          <a:p>
            <a:r>
              <a:rPr lang="et-EE" sz="2000" b="1" i="0" strike="noStrike" baseline="0" dirty="0">
                <a:solidFill>
                  <a:srgbClr val="000000"/>
                </a:solidFill>
                <a:latin typeface="Calibri" panose="020F0502020204030204" pitchFamily="34" charset="0"/>
                <a:cs typeface="Calibri" panose="020F0502020204030204" pitchFamily="34" charset="0"/>
              </a:rPr>
              <a:t>Art 153: </a:t>
            </a:r>
            <a:r>
              <a:rPr lang="et-EE" sz="2000" dirty="0">
                <a:latin typeface="Calibri" panose="020F0502020204030204" pitchFamily="34" charset="0"/>
                <a:cs typeface="Calibri" panose="020F0502020204030204" pitchFamily="34" charset="0"/>
              </a:rPr>
              <a:t>nõuded põhikirjale (</a:t>
            </a:r>
            <a:r>
              <a:rPr lang="et-EE" sz="2000" b="0" i="0" strike="noStrike" baseline="0" dirty="0">
                <a:solidFill>
                  <a:srgbClr val="000000"/>
                </a:solidFill>
                <a:latin typeface="Calibri" panose="020F0502020204030204" pitchFamily="34" charset="0"/>
                <a:cs typeface="Calibri" panose="020F0502020204030204" pitchFamily="34" charset="0"/>
              </a:rPr>
              <a:t>kõik sektorid, v.a piim)</a:t>
            </a:r>
          </a:p>
          <a:p>
            <a:pPr marR="0" algn="l"/>
            <a:r>
              <a:rPr lang="et-EE" sz="2000" b="1" i="0" strike="noStrike" baseline="0" dirty="0">
                <a:solidFill>
                  <a:srgbClr val="000000"/>
                </a:solidFill>
                <a:latin typeface="Calibri" panose="020F0502020204030204" pitchFamily="34" charset="0"/>
                <a:cs typeface="Calibri" panose="020F0502020204030204" pitchFamily="34" charset="0"/>
              </a:rPr>
              <a:t>Art 154: </a:t>
            </a:r>
            <a:r>
              <a:rPr lang="et-EE" sz="2000" b="0" i="0" strike="noStrike" baseline="0" dirty="0">
                <a:solidFill>
                  <a:srgbClr val="000000"/>
                </a:solidFill>
                <a:latin typeface="Calibri" panose="020F0502020204030204" pitchFamily="34" charset="0"/>
                <a:cs typeface="Calibri" panose="020F0502020204030204" pitchFamily="34" charset="0"/>
              </a:rPr>
              <a:t>tootjaorganisatsiooni tunnustamise nõuded (kõik sektorid v.a piim)</a:t>
            </a:r>
          </a:p>
          <a:p>
            <a:pPr marR="67880" algn="l"/>
            <a:r>
              <a:rPr lang="et-EE" sz="2000" b="1" i="0" strike="noStrike" baseline="0" dirty="0">
                <a:solidFill>
                  <a:srgbClr val="000000"/>
                </a:solidFill>
                <a:latin typeface="Calibri" panose="020F0502020204030204" pitchFamily="34" charset="0"/>
                <a:cs typeface="Calibri" panose="020F0502020204030204" pitchFamily="34" charset="0"/>
              </a:rPr>
              <a:t>Art 156: </a:t>
            </a:r>
            <a:r>
              <a:rPr lang="et-EE" sz="2000" b="0" i="0" strike="noStrike" baseline="0" dirty="0">
                <a:solidFill>
                  <a:srgbClr val="000000"/>
                </a:solidFill>
                <a:latin typeface="Calibri" panose="020F0502020204030204" pitchFamily="34" charset="0"/>
                <a:cs typeface="Calibri" panose="020F0502020204030204" pitchFamily="34" charset="0"/>
              </a:rPr>
              <a:t>tootjaorganisatsioonide liidud (kõik sektorid)</a:t>
            </a:r>
          </a:p>
          <a:p>
            <a:pPr marR="9510" algn="l"/>
            <a:r>
              <a:rPr lang="et-EE" sz="2000" b="1" i="0" strike="noStrike" baseline="0" dirty="0">
                <a:solidFill>
                  <a:srgbClr val="000000"/>
                </a:solidFill>
                <a:latin typeface="Calibri" panose="020F0502020204030204" pitchFamily="34" charset="0"/>
                <a:cs typeface="Calibri" panose="020F0502020204030204" pitchFamily="34" charset="0"/>
              </a:rPr>
              <a:t>Art 160:</a:t>
            </a:r>
            <a:r>
              <a:rPr lang="et-EE" sz="2000" b="0" i="0" strike="noStrike" baseline="0" dirty="0">
                <a:solidFill>
                  <a:srgbClr val="000000"/>
                </a:solidFill>
                <a:latin typeface="Calibri" panose="020F0502020204030204" pitchFamily="34" charset="0"/>
                <a:cs typeface="Calibri" panose="020F0502020204030204" pitchFamily="34" charset="0"/>
              </a:rPr>
              <a:t> puu- ja köögiviljasektori täpsustus</a:t>
            </a:r>
          </a:p>
          <a:p>
            <a:pPr marR="9510" algn="l"/>
            <a:r>
              <a:rPr lang="et-EE" sz="2000" b="1" dirty="0">
                <a:latin typeface="Calibri" panose="020F0502020204030204" pitchFamily="34" charset="0"/>
                <a:cs typeface="Calibri" panose="020F0502020204030204" pitchFamily="34" charset="0"/>
              </a:rPr>
              <a:t>Art 161: </a:t>
            </a:r>
            <a:r>
              <a:rPr lang="et-EE" sz="2000" dirty="0">
                <a:latin typeface="Calibri" panose="020F0502020204030204" pitchFamily="34" charset="0"/>
                <a:cs typeface="Calibri" panose="020F0502020204030204" pitchFamily="34" charset="0"/>
              </a:rPr>
              <a:t>piima- ja piimatootesektori tootjaorganisatsiooni tunnustamine</a:t>
            </a:r>
            <a:endParaRPr lang="et-EE" sz="2000" b="0" i="0" strike="noStrike" baseline="0" dirty="0">
              <a:solidFill>
                <a:srgbClr val="000000"/>
              </a:solidFill>
              <a:latin typeface="Calibri" panose="020F0502020204030204" pitchFamily="34" charset="0"/>
              <a:cs typeface="Calibri" panose="020F0502020204030204" pitchFamily="34" charset="0"/>
            </a:endParaRPr>
          </a:p>
          <a:p>
            <a:pPr marR="0" algn="l"/>
            <a:r>
              <a:rPr lang="et-EE" sz="2000" b="1" i="0" strike="noStrike" baseline="0" dirty="0">
                <a:solidFill>
                  <a:srgbClr val="000000"/>
                </a:solidFill>
                <a:latin typeface="Calibri" panose="020F0502020204030204" pitchFamily="34" charset="0"/>
                <a:cs typeface="Calibri" panose="020F0502020204030204" pitchFamily="34" charset="0"/>
              </a:rPr>
              <a:t>Art 149: </a:t>
            </a:r>
            <a:r>
              <a:rPr lang="et-EE" sz="2000" b="0" i="0" strike="noStrike" baseline="0" dirty="0">
                <a:solidFill>
                  <a:srgbClr val="000000"/>
                </a:solidFill>
                <a:latin typeface="Calibri" panose="020F0502020204030204" pitchFamily="34" charset="0"/>
                <a:cs typeface="Calibri" panose="020F0502020204030204" pitchFamily="34" charset="0"/>
              </a:rPr>
              <a:t>Lepingulised läbirääkimised - piima tootjaorganisatsiooni läbiräägitavad </a:t>
            </a:r>
            <a:r>
              <a:rPr lang="et-EE" sz="2000" b="0" i="0" strike="noStrike" baseline="0" dirty="0" err="1">
                <a:solidFill>
                  <a:srgbClr val="000000"/>
                </a:solidFill>
                <a:latin typeface="Calibri" panose="020F0502020204030204" pitchFamily="34" charset="0"/>
                <a:cs typeface="Calibri" panose="020F0502020204030204" pitchFamily="34" charset="0"/>
              </a:rPr>
              <a:t>max</a:t>
            </a:r>
            <a:r>
              <a:rPr lang="et-EE" sz="2000" b="0" i="0" strike="noStrike" baseline="0" dirty="0">
                <a:solidFill>
                  <a:srgbClr val="000000"/>
                </a:solidFill>
                <a:latin typeface="Calibri" panose="020F0502020204030204" pitchFamily="34" charset="0"/>
                <a:cs typeface="Calibri" panose="020F0502020204030204" pitchFamily="34" charset="0"/>
              </a:rPr>
              <a:t> kogused (kuni 4% EL toodangust ja kuni 33% LR toodangust)</a:t>
            </a:r>
          </a:p>
          <a:p>
            <a:pPr algn="l"/>
            <a:r>
              <a:rPr lang="et-EE" sz="2000" b="0" i="0" u="sng" strike="noStrike" baseline="0" dirty="0">
                <a:solidFill>
                  <a:srgbClr val="000000"/>
                </a:solidFill>
                <a:latin typeface="Calibri" panose="020F0502020204030204" pitchFamily="34" charset="0"/>
                <a:cs typeface="Calibri" panose="020F0502020204030204" pitchFamily="34" charset="0"/>
              </a:rPr>
              <a:t>Regionaal- ja põllumajandusministri määrus nr 49 „</a:t>
            </a:r>
            <a:r>
              <a:rPr lang="et-EE" sz="2000" i="0" u="sng" strike="noStrike" baseline="0" dirty="0">
                <a:latin typeface="Calibri" panose="020F0502020204030204" pitchFamily="34" charset="0"/>
                <a:cs typeface="Calibri" panose="020F0502020204030204" pitchFamily="34" charset="0"/>
              </a:rPr>
              <a:t>Tootjaorganisatsiooni ja tootjaorganisatsioonide liidu tunnustamine“</a:t>
            </a:r>
            <a:endParaRPr lang="et-EE" sz="2000" i="0" u="sng" strike="noStrike" baseline="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3196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A176-E456-FC68-6632-768E8CE390AA}"/>
              </a:ext>
            </a:extLst>
          </p:cNvPr>
          <p:cNvSpPr>
            <a:spLocks noGrp="1"/>
          </p:cNvSpPr>
          <p:nvPr>
            <p:ph type="title"/>
          </p:nvPr>
        </p:nvSpPr>
        <p:spPr/>
        <p:txBody>
          <a:bodyPr/>
          <a:lstStyle/>
          <a:p>
            <a:r>
              <a:rPr lang="et-EE" dirty="0">
                <a:solidFill>
                  <a:srgbClr val="0070C0"/>
                </a:solidFill>
              </a:rPr>
              <a:t>Teavitamine</a:t>
            </a:r>
          </a:p>
        </p:txBody>
      </p:sp>
      <p:sp>
        <p:nvSpPr>
          <p:cNvPr id="3" name="Content Placeholder 2">
            <a:extLst>
              <a:ext uri="{FF2B5EF4-FFF2-40B4-BE49-F238E27FC236}">
                <a16:creationId xmlns:a16="http://schemas.microsoft.com/office/drawing/2014/main" id="{BCB75050-D6BB-F57A-08C1-DCD038470BDC}"/>
              </a:ext>
            </a:extLst>
          </p:cNvPr>
          <p:cNvSpPr>
            <a:spLocks noGrp="1"/>
          </p:cNvSpPr>
          <p:nvPr>
            <p:ph idx="1"/>
          </p:nvPr>
        </p:nvSpPr>
        <p:spPr/>
        <p:txBody>
          <a:bodyPr/>
          <a:lstStyle/>
          <a:p>
            <a:r>
              <a:rPr lang="et-EE" u="sng" dirty="0">
                <a:latin typeface="Calibri" panose="020F0502020204030204" pitchFamily="34" charset="0"/>
                <a:cs typeface="Calibri" panose="020F0502020204030204" pitchFamily="34" charset="0"/>
              </a:rPr>
              <a:t>TO esitab </a:t>
            </a:r>
            <a:r>
              <a:rPr lang="et-EE" u="sng" dirty="0" err="1">
                <a:latin typeface="Calibri" panose="020F0502020204030204" pitchFamily="34" charset="0"/>
                <a:cs typeface="Calibri" panose="020F0502020204030204" pitchFamily="34" charset="0"/>
              </a:rPr>
              <a:t>PRIAle</a:t>
            </a:r>
            <a:r>
              <a:rPr lang="et-EE" u="sng" dirty="0">
                <a:latin typeface="Calibri" panose="020F0502020204030204" pitchFamily="34" charset="0"/>
                <a:cs typeface="Calibri" panose="020F0502020204030204" pitchFamily="34" charset="0"/>
              </a:rPr>
              <a:t> iga aasta 1.novembriks:</a:t>
            </a:r>
          </a:p>
          <a:p>
            <a:pPr marL="457200" indent="-457200">
              <a:buFont typeface="Arial" panose="020B0604020202020204" pitchFamily="34" charset="0"/>
              <a:buChar char="•"/>
            </a:pPr>
            <a:r>
              <a:rPr lang="fi-FI" dirty="0" err="1">
                <a:latin typeface="Calibri" panose="020F0502020204030204" pitchFamily="34" charset="0"/>
                <a:cs typeface="Calibri" panose="020F0502020204030204" pitchFamily="34" charset="0"/>
              </a:rPr>
              <a:t>turustatud</a:t>
            </a:r>
            <a:r>
              <a:rPr lang="fi-FI" dirty="0">
                <a:latin typeface="Calibri" panose="020F0502020204030204" pitchFamily="34" charset="0"/>
                <a:cs typeface="Calibri" panose="020F0502020204030204" pitchFamily="34" charset="0"/>
              </a:rPr>
              <a:t> </a:t>
            </a:r>
            <a:r>
              <a:rPr lang="fi-FI" dirty="0" err="1">
                <a:latin typeface="Calibri" panose="020F0502020204030204" pitchFamily="34" charset="0"/>
                <a:cs typeface="Calibri" panose="020F0502020204030204" pitchFamily="34" charset="0"/>
              </a:rPr>
              <a:t>toodangu</a:t>
            </a:r>
            <a:r>
              <a:rPr lang="fi-FI" dirty="0">
                <a:latin typeface="Calibri" panose="020F0502020204030204" pitchFamily="34" charset="0"/>
                <a:cs typeface="Calibri" panose="020F0502020204030204" pitchFamily="34" charset="0"/>
              </a:rPr>
              <a:t> </a:t>
            </a:r>
            <a:r>
              <a:rPr lang="fi-FI" dirty="0" err="1">
                <a:latin typeface="Calibri" panose="020F0502020204030204" pitchFamily="34" charset="0"/>
                <a:cs typeface="Calibri" panose="020F0502020204030204" pitchFamily="34" charset="0"/>
              </a:rPr>
              <a:t>väärtus</a:t>
            </a:r>
            <a:r>
              <a:rPr lang="et-EE" dirty="0">
                <a:latin typeface="Calibri" panose="020F0502020204030204" pitchFamily="34" charset="0"/>
                <a:cs typeface="Calibri" panose="020F0502020204030204" pitchFamily="34" charset="0"/>
              </a:rPr>
              <a:t>e</a:t>
            </a:r>
            <a:r>
              <a:rPr lang="fi-FI" dirty="0">
                <a:latin typeface="Calibri" panose="020F0502020204030204" pitchFamily="34" charset="0"/>
                <a:cs typeface="Calibri" panose="020F0502020204030204" pitchFamily="34" charset="0"/>
              </a:rPr>
              <a:t> </a:t>
            </a:r>
            <a:r>
              <a:rPr lang="et-EE" dirty="0">
                <a:latin typeface="Calibri" panose="020F0502020204030204" pitchFamily="34" charset="0"/>
                <a:cs typeface="Calibri" panose="020F0502020204030204" pitchFamily="34" charset="0"/>
              </a:rPr>
              <a:t>tootjaorganisatsiooni</a:t>
            </a:r>
            <a:r>
              <a:rPr lang="fi-FI" dirty="0">
                <a:latin typeface="Calibri" panose="020F0502020204030204" pitchFamily="34" charset="0"/>
                <a:cs typeface="Calibri" panose="020F0502020204030204" pitchFamily="34" charset="0"/>
              </a:rPr>
              <a:t> kohta</a:t>
            </a:r>
            <a:endParaRPr lang="et-EE"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t-EE" dirty="0">
                <a:latin typeface="Calibri" panose="020F0502020204030204" pitchFamily="34" charset="0"/>
                <a:cs typeface="Calibri" panose="020F0502020204030204" pitchFamily="34" charset="0"/>
              </a:rPr>
              <a:t>riikidevahelise tootjaorganisatsiooni puhul toodetud turustatava toorpiima aastane maht tootjaliikmesriigi kaupa (piima puhul)</a:t>
            </a:r>
          </a:p>
          <a:p>
            <a:pPr marL="457200" indent="-457200">
              <a:buFont typeface="Arial" panose="020B0604020202020204" pitchFamily="34" charset="0"/>
              <a:buChar char="•"/>
            </a:pPr>
            <a:r>
              <a:rPr lang="et-EE" dirty="0">
                <a:latin typeface="Calibri" panose="020F0502020204030204" pitchFamily="34" charset="0"/>
                <a:cs typeface="Calibri" panose="020F0502020204030204" pitchFamily="34" charset="0"/>
              </a:rPr>
              <a:t>värskelt turustamiseks mõeldud toodangu osa ja töötlemiseks mõeldud toodangu osa väärtuse ja mahu järgi (puu- ja köögiviljasektoris) </a:t>
            </a:r>
          </a:p>
          <a:p>
            <a:pPr marL="457200" indent="-457200">
              <a:buFont typeface="Arial" panose="020B0604020202020204" pitchFamily="34" charset="0"/>
              <a:buChar char="•"/>
            </a:pPr>
            <a:endParaRPr lang="et-EE" dirty="0"/>
          </a:p>
          <a:p>
            <a:pPr marL="457200" indent="-457200">
              <a:buFont typeface="Arial" panose="020B0604020202020204" pitchFamily="34" charset="0"/>
              <a:buChar char="•"/>
            </a:pPr>
            <a:endParaRPr lang="et-EE" dirty="0"/>
          </a:p>
        </p:txBody>
      </p:sp>
    </p:spTree>
    <p:extLst>
      <p:ext uri="{BB962C8B-B14F-4D97-AF65-F5344CB8AC3E}">
        <p14:creationId xmlns:p14="http://schemas.microsoft.com/office/powerpoint/2010/main" val="163240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Tootjaorganisatsioonid ELis (1)</a:t>
            </a:r>
            <a:endParaRPr lang="et-EE" sz="3600" b="1" dirty="0"/>
          </a:p>
        </p:txBody>
      </p:sp>
      <p:pic>
        <p:nvPicPr>
          <p:cNvPr id="5" name="Content Placeholder 4">
            <a:extLst>
              <a:ext uri="{FF2B5EF4-FFF2-40B4-BE49-F238E27FC236}">
                <a16:creationId xmlns:a16="http://schemas.microsoft.com/office/drawing/2014/main" id="{466B2F4B-DC4F-AD2D-0F1F-E6AF4210C32F}"/>
              </a:ext>
            </a:extLst>
          </p:cNvPr>
          <p:cNvPicPr>
            <a:picLocks noGrp="1" noChangeAspect="1"/>
          </p:cNvPicPr>
          <p:nvPr>
            <p:ph idx="1"/>
          </p:nvPr>
        </p:nvPicPr>
        <p:blipFill>
          <a:blip r:embed="rId3"/>
          <a:stretch>
            <a:fillRect/>
          </a:stretch>
        </p:blipFill>
        <p:spPr>
          <a:xfrm>
            <a:off x="1402080" y="1524000"/>
            <a:ext cx="8604299" cy="4652963"/>
          </a:xfrm>
          <a:prstGeom prst="rect">
            <a:avLst/>
          </a:prstGeom>
        </p:spPr>
      </p:pic>
    </p:spTree>
    <p:extLst>
      <p:ext uri="{BB962C8B-B14F-4D97-AF65-F5344CB8AC3E}">
        <p14:creationId xmlns:p14="http://schemas.microsoft.com/office/powerpoint/2010/main" val="709342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A3E7-D672-61F2-88D8-835CDD2D4A7E}"/>
              </a:ext>
            </a:extLst>
          </p:cNvPr>
          <p:cNvSpPr>
            <a:spLocks noGrp="1"/>
          </p:cNvSpPr>
          <p:nvPr>
            <p:ph type="title"/>
          </p:nvPr>
        </p:nvSpPr>
        <p:spPr/>
        <p:txBody>
          <a:bodyPr/>
          <a:lstStyle/>
          <a:p>
            <a:r>
              <a:rPr lang="et-EE" sz="44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Tootjaorganisatsioonid ELis (2)</a:t>
            </a:r>
            <a:endParaRPr lang="et-EE" dirty="0"/>
          </a:p>
        </p:txBody>
      </p:sp>
      <p:pic>
        <p:nvPicPr>
          <p:cNvPr id="4" name="Content Placeholder 3">
            <a:extLst>
              <a:ext uri="{FF2B5EF4-FFF2-40B4-BE49-F238E27FC236}">
                <a16:creationId xmlns:a16="http://schemas.microsoft.com/office/drawing/2014/main" id="{EB9240EC-B829-AE08-FA0C-D32BD1288FD0}"/>
              </a:ext>
            </a:extLst>
          </p:cNvPr>
          <p:cNvPicPr>
            <a:picLocks noGrp="1" noChangeAspect="1"/>
          </p:cNvPicPr>
          <p:nvPr>
            <p:ph idx="1"/>
          </p:nvPr>
        </p:nvPicPr>
        <p:blipFill>
          <a:blip r:embed="rId3"/>
          <a:stretch>
            <a:fillRect/>
          </a:stretch>
        </p:blipFill>
        <p:spPr>
          <a:xfrm>
            <a:off x="1473200" y="1825625"/>
            <a:ext cx="8528741" cy="4351338"/>
          </a:xfrm>
          <a:prstGeom prst="rect">
            <a:avLst/>
          </a:prstGeom>
        </p:spPr>
      </p:pic>
    </p:spTree>
    <p:extLst>
      <p:ext uri="{BB962C8B-B14F-4D97-AF65-F5344CB8AC3E}">
        <p14:creationId xmlns:p14="http://schemas.microsoft.com/office/powerpoint/2010/main" val="3366027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9A9CD-6091-41CB-3944-CA649ACCF180}"/>
              </a:ext>
            </a:extLst>
          </p:cNvPr>
          <p:cNvSpPr>
            <a:spLocks noGrp="1"/>
          </p:cNvSpPr>
          <p:nvPr>
            <p:ph type="title"/>
          </p:nvPr>
        </p:nvSpPr>
        <p:spPr>
          <a:xfrm>
            <a:off x="831850" y="653098"/>
            <a:ext cx="10515600" cy="2852737"/>
          </a:xfrm>
        </p:spPr>
        <p:txBody>
          <a:bodyPr>
            <a:normAutofit/>
          </a:bodyPr>
          <a:lstStyle/>
          <a:p>
            <a:r>
              <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Kuidas </a:t>
            </a:r>
            <a:r>
              <a:rPr lang="et-EE" sz="3600" b="1" dirty="0" err="1">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võimestada</a:t>
            </a:r>
            <a:r>
              <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 tootjaorganisatsioonide tegevusi?</a:t>
            </a:r>
            <a:br>
              <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br>
            <a:endPar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Text Placeholder 2">
            <a:extLst>
              <a:ext uri="{FF2B5EF4-FFF2-40B4-BE49-F238E27FC236}">
                <a16:creationId xmlns:a16="http://schemas.microsoft.com/office/drawing/2014/main" id="{A49F10A5-44C8-DC90-E8F6-E211B624FFB1}"/>
              </a:ext>
            </a:extLst>
          </p:cNvPr>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994524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43687-FE19-C868-13B3-F2433F45B77C}"/>
              </a:ext>
            </a:extLst>
          </p:cNvPr>
          <p:cNvSpPr>
            <a:spLocks noGrp="1"/>
          </p:cNvSpPr>
          <p:nvPr>
            <p:ph type="title"/>
          </p:nvPr>
        </p:nvSpPr>
        <p:spPr/>
        <p:txBody>
          <a:bodyPr/>
          <a:lstStyle/>
          <a:p>
            <a:endParaRPr lang="et-EE" dirty="0"/>
          </a:p>
        </p:txBody>
      </p:sp>
      <p:sp>
        <p:nvSpPr>
          <p:cNvPr id="3" name="Content Placeholder 2">
            <a:extLst>
              <a:ext uri="{FF2B5EF4-FFF2-40B4-BE49-F238E27FC236}">
                <a16:creationId xmlns:a16="http://schemas.microsoft.com/office/drawing/2014/main" id="{935DB539-0A07-1E9E-7986-62B363D2022D}"/>
              </a:ext>
            </a:extLst>
          </p:cNvPr>
          <p:cNvSpPr>
            <a:spLocks noGrp="1"/>
          </p:cNvSpPr>
          <p:nvPr>
            <p:ph idx="1"/>
          </p:nvPr>
        </p:nvSpPr>
        <p:spPr/>
        <p:txBody>
          <a:bodyPr/>
          <a:lstStyle/>
          <a:p>
            <a:r>
              <a:rPr lang="et-EE" dirty="0"/>
              <a:t>Mis on tootjaorganisatsioon</a:t>
            </a:r>
          </a:p>
          <a:p>
            <a:r>
              <a:rPr lang="et-EE" dirty="0"/>
              <a:t>Tootjaorganisatsioonide eelised</a:t>
            </a:r>
          </a:p>
          <a:p>
            <a:r>
              <a:rPr lang="et-EE" dirty="0"/>
              <a:t>Tootjaorganisatsioonide tunnustamise nõuded ja tunnustamise taotlemine</a:t>
            </a:r>
          </a:p>
          <a:p>
            <a:r>
              <a:rPr lang="et-EE" dirty="0"/>
              <a:t>Tootjaorganisatsioonid ELis</a:t>
            </a:r>
          </a:p>
          <a:p>
            <a:r>
              <a:rPr lang="et-EE" dirty="0"/>
              <a:t>Tootjaorganisatsioonidele suunatud sekkumised</a:t>
            </a:r>
          </a:p>
          <a:p>
            <a:endParaRPr lang="et-EE" dirty="0"/>
          </a:p>
          <a:p>
            <a:endParaRPr lang="et-EE" dirty="0"/>
          </a:p>
        </p:txBody>
      </p:sp>
    </p:spTree>
    <p:extLst>
      <p:ext uri="{BB962C8B-B14F-4D97-AF65-F5344CB8AC3E}">
        <p14:creationId xmlns:p14="http://schemas.microsoft.com/office/powerpoint/2010/main" val="3095044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60" y="377430"/>
            <a:ext cx="10515600" cy="1325563"/>
          </a:xfrm>
        </p:spPr>
        <p:txBody>
          <a:bodyPr>
            <a:normAutofit/>
          </a:bodyPr>
          <a:lstStyle/>
          <a:p>
            <a:r>
              <a:rPr lang="et-EE" sz="32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Tunnustatud tootjaorganisatsioonide arendamise toetus (1)</a:t>
            </a:r>
          </a:p>
        </p:txBody>
      </p:sp>
      <p:sp>
        <p:nvSpPr>
          <p:cNvPr id="3" name="Content Placeholder 2"/>
          <p:cNvSpPr>
            <a:spLocks noGrp="1"/>
          </p:cNvSpPr>
          <p:nvPr>
            <p:ph idx="1"/>
          </p:nvPr>
        </p:nvSpPr>
        <p:spPr>
          <a:xfrm>
            <a:off x="838199" y="1593668"/>
            <a:ext cx="10398761" cy="5107577"/>
          </a:xfrm>
        </p:spPr>
        <p:txBody>
          <a:bodyPr>
            <a:normAutofit fontScale="92500" lnSpcReduction="10000"/>
          </a:bodyPr>
          <a:lstStyle/>
          <a:p>
            <a:pPr marL="0" indent="0" algn="just">
              <a:lnSpc>
                <a:spcPct val="110000"/>
              </a:lnSpc>
              <a:buNone/>
            </a:pPr>
            <a:r>
              <a:rPr lang="et-EE" sz="2400" b="1" dirty="0">
                <a:solidFill>
                  <a:srgbClr val="0070C0"/>
                </a:solidFill>
              </a:rPr>
              <a:t>Eesmärk </a:t>
            </a:r>
            <a:r>
              <a:rPr lang="et-EE" sz="2400" dirty="0"/>
              <a:t>on toetada tunnustatud tootjaorganisatsioone juhtimisvõimekuse tõstmisel ning seeläbi tagada nende jätkusuutlikkus</a:t>
            </a:r>
          </a:p>
          <a:p>
            <a:pPr marL="0" indent="0" algn="just">
              <a:lnSpc>
                <a:spcPct val="110000"/>
              </a:lnSpc>
              <a:buNone/>
            </a:pPr>
            <a:r>
              <a:rPr lang="et-EE" sz="2400" b="1" dirty="0">
                <a:solidFill>
                  <a:srgbClr val="0070C0"/>
                </a:solidFill>
              </a:rPr>
              <a:t>Sihtgrupp: </a:t>
            </a:r>
            <a:r>
              <a:rPr lang="et-EE" sz="2400" dirty="0"/>
              <a:t> tunnustatud </a:t>
            </a:r>
            <a:r>
              <a:rPr lang="et-EE" sz="2400" dirty="0" err="1"/>
              <a:t>TOd</a:t>
            </a:r>
            <a:r>
              <a:rPr lang="et-EE" sz="2400" dirty="0"/>
              <a:t> ja nende liidud</a:t>
            </a:r>
          </a:p>
          <a:p>
            <a:pPr marL="0" indent="0" algn="just">
              <a:lnSpc>
                <a:spcPct val="110000"/>
              </a:lnSpc>
              <a:buNone/>
            </a:pPr>
            <a:r>
              <a:rPr lang="et-EE" sz="2400" b="1" dirty="0">
                <a:solidFill>
                  <a:srgbClr val="0070C0"/>
                </a:solidFill>
              </a:rPr>
              <a:t>Toetatavad tegevused: </a:t>
            </a:r>
            <a:r>
              <a:rPr lang="et-EE" sz="2400" dirty="0"/>
              <a:t>tunnustatud </a:t>
            </a:r>
            <a:r>
              <a:rPr lang="et-EE" sz="2400" dirty="0" err="1"/>
              <a:t>TO-de</a:t>
            </a:r>
            <a:r>
              <a:rPr lang="et-EE" sz="2400" dirty="0"/>
              <a:t> arendamisele suunatud </a:t>
            </a:r>
            <a:r>
              <a:rPr lang="et-EE" sz="2400" u="sng" dirty="0"/>
              <a:t>uued</a:t>
            </a:r>
            <a:r>
              <a:rPr lang="et-EE" sz="2400" dirty="0"/>
              <a:t> arendustegevused, millest vähemalt 30% peavad olema keskkonna-, kliima- või innovatsioonialased arendustegevused</a:t>
            </a:r>
          </a:p>
          <a:p>
            <a:pPr marL="0" indent="0" algn="just">
              <a:lnSpc>
                <a:spcPct val="110000"/>
              </a:lnSpc>
              <a:buNone/>
            </a:pPr>
            <a:r>
              <a:rPr lang="et-EE" sz="2400" dirty="0"/>
              <a:t>Toetuse taotlemiseks esitatakse </a:t>
            </a:r>
            <a:r>
              <a:rPr lang="et-EE" sz="2400" b="1" dirty="0">
                <a:solidFill>
                  <a:srgbClr val="0070C0"/>
                </a:solidFill>
              </a:rPr>
              <a:t>tegevuskava</a:t>
            </a:r>
            <a:r>
              <a:rPr lang="et-EE" sz="2400" dirty="0"/>
              <a:t> kuni 3 aastaks ja seal tuuakse välja:</a:t>
            </a:r>
          </a:p>
          <a:p>
            <a:pPr marL="0" indent="0" algn="just">
              <a:lnSpc>
                <a:spcPct val="110000"/>
              </a:lnSpc>
              <a:buNone/>
            </a:pPr>
            <a:r>
              <a:rPr lang="et-EE" sz="2200" dirty="0"/>
              <a:t>1)tegevuskava elluviimise kestus ja tegevuskava eesmärk</a:t>
            </a:r>
          </a:p>
          <a:p>
            <a:pPr marL="0" indent="0" algn="just">
              <a:lnSpc>
                <a:spcPct val="110000"/>
              </a:lnSpc>
              <a:buNone/>
            </a:pPr>
            <a:r>
              <a:rPr lang="et-EE" sz="2200" dirty="0"/>
              <a:t>2) kirjeldus taotletava toetuse kogusumma kasutamise kohta</a:t>
            </a:r>
          </a:p>
          <a:p>
            <a:pPr marL="0" indent="0" algn="just">
              <a:lnSpc>
                <a:spcPct val="110000"/>
              </a:lnSpc>
              <a:buNone/>
            </a:pPr>
            <a:r>
              <a:rPr lang="et-EE" sz="2200" dirty="0"/>
              <a:t>3) kavandatavate tegevuste kirjeldus ja eeldatav maksumus</a:t>
            </a:r>
          </a:p>
          <a:p>
            <a:pPr marL="0" indent="0" algn="just">
              <a:lnSpc>
                <a:spcPct val="110000"/>
              </a:lnSpc>
              <a:buNone/>
            </a:pPr>
            <a:r>
              <a:rPr lang="et-EE" sz="2200" dirty="0"/>
              <a:t>4) kirjeldus, kuidas kavandatavad tegevused panustavad eesmärgi saavutamisse</a:t>
            </a:r>
          </a:p>
          <a:p>
            <a:pPr marL="0" indent="0" algn="just">
              <a:lnSpc>
                <a:spcPct val="110000"/>
              </a:lnSpc>
              <a:buNone/>
            </a:pPr>
            <a:r>
              <a:rPr lang="et-EE" sz="2200" dirty="0"/>
              <a:t>5) kavandatavate tegevuste elluviimise ligikaudne ajakava</a:t>
            </a:r>
          </a:p>
          <a:p>
            <a:pPr marL="0" indent="0" algn="just">
              <a:lnSpc>
                <a:spcPct val="110000"/>
              </a:lnSpc>
              <a:buNone/>
            </a:pPr>
            <a:endParaRPr lang="et-EE" sz="2400" dirty="0">
              <a:solidFill>
                <a:srgbClr val="0070C0"/>
              </a:solidFill>
            </a:endParaRPr>
          </a:p>
        </p:txBody>
      </p:sp>
      <p:sp>
        <p:nvSpPr>
          <p:cNvPr id="6" name="Oval Callout 6">
            <a:extLst>
              <a:ext uri="{FF2B5EF4-FFF2-40B4-BE49-F238E27FC236}">
                <a16:creationId xmlns:a16="http://schemas.microsoft.com/office/drawing/2014/main" id="{DF79D889-C54C-AC61-AD4E-592B766D480B}"/>
              </a:ext>
            </a:extLst>
          </p:cNvPr>
          <p:cNvSpPr/>
          <p:nvPr/>
        </p:nvSpPr>
        <p:spPr>
          <a:xfrm>
            <a:off x="10281280" y="152902"/>
            <a:ext cx="1757411" cy="734427"/>
          </a:xfrm>
          <a:prstGeom prst="wedgeEllipseCallout">
            <a:avLst/>
          </a:prstGeom>
          <a:solidFill>
            <a:srgbClr val="004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5365" fontAlgn="base" hangingPunct="0">
              <a:lnSpc>
                <a:spcPct val="110000"/>
              </a:lnSpc>
              <a:spcBef>
                <a:spcPct val="0"/>
              </a:spcBef>
              <a:spcAft>
                <a:spcPct val="0"/>
              </a:spcAft>
              <a:buClr>
                <a:srgbClr val="000000"/>
              </a:buClr>
              <a:buSzPct val="100000"/>
              <a:defRPr/>
            </a:pPr>
            <a:r>
              <a:rPr lang="et-EE" sz="1905" b="1" dirty="0">
                <a:solidFill>
                  <a:prstClr val="white"/>
                </a:solidFill>
                <a:latin typeface="Roboto Condensed Light"/>
              </a:rPr>
              <a:t>Avanes 2023</a:t>
            </a:r>
          </a:p>
        </p:txBody>
      </p:sp>
    </p:spTree>
    <p:extLst>
      <p:ext uri="{BB962C8B-B14F-4D97-AF65-F5344CB8AC3E}">
        <p14:creationId xmlns:p14="http://schemas.microsoft.com/office/powerpoint/2010/main" val="613173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CA0C-70B2-7A61-4B14-04283BAF1D99}"/>
              </a:ext>
            </a:extLst>
          </p:cNvPr>
          <p:cNvSpPr>
            <a:spLocks noGrp="1"/>
          </p:cNvSpPr>
          <p:nvPr>
            <p:ph type="title"/>
          </p:nvPr>
        </p:nvSpPr>
        <p:spPr/>
        <p:txBody>
          <a:bodyPr/>
          <a:lstStyle/>
          <a:p>
            <a:r>
              <a:rPr lang="et-EE" sz="44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Tunnustatud tootjaorganisatsioonide arendamise toetus (2)</a:t>
            </a:r>
            <a:endParaRPr lang="et-EE" dirty="0"/>
          </a:p>
        </p:txBody>
      </p:sp>
      <p:sp>
        <p:nvSpPr>
          <p:cNvPr id="3" name="Content Placeholder 2">
            <a:extLst>
              <a:ext uri="{FF2B5EF4-FFF2-40B4-BE49-F238E27FC236}">
                <a16:creationId xmlns:a16="http://schemas.microsoft.com/office/drawing/2014/main" id="{0E31BB82-3ACE-53FD-00CE-41ECFAB6B157}"/>
              </a:ext>
            </a:extLst>
          </p:cNvPr>
          <p:cNvSpPr>
            <a:spLocks noGrp="1"/>
          </p:cNvSpPr>
          <p:nvPr>
            <p:ph idx="1"/>
          </p:nvPr>
        </p:nvSpPr>
        <p:spPr/>
        <p:txBody>
          <a:bodyPr>
            <a:normAutofit fontScale="85000" lnSpcReduction="10000"/>
          </a:bodyPr>
          <a:lstStyle/>
          <a:p>
            <a:r>
              <a:rPr lang="et-EE" dirty="0"/>
              <a:t>Toetuse suurus arvutatakse maksetaotluse esitamisele vahetult eelnenud majandusaasta müügitulu alusel</a:t>
            </a:r>
          </a:p>
          <a:p>
            <a:r>
              <a:rPr lang="et-EE" dirty="0"/>
              <a:t>Toetuse määr on 10% taotluse esitamisele vahetult eelnenud majandusaasta müügitulust. Toetuse </a:t>
            </a:r>
            <a:r>
              <a:rPr lang="et-EE" dirty="0" err="1"/>
              <a:t>max</a:t>
            </a:r>
            <a:r>
              <a:rPr lang="et-EE" dirty="0"/>
              <a:t> suurus on 100 000 € aastas</a:t>
            </a:r>
          </a:p>
          <a:p>
            <a:r>
              <a:rPr lang="et-EE" dirty="0"/>
              <a:t>Toetust antakse tegevuskava alusel iga-aastaste maksetena kuni kolme aasta eest viie aasta jooksul arvates tema esmakordsest tunnustamisest, ja toetus väheneb järk-järgult</a:t>
            </a:r>
          </a:p>
          <a:p>
            <a:pPr marL="0" indent="0">
              <a:buNone/>
            </a:pPr>
            <a:r>
              <a:rPr lang="et-EE" sz="2400" dirty="0"/>
              <a:t>Kui taotleja toetuse taotluse esitamisele vahetult eelnenud majandusaasta müügitulu on kuni üks miljon eurot, vähendatakse tema toetuse määra järk-järgult igal järgneval aastal 0,5% võrra</a:t>
            </a:r>
          </a:p>
          <a:p>
            <a:pPr marL="0" indent="0">
              <a:buNone/>
            </a:pPr>
            <a:r>
              <a:rPr lang="et-EE" sz="2400" dirty="0"/>
              <a:t>Kui taotleja toetuse taotluse esitamisele vahetult eelnenud majandusaasta müügitulu on üle ühe miljoni euro, vähendatakse tema toetuse suurust järk-järgult igal järgneval aastal 25 000 euro võrra</a:t>
            </a:r>
          </a:p>
          <a:p>
            <a:r>
              <a:rPr lang="et-EE" dirty="0"/>
              <a:t>Eelarve: 2,45 mln eurot (</a:t>
            </a:r>
            <a:r>
              <a:rPr lang="et-EE" dirty="0" err="1"/>
              <a:t>max</a:t>
            </a:r>
            <a:r>
              <a:rPr lang="et-EE" dirty="0"/>
              <a:t>  225 000 € taotleja kohta strateegikava jooksul)</a:t>
            </a:r>
          </a:p>
          <a:p>
            <a:endParaRPr lang="et-EE" dirty="0"/>
          </a:p>
        </p:txBody>
      </p:sp>
    </p:spTree>
    <p:extLst>
      <p:ext uri="{BB962C8B-B14F-4D97-AF65-F5344CB8AC3E}">
        <p14:creationId xmlns:p14="http://schemas.microsoft.com/office/powerpoint/2010/main" val="4121876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F293E-897C-3A93-0874-47BDF36A4F24}"/>
              </a:ext>
            </a:extLst>
          </p:cNvPr>
          <p:cNvSpPr>
            <a:spLocks noGrp="1"/>
          </p:cNvSpPr>
          <p:nvPr>
            <p:ph type="title"/>
          </p:nvPr>
        </p:nvSpPr>
        <p:spPr/>
        <p:txBody>
          <a:bodyPr/>
          <a:lstStyle/>
          <a:p>
            <a:r>
              <a:rPr lang="et-EE" sz="44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Tunnustatud tootjaorganisatsioonide arendamise toetus (3)</a:t>
            </a:r>
            <a:endParaRPr lang="et-EE" dirty="0"/>
          </a:p>
        </p:txBody>
      </p:sp>
      <p:sp>
        <p:nvSpPr>
          <p:cNvPr id="3" name="Content Placeholder 2">
            <a:extLst>
              <a:ext uri="{FF2B5EF4-FFF2-40B4-BE49-F238E27FC236}">
                <a16:creationId xmlns:a16="http://schemas.microsoft.com/office/drawing/2014/main" id="{62C9CA9B-D3A3-F18F-7364-A03427F476D7}"/>
              </a:ext>
            </a:extLst>
          </p:cNvPr>
          <p:cNvSpPr>
            <a:spLocks noGrp="1"/>
          </p:cNvSpPr>
          <p:nvPr>
            <p:ph idx="1"/>
          </p:nvPr>
        </p:nvSpPr>
        <p:spPr/>
        <p:txBody>
          <a:bodyPr/>
          <a:lstStyle/>
          <a:p>
            <a:pPr marL="0" indent="0">
              <a:buNone/>
            </a:pPr>
            <a:r>
              <a:rPr lang="et-EE" dirty="0"/>
              <a:t>Hindamiskriteeriumid:</a:t>
            </a:r>
          </a:p>
          <a:p>
            <a:pPr marL="514350" indent="-514350">
              <a:buAutoNum type="arabicParenR"/>
            </a:pPr>
            <a:r>
              <a:rPr lang="et-EE" dirty="0"/>
              <a:t>Suurema liikmete arvuga taotleja</a:t>
            </a:r>
          </a:p>
          <a:p>
            <a:pPr marL="514350" indent="-514350">
              <a:buAutoNum type="arabicParenR"/>
            </a:pPr>
            <a:r>
              <a:rPr lang="fi-FI" dirty="0" err="1"/>
              <a:t>Taotleja</a:t>
            </a:r>
            <a:r>
              <a:rPr lang="fi-FI" dirty="0"/>
              <a:t> </a:t>
            </a:r>
            <a:r>
              <a:rPr lang="fi-FI" dirty="0" err="1"/>
              <a:t>turustatud</a:t>
            </a:r>
            <a:r>
              <a:rPr lang="fi-FI" dirty="0"/>
              <a:t> </a:t>
            </a:r>
            <a:r>
              <a:rPr lang="fi-FI" dirty="0" err="1"/>
              <a:t>toodangu</a:t>
            </a:r>
            <a:r>
              <a:rPr lang="fi-FI" dirty="0"/>
              <a:t> </a:t>
            </a:r>
            <a:r>
              <a:rPr lang="fi-FI" dirty="0" err="1"/>
              <a:t>väärtus</a:t>
            </a:r>
            <a:r>
              <a:rPr lang="fi-FI" dirty="0"/>
              <a:t> </a:t>
            </a:r>
            <a:r>
              <a:rPr lang="fi-FI" dirty="0" err="1"/>
              <a:t>või</a:t>
            </a:r>
            <a:r>
              <a:rPr lang="fi-FI" dirty="0"/>
              <a:t> </a:t>
            </a:r>
            <a:r>
              <a:rPr lang="fi-FI" dirty="0" err="1"/>
              <a:t>kogus</a:t>
            </a:r>
            <a:endParaRPr lang="et-EE" dirty="0"/>
          </a:p>
          <a:p>
            <a:pPr marL="514350" indent="-514350">
              <a:buAutoNum type="arabicParenR"/>
            </a:pPr>
            <a:r>
              <a:rPr lang="et-EE" dirty="0"/>
              <a:t>Taotleja eesmärk tootjaorganisatsioonina tegutsemisel</a:t>
            </a:r>
          </a:p>
          <a:p>
            <a:pPr marL="514350" indent="-514350">
              <a:buAutoNum type="arabicParenR"/>
            </a:pPr>
            <a:r>
              <a:rPr lang="et-EE" dirty="0"/>
              <a:t>Pikemaajalisele koostööle suunatud tegevused </a:t>
            </a:r>
          </a:p>
          <a:p>
            <a:pPr marL="514350" indent="-514350">
              <a:buAutoNum type="arabicParenR"/>
            </a:pPr>
            <a:r>
              <a:rPr lang="et-EE" dirty="0"/>
              <a:t>Tegevuskava elluviimise kestus</a:t>
            </a:r>
          </a:p>
          <a:p>
            <a:endParaRPr lang="et-EE" dirty="0"/>
          </a:p>
          <a:p>
            <a:pPr marL="0" indent="0">
              <a:buNone/>
            </a:pPr>
            <a:endParaRPr lang="et-EE" dirty="0"/>
          </a:p>
        </p:txBody>
      </p:sp>
    </p:spTree>
    <p:extLst>
      <p:ext uri="{BB962C8B-B14F-4D97-AF65-F5344CB8AC3E}">
        <p14:creationId xmlns:p14="http://schemas.microsoft.com/office/powerpoint/2010/main" val="327419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Sektoripõhine sekkumine</a:t>
            </a:r>
            <a:endParaRPr lang="et-EE" sz="3600" dirty="0"/>
          </a:p>
        </p:txBody>
      </p:sp>
      <p:sp>
        <p:nvSpPr>
          <p:cNvPr id="3" name="Content Placeholder 2"/>
          <p:cNvSpPr>
            <a:spLocks noGrp="1"/>
          </p:cNvSpPr>
          <p:nvPr>
            <p:ph idx="1"/>
          </p:nvPr>
        </p:nvSpPr>
        <p:spPr/>
        <p:txBody>
          <a:bodyPr>
            <a:normAutofit/>
          </a:bodyPr>
          <a:lstStyle/>
          <a:p>
            <a:pPr lvl="0"/>
            <a:r>
              <a:rPr lang="et-EE" dirty="0">
                <a:solidFill>
                  <a:prstClr val="black"/>
                </a:solidFill>
              </a:rPr>
              <a:t>Puu- ja köögiviljasektoris LR-</a:t>
            </a:r>
            <a:r>
              <a:rPr lang="et-EE" dirty="0" err="1">
                <a:solidFill>
                  <a:prstClr val="black"/>
                </a:solidFill>
              </a:rPr>
              <a:t>le</a:t>
            </a:r>
            <a:r>
              <a:rPr lang="et-EE" dirty="0">
                <a:solidFill>
                  <a:prstClr val="black"/>
                </a:solidFill>
              </a:rPr>
              <a:t> kohustuslik rakendada, kui tekib tootjaorganisatsioon</a:t>
            </a:r>
          </a:p>
          <a:p>
            <a:pPr lvl="0"/>
            <a:r>
              <a:rPr lang="et-EE" dirty="0">
                <a:solidFill>
                  <a:prstClr val="black"/>
                </a:solidFill>
              </a:rPr>
              <a:t>LR valib strateegiakavas eesmärgid ja sekkumisviisid</a:t>
            </a:r>
          </a:p>
          <a:p>
            <a:pPr lvl="0"/>
            <a:r>
              <a:rPr lang="et-EE" dirty="0">
                <a:solidFill>
                  <a:prstClr val="black"/>
                </a:solidFill>
              </a:rPr>
              <a:t>rakendatakse tootjaorganisatsiooni koostatud ja LR poolt heaks kiidetud rakenduskava tasandil</a:t>
            </a:r>
          </a:p>
          <a:p>
            <a:pPr lvl="0"/>
            <a:r>
              <a:rPr lang="et-EE" dirty="0">
                <a:solidFill>
                  <a:prstClr val="black"/>
                </a:solidFill>
              </a:rPr>
              <a:t>Rakenduskava kestvus 3-7 aastat</a:t>
            </a:r>
          </a:p>
          <a:p>
            <a:pPr lvl="0"/>
            <a:r>
              <a:rPr lang="et-EE" dirty="0">
                <a:solidFill>
                  <a:prstClr val="black"/>
                </a:solidFill>
              </a:rPr>
              <a:t>Toetuse ülempiir:</a:t>
            </a:r>
          </a:p>
          <a:p>
            <a:pPr lvl="2"/>
            <a:r>
              <a:rPr lang="et-EE" dirty="0" err="1">
                <a:solidFill>
                  <a:prstClr val="black"/>
                </a:solidFill>
              </a:rPr>
              <a:t>max</a:t>
            </a:r>
            <a:r>
              <a:rPr lang="et-EE" dirty="0">
                <a:solidFill>
                  <a:prstClr val="black"/>
                </a:solidFill>
              </a:rPr>
              <a:t> 50% sekkumiste tegelikest kuludest</a:t>
            </a:r>
            <a:endParaRPr lang="et-EE" sz="2400" dirty="0">
              <a:solidFill>
                <a:prstClr val="black"/>
              </a:solidFill>
            </a:endParaRPr>
          </a:p>
          <a:p>
            <a:pPr lvl="2"/>
            <a:r>
              <a:rPr lang="et-EE" dirty="0" err="1">
                <a:solidFill>
                  <a:prstClr val="black"/>
                </a:solidFill>
              </a:rPr>
              <a:t>max</a:t>
            </a:r>
            <a:r>
              <a:rPr lang="et-EE" dirty="0">
                <a:solidFill>
                  <a:prstClr val="black"/>
                </a:solidFill>
              </a:rPr>
              <a:t> 4,1% tootjaorganisatsiooni turustatud toodangu väärtusest</a:t>
            </a:r>
          </a:p>
        </p:txBody>
      </p:sp>
    </p:spTree>
    <p:extLst>
      <p:ext uri="{BB962C8B-B14F-4D97-AF65-F5344CB8AC3E}">
        <p14:creationId xmlns:p14="http://schemas.microsoft.com/office/powerpoint/2010/main" val="128329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Sektoripõhine sekkumine - eesmärgid</a:t>
            </a:r>
            <a:endParaRPr lang="et-EE" sz="3600" dirty="0"/>
          </a:p>
        </p:txBody>
      </p:sp>
      <p:sp>
        <p:nvSpPr>
          <p:cNvPr id="3" name="Content Placeholder 2"/>
          <p:cNvSpPr>
            <a:spLocks noGrp="1"/>
          </p:cNvSpPr>
          <p:nvPr>
            <p:ph idx="1"/>
          </p:nvPr>
        </p:nvSpPr>
        <p:spPr/>
        <p:txBody>
          <a:bodyPr>
            <a:normAutofit lnSpcReduction="10000"/>
          </a:bodyPr>
          <a:lstStyle/>
          <a:p>
            <a:r>
              <a:rPr lang="et-EE" sz="2000" dirty="0"/>
              <a:t>planeerida ja korraldada tootmist</a:t>
            </a:r>
          </a:p>
          <a:p>
            <a:r>
              <a:rPr lang="fi-FI" sz="2000" b="1" dirty="0"/>
              <a:t>koondada </a:t>
            </a:r>
            <a:r>
              <a:rPr lang="fi-FI" sz="2000" b="1" dirty="0" err="1"/>
              <a:t>tarn</a:t>
            </a:r>
            <a:r>
              <a:rPr lang="et-EE" sz="2000" b="1" dirty="0" err="1"/>
              <a:t>eid</a:t>
            </a:r>
            <a:r>
              <a:rPr lang="fi-FI" sz="2000" b="1" dirty="0"/>
              <a:t> ja</a:t>
            </a:r>
            <a:r>
              <a:rPr lang="et-EE" sz="2000" b="1" dirty="0"/>
              <a:t> </a:t>
            </a:r>
            <a:r>
              <a:rPr lang="fi-FI" sz="2000" b="1" dirty="0" err="1"/>
              <a:t>toodete</a:t>
            </a:r>
            <a:r>
              <a:rPr lang="fi-FI" sz="2000" b="1" dirty="0"/>
              <a:t> </a:t>
            </a:r>
            <a:r>
              <a:rPr lang="fi-FI" sz="2000" b="1" dirty="0" err="1"/>
              <a:t>turulelaskmine</a:t>
            </a:r>
            <a:endParaRPr lang="et-EE" sz="2000" b="1" dirty="0"/>
          </a:p>
          <a:p>
            <a:r>
              <a:rPr lang="et-EE" sz="2000" dirty="0"/>
              <a:t>tõhustada konkurentsivõimet</a:t>
            </a:r>
          </a:p>
          <a:p>
            <a:r>
              <a:rPr lang="et-EE" sz="2000" dirty="0"/>
              <a:t>teha teadusuuringuid kestlike tootmismeetodite vallas</a:t>
            </a:r>
          </a:p>
          <a:p>
            <a:r>
              <a:rPr lang="et-EE" sz="2000" b="1" dirty="0"/>
              <a:t>edendada, arendada ja rakendada keskkonnasäästlikke tootmismeetodeid, elurikkuse kaitset, jäätmete vähendamist jne</a:t>
            </a:r>
          </a:p>
          <a:p>
            <a:r>
              <a:rPr lang="et-EE" sz="2000" b="1" dirty="0"/>
              <a:t>panustada kliimamuutuste leevendamisse</a:t>
            </a:r>
          </a:p>
          <a:p>
            <a:r>
              <a:rPr lang="fi-FI" sz="2000" dirty="0" err="1"/>
              <a:t>edendada</a:t>
            </a:r>
            <a:r>
              <a:rPr lang="fi-FI" sz="2000" dirty="0"/>
              <a:t> </a:t>
            </a:r>
            <a:r>
              <a:rPr lang="fi-FI" sz="2000" dirty="0" err="1"/>
              <a:t>toodete</a:t>
            </a:r>
            <a:r>
              <a:rPr lang="fi-FI" sz="2000" dirty="0"/>
              <a:t> </a:t>
            </a:r>
            <a:r>
              <a:rPr lang="fi-FI" sz="2000" dirty="0" err="1"/>
              <a:t>kaubanduslikku</a:t>
            </a:r>
            <a:r>
              <a:rPr lang="fi-FI" sz="2000" dirty="0"/>
              <a:t> </a:t>
            </a:r>
            <a:r>
              <a:rPr lang="fi-FI" sz="2000" dirty="0" err="1"/>
              <a:t>väärtust</a:t>
            </a:r>
            <a:r>
              <a:rPr lang="fi-FI" sz="2000" dirty="0"/>
              <a:t> ja </a:t>
            </a:r>
            <a:r>
              <a:rPr lang="fi-FI" sz="2000" dirty="0" err="1"/>
              <a:t>kvaliteeti</a:t>
            </a:r>
            <a:endParaRPr lang="et-EE" sz="2000" dirty="0"/>
          </a:p>
          <a:p>
            <a:r>
              <a:rPr lang="et-EE" sz="2000" dirty="0"/>
              <a:t>toodete </a:t>
            </a:r>
            <a:r>
              <a:rPr lang="et-EE" sz="2000" dirty="0" err="1"/>
              <a:t>müügiedendus</a:t>
            </a:r>
            <a:r>
              <a:rPr lang="et-EE" sz="2000" dirty="0"/>
              <a:t> ja turustamine</a:t>
            </a:r>
          </a:p>
          <a:p>
            <a:r>
              <a:rPr lang="fi-FI" sz="2000" dirty="0"/>
              <a:t>suurendada puu- ja </a:t>
            </a:r>
            <a:r>
              <a:rPr lang="fi-FI" sz="2000" dirty="0" err="1"/>
              <a:t>köögivilja</a:t>
            </a:r>
            <a:r>
              <a:rPr lang="et-EE" sz="2000" dirty="0"/>
              <a:t> </a:t>
            </a:r>
            <a:r>
              <a:rPr lang="fi-FI" sz="2000" dirty="0" err="1"/>
              <a:t>tarbimist</a:t>
            </a:r>
            <a:endParaRPr lang="et-EE" sz="2000" dirty="0"/>
          </a:p>
          <a:p>
            <a:r>
              <a:rPr lang="fi-FI" sz="2000" dirty="0" err="1"/>
              <a:t>ennetada</a:t>
            </a:r>
            <a:r>
              <a:rPr lang="fi-FI" sz="2000" dirty="0"/>
              <a:t> </a:t>
            </a:r>
            <a:r>
              <a:rPr lang="fi-FI" sz="2000" dirty="0" err="1"/>
              <a:t>kriise</a:t>
            </a:r>
            <a:r>
              <a:rPr lang="fi-FI" sz="2000" dirty="0"/>
              <a:t> ja </a:t>
            </a:r>
            <a:r>
              <a:rPr lang="fi-FI" sz="2000" dirty="0" err="1"/>
              <a:t>juhtida</a:t>
            </a:r>
            <a:r>
              <a:rPr lang="fi-FI" sz="2000" dirty="0"/>
              <a:t> </a:t>
            </a:r>
            <a:r>
              <a:rPr lang="fi-FI" sz="2000" dirty="0" err="1"/>
              <a:t>riske</a:t>
            </a:r>
            <a:endParaRPr lang="et-EE" sz="2000" dirty="0"/>
          </a:p>
          <a:p>
            <a:r>
              <a:rPr lang="et-EE" sz="2000" dirty="0"/>
              <a:t>parandada töötingimusi</a:t>
            </a:r>
          </a:p>
          <a:p>
            <a:endParaRPr lang="et-EE" dirty="0"/>
          </a:p>
        </p:txBody>
      </p:sp>
    </p:spTree>
    <p:extLst>
      <p:ext uri="{BB962C8B-B14F-4D97-AF65-F5344CB8AC3E}">
        <p14:creationId xmlns:p14="http://schemas.microsoft.com/office/powerpoint/2010/main" val="177807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Sektoripõhine sekkumine - sekkumisviisid</a:t>
            </a:r>
            <a:endParaRPr lang="et-EE" sz="3600" dirty="0"/>
          </a:p>
        </p:txBody>
      </p:sp>
      <p:sp>
        <p:nvSpPr>
          <p:cNvPr id="3" name="Content Placeholder 2"/>
          <p:cNvSpPr>
            <a:spLocks noGrp="1"/>
          </p:cNvSpPr>
          <p:nvPr>
            <p:ph idx="1"/>
          </p:nvPr>
        </p:nvSpPr>
        <p:spPr/>
        <p:txBody>
          <a:bodyPr/>
          <a:lstStyle/>
          <a:p>
            <a:r>
              <a:rPr lang="et-EE" sz="2000" dirty="0"/>
              <a:t>investeeringud materiaalsesse ja immateriaalsesse varasse, teadusuuringutesse ja eksperimentaalsetesse ja uuenduslikesse tootmismeetoditesse</a:t>
            </a:r>
          </a:p>
          <a:p>
            <a:r>
              <a:rPr lang="et-EE" sz="2000" dirty="0"/>
              <a:t>nõustamisteenused ja tehniline abi</a:t>
            </a:r>
          </a:p>
          <a:p>
            <a:r>
              <a:rPr lang="fi-FI" sz="2000" dirty="0" err="1"/>
              <a:t>koolitus</a:t>
            </a:r>
            <a:r>
              <a:rPr lang="fi-FI" sz="2000" dirty="0"/>
              <a:t>, </a:t>
            </a:r>
            <a:r>
              <a:rPr lang="fi-FI" sz="2000" dirty="0" err="1"/>
              <a:t>sealhulgas</a:t>
            </a:r>
            <a:r>
              <a:rPr lang="fi-FI" sz="2000" dirty="0"/>
              <a:t> </a:t>
            </a:r>
            <a:r>
              <a:rPr lang="fi-FI" sz="2000" dirty="0" err="1"/>
              <a:t>juhendamine</a:t>
            </a:r>
            <a:r>
              <a:rPr lang="fi-FI" sz="2000" dirty="0"/>
              <a:t> ja </a:t>
            </a:r>
            <a:r>
              <a:rPr lang="fi-FI" sz="2000" dirty="0" err="1"/>
              <a:t>parimate</a:t>
            </a:r>
            <a:r>
              <a:rPr lang="fi-FI" sz="2000" dirty="0"/>
              <a:t> </a:t>
            </a:r>
            <a:r>
              <a:rPr lang="fi-FI" sz="2000" dirty="0" err="1"/>
              <a:t>tavade</a:t>
            </a:r>
            <a:r>
              <a:rPr lang="fi-FI" sz="2000" dirty="0"/>
              <a:t> </a:t>
            </a:r>
            <a:r>
              <a:rPr lang="fi-FI" sz="2000" dirty="0" err="1"/>
              <a:t>vahetamine</a:t>
            </a:r>
            <a:endParaRPr lang="et-EE" sz="2000" dirty="0"/>
          </a:p>
          <a:p>
            <a:r>
              <a:rPr lang="et-EE" sz="2000" dirty="0"/>
              <a:t>mahepõllumajanduslik või integreeritud tootmine</a:t>
            </a:r>
          </a:p>
          <a:p>
            <a:r>
              <a:rPr lang="et-EE" sz="2000" dirty="0"/>
              <a:t>meetmed, mille eesmärk on suurendada toodete transpordi ning säilitamise kestlikkust ja tõhusus</a:t>
            </a:r>
          </a:p>
          <a:p>
            <a:r>
              <a:rPr lang="et-EE" sz="2000" dirty="0" err="1"/>
              <a:t>müügiedendus</a:t>
            </a:r>
            <a:r>
              <a:rPr lang="et-EE" sz="2000" dirty="0"/>
              <a:t>, teavitustegevus ja turustamine</a:t>
            </a:r>
          </a:p>
          <a:p>
            <a:r>
              <a:rPr lang="fi-FI" sz="2000" dirty="0" err="1"/>
              <a:t>liidu</a:t>
            </a:r>
            <a:r>
              <a:rPr lang="fi-FI" sz="2000" dirty="0"/>
              <a:t> ja </a:t>
            </a:r>
            <a:r>
              <a:rPr lang="fi-FI" sz="2000" dirty="0" err="1"/>
              <a:t>riiklike</a:t>
            </a:r>
            <a:r>
              <a:rPr lang="fi-FI" sz="2000" dirty="0"/>
              <a:t> </a:t>
            </a:r>
            <a:r>
              <a:rPr lang="fi-FI" sz="2000" dirty="0" err="1"/>
              <a:t>kvaliteedikavade</a:t>
            </a:r>
            <a:r>
              <a:rPr lang="fi-FI" sz="2000" dirty="0"/>
              <a:t> </a:t>
            </a:r>
            <a:r>
              <a:rPr lang="fi-FI" sz="2000" dirty="0" err="1"/>
              <a:t>rakendamine</a:t>
            </a:r>
            <a:endParaRPr lang="et-EE" sz="2000" dirty="0"/>
          </a:p>
          <a:p>
            <a:r>
              <a:rPr lang="et-EE" sz="2000" dirty="0" err="1"/>
              <a:t>jälgitavus</a:t>
            </a:r>
            <a:r>
              <a:rPr lang="et-EE" sz="2000" dirty="0"/>
              <a:t>- ja sertifitseerimissüsteemide rakendamine, eelkõige lõpptarbijale müüdavate toodete kvaliteedi seire</a:t>
            </a:r>
          </a:p>
          <a:p>
            <a:r>
              <a:rPr lang="et-EE" sz="2000" dirty="0"/>
              <a:t>meetmed kliimamuutuste leevendamiseks ja nendega kohanemiseks</a:t>
            </a:r>
          </a:p>
          <a:p>
            <a:endParaRPr lang="et-EE" dirty="0"/>
          </a:p>
        </p:txBody>
      </p:sp>
    </p:spTree>
    <p:extLst>
      <p:ext uri="{BB962C8B-B14F-4D97-AF65-F5344CB8AC3E}">
        <p14:creationId xmlns:p14="http://schemas.microsoft.com/office/powerpoint/2010/main" val="317885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4296B9-DA40-F3C2-E8DC-7C9E9CE2D471}"/>
              </a:ext>
            </a:extLst>
          </p:cNvPr>
          <p:cNvSpPr>
            <a:spLocks noGrp="1"/>
          </p:cNvSpPr>
          <p:nvPr>
            <p:ph idx="1"/>
          </p:nvPr>
        </p:nvSpPr>
        <p:spPr/>
        <p:txBody>
          <a:bodyPr/>
          <a:lstStyle/>
          <a:p>
            <a:pPr marL="0" indent="0">
              <a:buNone/>
            </a:pPr>
            <a:r>
              <a:rPr lang="et-EE" dirty="0"/>
              <a:t>Rakenduskava väljatöötamise käsiraamat:</a:t>
            </a:r>
          </a:p>
          <a:p>
            <a:pPr marL="0" indent="0">
              <a:buNone/>
            </a:pPr>
            <a:endParaRPr lang="et-EE" dirty="0"/>
          </a:p>
          <a:p>
            <a:pPr marL="0" indent="0">
              <a:buNone/>
            </a:pPr>
            <a:r>
              <a:rPr lang="et-EE" dirty="0">
                <a:hlinkClick r:id="rId3"/>
              </a:rPr>
              <a:t>https://op.europa.eu/et/publication-detail/-/publication/beca5d94-7d21-11ee-99ba-01aa75ed71a1/language-et</a:t>
            </a:r>
            <a:endParaRPr lang="et-EE" dirty="0"/>
          </a:p>
          <a:p>
            <a:pPr marL="0" indent="0">
              <a:buNone/>
            </a:pPr>
            <a:endParaRPr lang="et-EE" dirty="0"/>
          </a:p>
          <a:p>
            <a:pPr marL="0" indent="0">
              <a:buNone/>
            </a:pPr>
            <a:endParaRPr lang="et-EE" dirty="0"/>
          </a:p>
        </p:txBody>
      </p:sp>
    </p:spTree>
    <p:extLst>
      <p:ext uri="{BB962C8B-B14F-4D97-AF65-F5344CB8AC3E}">
        <p14:creationId xmlns:p14="http://schemas.microsoft.com/office/powerpoint/2010/main" val="364223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005" y="365595"/>
            <a:ext cx="10513990" cy="1361867"/>
          </a:xfrm>
        </p:spPr>
        <p:txBody>
          <a:bodyPr>
            <a:noAutofit/>
          </a:bodyPr>
          <a:lstStyle/>
          <a:p>
            <a:r>
              <a:rPr lang="et-EE" sz="3200" dirty="0" err="1">
                <a:solidFill>
                  <a:srgbClr val="0070C0"/>
                </a:solidFill>
              </a:rPr>
              <a:t>Ühistulised</a:t>
            </a:r>
            <a:r>
              <a:rPr lang="et-EE" sz="3200" dirty="0">
                <a:solidFill>
                  <a:srgbClr val="0070C0"/>
                </a:solidFill>
              </a:rPr>
              <a:t> investeeringud materiaalsesse ja </a:t>
            </a:r>
            <a:br>
              <a:rPr lang="et-EE" sz="3200" dirty="0">
                <a:solidFill>
                  <a:srgbClr val="0070C0"/>
                </a:solidFill>
              </a:rPr>
            </a:br>
            <a:r>
              <a:rPr lang="et-EE" sz="3200" dirty="0">
                <a:solidFill>
                  <a:srgbClr val="0070C0"/>
                </a:solidFill>
              </a:rPr>
              <a:t>immateriaalsesse põhivarasse (1)</a:t>
            </a:r>
            <a:br>
              <a:rPr lang="et-EE" sz="3600" dirty="0">
                <a:solidFill>
                  <a:srgbClr val="0070C0"/>
                </a:solidFill>
                <a:ea typeface="Roboto Condensed" panose="02000000000000000000" pitchFamily="2" charset="0"/>
                <a:cs typeface="Roboto Condensed" panose="02000000000000000000" pitchFamily="2" charset="0"/>
              </a:rPr>
            </a:br>
            <a:endParaRPr lang="et-EE" sz="3600" dirty="0">
              <a:solidFill>
                <a:srgbClr val="0070C0"/>
              </a:solidFill>
              <a:ea typeface="Roboto Condensed" panose="02000000000000000000" pitchFamily="2" charset="0"/>
              <a:cs typeface="Roboto Condensed" panose="02000000000000000000" pitchFamily="2" charset="0"/>
            </a:endParaRPr>
          </a:p>
        </p:txBody>
      </p:sp>
      <p:sp>
        <p:nvSpPr>
          <p:cNvPr id="3" name="Content Placeholder 2"/>
          <p:cNvSpPr>
            <a:spLocks noGrp="1"/>
          </p:cNvSpPr>
          <p:nvPr>
            <p:ph idx="1"/>
          </p:nvPr>
        </p:nvSpPr>
        <p:spPr>
          <a:xfrm>
            <a:off x="854242" y="1566109"/>
            <a:ext cx="10513990" cy="4981180"/>
          </a:xfrm>
        </p:spPr>
        <p:txBody>
          <a:bodyPr>
            <a:noAutofit/>
          </a:bodyPr>
          <a:lstStyle/>
          <a:p>
            <a:pPr algn="just">
              <a:lnSpc>
                <a:spcPct val="100000"/>
              </a:lnSpc>
              <a:spcBef>
                <a:spcPts val="0"/>
              </a:spcBef>
              <a:spcAft>
                <a:spcPts val="1270"/>
              </a:spcAft>
            </a:pPr>
            <a:r>
              <a:rPr lang="et-EE" sz="1905" b="1" dirty="0">
                <a:solidFill>
                  <a:srgbClr val="0070C0"/>
                </a:solidFill>
                <a:latin typeface="Calibri" panose="020F0502020204030204" pitchFamily="34" charset="0"/>
                <a:ea typeface="Calibri" panose="020F0502020204030204" pitchFamily="34" charset="0"/>
                <a:cs typeface="Calibri" panose="020F0502020204030204" pitchFamily="34" charset="0"/>
              </a:rPr>
              <a:t>Eesmärk </a:t>
            </a:r>
            <a:r>
              <a:rPr lang="et-EE" sz="1905" dirty="0">
                <a:solidFill>
                  <a:schemeClr val="tx1"/>
                </a:solidFill>
                <a:latin typeface="Calibri" panose="020F0502020204030204" pitchFamily="34" charset="0"/>
                <a:ea typeface="Calibri" panose="020F0502020204030204" pitchFamily="34" charset="0"/>
                <a:cs typeface="Calibri" panose="020F0502020204030204" pitchFamily="34" charset="0"/>
              </a:rPr>
              <a:t>on </a:t>
            </a:r>
            <a:r>
              <a:rPr lang="et-EE" sz="1905" dirty="0">
                <a:latin typeface="Calibri" panose="020F0502020204030204" pitchFamily="34" charset="0"/>
                <a:ea typeface="Calibri" panose="020F0502020204030204" pitchFamily="34" charset="0"/>
                <a:cs typeface="Calibri" panose="020F0502020204030204" pitchFamily="34" charset="0"/>
              </a:rPr>
              <a:t>ühistegevuse soodustamine </a:t>
            </a:r>
            <a:r>
              <a:rPr lang="et-EE" sz="1905" b="1" dirty="0">
                <a:solidFill>
                  <a:schemeClr val="accent2"/>
                </a:solidFill>
                <a:latin typeface="Calibri" panose="020F0502020204030204" pitchFamily="34" charset="0"/>
                <a:ea typeface="Calibri" panose="020F0502020204030204" pitchFamily="34" charset="0"/>
                <a:cs typeface="Calibri" panose="020F0502020204030204" pitchFamily="34" charset="0"/>
              </a:rPr>
              <a:t>tootmise ja töötlemise etapis </a:t>
            </a:r>
            <a:r>
              <a:rPr lang="et-EE" sz="1905" dirty="0">
                <a:latin typeface="Calibri" panose="020F0502020204030204" pitchFamily="34" charset="0"/>
                <a:ea typeface="Calibri" panose="020F0502020204030204" pitchFamily="34" charset="0"/>
                <a:cs typeface="Calibri" panose="020F0502020204030204" pitchFamily="34" charset="0"/>
              </a:rPr>
              <a:t>aitamaks kaasa põllumajandustootjate positsiooni parandamisele tarneahelas</a:t>
            </a:r>
          </a:p>
          <a:p>
            <a:pPr algn="just">
              <a:lnSpc>
                <a:spcPct val="100000"/>
              </a:lnSpc>
              <a:spcBef>
                <a:spcPts val="0"/>
              </a:spcBef>
              <a:spcAft>
                <a:spcPts val="1270"/>
              </a:spcAft>
            </a:pPr>
            <a:r>
              <a:rPr lang="et-EE" sz="1905" b="1" dirty="0">
                <a:solidFill>
                  <a:srgbClr val="0070C0"/>
                </a:solidFill>
                <a:latin typeface="Calibri" panose="020F0502020204030204" pitchFamily="34" charset="0"/>
                <a:ea typeface="Calibri" panose="020F0502020204030204" pitchFamily="34" charset="0"/>
                <a:cs typeface="Calibri" panose="020F0502020204030204" pitchFamily="34" charset="0"/>
              </a:rPr>
              <a:t>Sihtgrupp:</a:t>
            </a:r>
            <a:r>
              <a:rPr lang="et-EE" sz="1905" dirty="0">
                <a:latin typeface="Calibri" panose="020F0502020204030204" pitchFamily="34" charset="0"/>
                <a:ea typeface="Calibri" panose="020F0502020204030204" pitchFamily="34" charset="0"/>
                <a:cs typeface="Calibri" panose="020F0502020204030204" pitchFamily="34" charset="0"/>
              </a:rPr>
              <a:t> tulundusühistud ja tunnustatud </a:t>
            </a:r>
            <a:r>
              <a:rPr lang="et-EE" sz="1905" dirty="0" err="1">
                <a:latin typeface="Calibri" panose="020F0502020204030204" pitchFamily="34" charset="0"/>
                <a:ea typeface="Calibri" panose="020F0502020204030204" pitchFamily="34" charset="0"/>
                <a:cs typeface="Calibri" panose="020F0502020204030204" pitchFamily="34" charset="0"/>
              </a:rPr>
              <a:t>TO-d</a:t>
            </a:r>
            <a:r>
              <a:rPr lang="et-EE" sz="1905" dirty="0">
                <a:latin typeface="Calibri" panose="020F0502020204030204" pitchFamily="34" charset="0"/>
                <a:ea typeface="Calibri" panose="020F0502020204030204" pitchFamily="34" charset="0"/>
                <a:cs typeface="Calibri" panose="020F0502020204030204" pitchFamily="34" charset="0"/>
              </a:rPr>
              <a:t> ning nende valitseva mõju all olev ettevõtja</a:t>
            </a:r>
          </a:p>
          <a:p>
            <a:pPr algn="just">
              <a:lnSpc>
                <a:spcPct val="100000"/>
              </a:lnSpc>
              <a:spcBef>
                <a:spcPts val="0"/>
              </a:spcBef>
              <a:spcAft>
                <a:spcPts val="1270"/>
              </a:spcAft>
            </a:pPr>
            <a:r>
              <a:rPr lang="et-EE" sz="1905" b="1" dirty="0">
                <a:solidFill>
                  <a:srgbClr val="0070C0"/>
                </a:solidFill>
                <a:latin typeface="Calibri" panose="020F0502020204030204" pitchFamily="34" charset="0"/>
                <a:ea typeface="Calibri" panose="020F0502020204030204" pitchFamily="34" charset="0"/>
                <a:cs typeface="Calibri" panose="020F0502020204030204" pitchFamily="34" charset="0"/>
              </a:rPr>
              <a:t>Toetavateks tegevusteks </a:t>
            </a:r>
            <a:r>
              <a:rPr lang="et-EE" sz="1905" dirty="0">
                <a:latin typeface="Calibri" panose="020F0502020204030204" pitchFamily="34" charset="0"/>
                <a:ea typeface="Calibri" panose="020F0502020204030204" pitchFamily="34" charset="0"/>
                <a:cs typeface="Calibri" panose="020F0502020204030204" pitchFamily="34" charset="0"/>
              </a:rPr>
              <a:t>on </a:t>
            </a:r>
            <a:r>
              <a:rPr lang="et-EE" sz="1905" b="1" dirty="0">
                <a:solidFill>
                  <a:schemeClr val="accent2"/>
                </a:solidFill>
                <a:latin typeface="Calibri" panose="020F0502020204030204" pitchFamily="34" charset="0"/>
                <a:ea typeface="Calibri" panose="020F0502020204030204" pitchFamily="34" charset="0"/>
                <a:cs typeface="Calibri" panose="020F0502020204030204" pitchFamily="34" charset="0"/>
              </a:rPr>
              <a:t>tootlikud</a:t>
            </a:r>
            <a:r>
              <a:rPr lang="et-EE" sz="1905" dirty="0">
                <a:latin typeface="Calibri" panose="020F0502020204030204" pitchFamily="34" charset="0"/>
                <a:ea typeface="Calibri" panose="020F0502020204030204" pitchFamily="34" charset="0"/>
                <a:cs typeface="Calibri" panose="020F0502020204030204" pitchFamily="34" charset="0"/>
              </a:rPr>
              <a:t> ja </a:t>
            </a:r>
            <a:r>
              <a:rPr lang="et-EE" sz="1905" b="1" dirty="0">
                <a:solidFill>
                  <a:srgbClr val="00B050"/>
                </a:solidFill>
                <a:latin typeface="Calibri" panose="020F0502020204030204" pitchFamily="34" charset="0"/>
                <a:ea typeface="Calibri" panose="020F0502020204030204" pitchFamily="34" charset="0"/>
                <a:cs typeface="Calibri" panose="020F0502020204030204" pitchFamily="34" charset="0"/>
              </a:rPr>
              <a:t>roheinvesteeringud </a:t>
            </a:r>
            <a:r>
              <a:rPr lang="et-EE" sz="1905" dirty="0">
                <a:latin typeface="Calibri" panose="020F0502020204030204" pitchFamily="34" charset="0"/>
                <a:ea typeface="Calibri" panose="020F0502020204030204" pitchFamily="34" charset="0"/>
                <a:cs typeface="Calibri" panose="020F0502020204030204" pitchFamily="34" charset="0"/>
              </a:rPr>
              <a:t>masinatesse ja seadmetesse, ehitiste ehitamisse, turustus-struktuuridesse, uuenduslike toodete ja kõrvaltoodete, tootmisprotsesside ja tehnoloogiate väljaarendamisse, lisandväärtuse andmiseks kõigis tootmisahela etappides, tootmise digitaliseerimiseks.</a:t>
            </a:r>
          </a:p>
          <a:p>
            <a:pPr algn="just">
              <a:lnSpc>
                <a:spcPct val="100000"/>
              </a:lnSpc>
              <a:spcBef>
                <a:spcPts val="0"/>
              </a:spcBef>
              <a:spcAft>
                <a:spcPts val="1270"/>
              </a:spcAft>
            </a:pPr>
            <a:r>
              <a:rPr lang="et-EE" sz="1905" dirty="0">
                <a:solidFill>
                  <a:schemeClr val="tx1"/>
                </a:solidFill>
                <a:latin typeface="Calibri" panose="020F0502020204030204" pitchFamily="34" charset="0"/>
                <a:ea typeface="Calibri" panose="020F0502020204030204" pitchFamily="34" charset="0"/>
                <a:cs typeface="Calibri" panose="020F0502020204030204" pitchFamily="34" charset="0"/>
              </a:rPr>
              <a:t>Materiaalses põhivara investeeringuga võib kaasneda ka immateriaalsesse vara soetamine. Abikõlblikud on ka liisingumaksed, kui asja omandiõigus läheb toetuse saajale üle hiljemalt viimase toetusosa väljamaksmisest.</a:t>
            </a:r>
            <a:r>
              <a:rPr lang="et-EE" sz="1905" dirty="0">
                <a:solidFill>
                  <a:schemeClr val="accent6"/>
                </a:solidFill>
                <a:latin typeface="Calibri" panose="020F0502020204030204" pitchFamily="34" charset="0"/>
                <a:ea typeface="Calibri" panose="020F0502020204030204" pitchFamily="34" charset="0"/>
                <a:cs typeface="Calibri" panose="020F0502020204030204" pitchFamily="34" charset="0"/>
              </a:rPr>
              <a:t> </a:t>
            </a:r>
          </a:p>
          <a:p>
            <a:pPr algn="just">
              <a:lnSpc>
                <a:spcPct val="100000"/>
              </a:lnSpc>
              <a:spcBef>
                <a:spcPts val="0"/>
              </a:spcBef>
              <a:spcAft>
                <a:spcPts val="1270"/>
              </a:spcAft>
            </a:pPr>
            <a:endParaRPr lang="et-EE" sz="1905" dirty="0">
              <a:latin typeface="+mj-lt"/>
              <a:cs typeface="Calibri" panose="020F0502020204030204" pitchFamily="34" charset="0"/>
            </a:endParaRPr>
          </a:p>
        </p:txBody>
      </p:sp>
      <p:sp>
        <p:nvSpPr>
          <p:cNvPr id="7" name="Oval Callout 6"/>
          <p:cNvSpPr/>
          <p:nvPr/>
        </p:nvSpPr>
        <p:spPr>
          <a:xfrm>
            <a:off x="10281280" y="152902"/>
            <a:ext cx="1757411" cy="734427"/>
          </a:xfrm>
          <a:prstGeom prst="wedgeEllipseCallout">
            <a:avLst/>
          </a:prstGeom>
          <a:solidFill>
            <a:srgbClr val="004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5365" fontAlgn="base" hangingPunct="0">
              <a:lnSpc>
                <a:spcPct val="110000"/>
              </a:lnSpc>
              <a:spcBef>
                <a:spcPct val="0"/>
              </a:spcBef>
              <a:spcAft>
                <a:spcPct val="0"/>
              </a:spcAft>
              <a:buClr>
                <a:srgbClr val="000000"/>
              </a:buClr>
              <a:buSzPct val="100000"/>
              <a:defRPr/>
            </a:pPr>
            <a:r>
              <a:rPr lang="et-EE" sz="1905" b="1" dirty="0">
                <a:solidFill>
                  <a:prstClr val="white"/>
                </a:solidFill>
                <a:latin typeface="Roboto Condensed Light"/>
              </a:rPr>
              <a:t>Avaneb 2025</a:t>
            </a:r>
          </a:p>
        </p:txBody>
      </p:sp>
    </p:spTree>
    <p:extLst>
      <p:ext uri="{BB962C8B-B14F-4D97-AF65-F5344CB8AC3E}">
        <p14:creationId xmlns:p14="http://schemas.microsoft.com/office/powerpoint/2010/main" val="477424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005" y="365595"/>
            <a:ext cx="10513990" cy="1361867"/>
          </a:xfrm>
        </p:spPr>
        <p:txBody>
          <a:bodyPr>
            <a:noAutofit/>
          </a:bodyPr>
          <a:lstStyle/>
          <a:p>
            <a:r>
              <a:rPr lang="et-EE" sz="3200" dirty="0" err="1">
                <a:solidFill>
                  <a:srgbClr val="0070C0"/>
                </a:solidFill>
              </a:rPr>
              <a:t>Ühistulised</a:t>
            </a:r>
            <a:r>
              <a:rPr lang="et-EE" sz="3200" dirty="0">
                <a:solidFill>
                  <a:srgbClr val="0070C0"/>
                </a:solidFill>
              </a:rPr>
              <a:t> investeeringud materiaalsesse ja </a:t>
            </a:r>
            <a:br>
              <a:rPr lang="et-EE" sz="3200" dirty="0">
                <a:solidFill>
                  <a:srgbClr val="0070C0"/>
                </a:solidFill>
              </a:rPr>
            </a:br>
            <a:r>
              <a:rPr lang="et-EE" sz="3200" dirty="0">
                <a:solidFill>
                  <a:srgbClr val="0070C0"/>
                </a:solidFill>
              </a:rPr>
              <a:t>immateriaalsesse põhivarasse (2)</a:t>
            </a:r>
            <a:br>
              <a:rPr lang="et-EE" sz="3600" dirty="0">
                <a:solidFill>
                  <a:srgbClr val="0070C0"/>
                </a:solidFill>
                <a:ea typeface="Roboto Condensed" panose="02000000000000000000" pitchFamily="2" charset="0"/>
                <a:cs typeface="Roboto Condensed" panose="02000000000000000000" pitchFamily="2" charset="0"/>
              </a:rPr>
            </a:br>
            <a:endParaRPr lang="et-EE" sz="3600" dirty="0">
              <a:solidFill>
                <a:srgbClr val="0070C0"/>
              </a:solidFill>
              <a:ea typeface="Roboto Condensed" panose="02000000000000000000" pitchFamily="2" charset="0"/>
              <a:cs typeface="Roboto Condensed" panose="02000000000000000000" pitchFamily="2" charset="0"/>
            </a:endParaRPr>
          </a:p>
        </p:txBody>
      </p:sp>
      <p:sp>
        <p:nvSpPr>
          <p:cNvPr id="3" name="Content Placeholder 2"/>
          <p:cNvSpPr>
            <a:spLocks noGrp="1"/>
          </p:cNvSpPr>
          <p:nvPr>
            <p:ph idx="1"/>
          </p:nvPr>
        </p:nvSpPr>
        <p:spPr>
          <a:xfrm>
            <a:off x="915193" y="1940154"/>
            <a:ext cx="10513990" cy="4368766"/>
          </a:xfrm>
        </p:spPr>
        <p:txBody>
          <a:bodyPr>
            <a:noAutofit/>
          </a:bodyPr>
          <a:lstStyle/>
          <a:p>
            <a:pPr algn="just">
              <a:lnSpc>
                <a:spcPct val="100000"/>
              </a:lnSpc>
              <a:spcBef>
                <a:spcPts val="0"/>
              </a:spcBef>
              <a:spcAft>
                <a:spcPts val="0"/>
              </a:spcAft>
            </a:pPr>
            <a:r>
              <a:rPr lang="et-EE" sz="2400" b="1" dirty="0">
                <a:solidFill>
                  <a:srgbClr val="0070C0"/>
                </a:solidFill>
                <a:latin typeface="Calibri" panose="020F0502020204030204" pitchFamily="34" charset="0"/>
                <a:cs typeface="Calibri" panose="020F0502020204030204" pitchFamily="34" charset="0"/>
              </a:rPr>
              <a:t>Toetuse määr ja suurus:</a:t>
            </a:r>
          </a:p>
          <a:p>
            <a:pPr marL="342831" indent="-342831" algn="just">
              <a:lnSpc>
                <a:spcPct val="100000"/>
              </a:lnSpc>
              <a:spcBef>
                <a:spcPts val="0"/>
              </a:spcBef>
              <a:spcAft>
                <a:spcPts val="0"/>
              </a:spcAft>
              <a:buFont typeface="Arial" panose="020B0604020202020204" pitchFamily="34" charset="0"/>
              <a:buChar char="•"/>
            </a:pPr>
            <a:r>
              <a:rPr lang="et-EE" sz="2400" dirty="0">
                <a:latin typeface="Calibri" panose="020F0502020204030204" pitchFamily="34" charset="0"/>
                <a:cs typeface="Calibri" panose="020F0502020204030204" pitchFamily="34" charset="0"/>
              </a:rPr>
              <a:t>toetuse määr on kuni 50% abikõlblikest kuludest (sõltub riigiabi erisätetest ja taotleja suurusest)</a:t>
            </a:r>
          </a:p>
          <a:p>
            <a:pPr marL="342831" indent="-342831" algn="just">
              <a:lnSpc>
                <a:spcPct val="100000"/>
              </a:lnSpc>
              <a:spcBef>
                <a:spcPts val="0"/>
              </a:spcBef>
              <a:spcAft>
                <a:spcPts val="0"/>
              </a:spcAft>
              <a:buFont typeface="Arial" panose="020B0604020202020204" pitchFamily="34" charset="0"/>
              <a:buChar char="•"/>
            </a:pPr>
            <a:r>
              <a:rPr lang="et-EE" sz="2400" dirty="0">
                <a:latin typeface="Calibri" panose="020F0502020204030204" pitchFamily="34" charset="0"/>
                <a:cs typeface="Calibri" panose="020F0502020204030204" pitchFamily="34" charset="0"/>
              </a:rPr>
              <a:t>toetuse suurus ühe taotluse kohta minimaalselt 150 000 eurot</a:t>
            </a:r>
          </a:p>
          <a:p>
            <a:pPr marL="342831" indent="-342831" algn="just">
              <a:lnSpc>
                <a:spcPct val="100000"/>
              </a:lnSpc>
              <a:spcBef>
                <a:spcPts val="0"/>
              </a:spcBef>
              <a:spcAft>
                <a:spcPts val="0"/>
              </a:spcAft>
              <a:buFont typeface="Arial" panose="020B0604020202020204" pitchFamily="34" charset="0"/>
              <a:buChar char="•"/>
            </a:pPr>
            <a:r>
              <a:rPr lang="et-EE" sz="2400" dirty="0">
                <a:latin typeface="Calibri" panose="020F0502020204030204" pitchFamily="34" charset="0"/>
                <a:cs typeface="Calibri" panose="020F0502020204030204" pitchFamily="34" charset="0"/>
              </a:rPr>
              <a:t>toetuse suurus programmiperioodi jooksul on 2,5 mln eurot ühe taotleja kohta</a:t>
            </a:r>
          </a:p>
          <a:p>
            <a:pPr marL="342831" indent="-342831" algn="just">
              <a:lnSpc>
                <a:spcPct val="100000"/>
              </a:lnSpc>
              <a:spcBef>
                <a:spcPts val="0"/>
              </a:spcBef>
              <a:spcAft>
                <a:spcPts val="0"/>
              </a:spcAft>
              <a:buFont typeface="Arial" panose="020B0604020202020204" pitchFamily="34" charset="0"/>
              <a:buChar char="•"/>
            </a:pPr>
            <a:r>
              <a:rPr lang="et-EE" sz="2400" b="1" dirty="0">
                <a:latin typeface="Calibri" panose="020F0502020204030204" pitchFamily="34" charset="0"/>
                <a:cs typeface="Calibri" panose="020F0502020204030204" pitchFamily="34" charset="0"/>
              </a:rPr>
              <a:t>Eelarve 20 mln eurot</a:t>
            </a:r>
          </a:p>
          <a:p>
            <a:pPr algn="just">
              <a:lnSpc>
                <a:spcPct val="100000"/>
              </a:lnSpc>
              <a:spcBef>
                <a:spcPts val="0"/>
              </a:spcBef>
              <a:spcAft>
                <a:spcPts val="0"/>
              </a:spcAft>
              <a:buFont typeface="Arial" panose="020B0604020202020204" pitchFamily="34" charset="0"/>
              <a:buChar char="•"/>
            </a:pPr>
            <a:endParaRPr lang="et-EE" sz="24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0"/>
              </a:spcAft>
            </a:pPr>
            <a:r>
              <a:rPr lang="et-EE" sz="2400" dirty="0">
                <a:solidFill>
                  <a:srgbClr val="0070C0"/>
                </a:solidFill>
                <a:latin typeface="Calibri" panose="020F0502020204030204" pitchFamily="34" charset="0"/>
                <a:ea typeface="Calibri" panose="020F0502020204030204" pitchFamily="34" charset="0"/>
                <a:cs typeface="Calibri" panose="020F0502020204030204" pitchFamily="34" charset="0"/>
              </a:rPr>
              <a:t>Hindamisel eelistatakse näiteks taotlejaid, kelle ettevõte on tunnustatud mahepõllumajanduse valdkonnas ja kes toodab mahepõllumajanduslikke tooteid.</a:t>
            </a:r>
          </a:p>
          <a:p>
            <a:pPr algn="just">
              <a:lnSpc>
                <a:spcPct val="100000"/>
              </a:lnSpc>
              <a:spcBef>
                <a:spcPts val="0"/>
              </a:spcBef>
              <a:spcAft>
                <a:spcPts val="0"/>
              </a:spcAft>
            </a:pPr>
            <a:endParaRPr lang="et-EE" sz="2400" dirty="0">
              <a:latin typeface="+mj-lt"/>
              <a:cs typeface="Calibri" panose="020F0502020204030204" pitchFamily="34" charset="0"/>
            </a:endParaRPr>
          </a:p>
        </p:txBody>
      </p:sp>
    </p:spTree>
    <p:extLst>
      <p:ext uri="{BB962C8B-B14F-4D97-AF65-F5344CB8AC3E}">
        <p14:creationId xmlns:p14="http://schemas.microsoft.com/office/powerpoint/2010/main" val="1070557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005" y="365595"/>
            <a:ext cx="10513990" cy="1199045"/>
          </a:xfrm>
        </p:spPr>
        <p:txBody>
          <a:bodyPr>
            <a:noAutofit/>
          </a:bodyPr>
          <a:lstStyle/>
          <a:p>
            <a:r>
              <a:rPr lang="et-EE" sz="3200" dirty="0" err="1">
                <a:solidFill>
                  <a:srgbClr val="0070C0"/>
                </a:solidFill>
              </a:rPr>
              <a:t>Ühistulised</a:t>
            </a:r>
            <a:r>
              <a:rPr lang="et-EE" sz="3200" dirty="0">
                <a:solidFill>
                  <a:srgbClr val="0070C0"/>
                </a:solidFill>
              </a:rPr>
              <a:t> investeeringud materiaalsesse ja </a:t>
            </a:r>
            <a:br>
              <a:rPr lang="et-EE" sz="3200" dirty="0">
                <a:solidFill>
                  <a:srgbClr val="0070C0"/>
                </a:solidFill>
              </a:rPr>
            </a:br>
            <a:r>
              <a:rPr lang="et-EE" sz="3200" dirty="0">
                <a:solidFill>
                  <a:srgbClr val="0070C0"/>
                </a:solidFill>
              </a:rPr>
              <a:t>immateriaalsesse põhivarasse (3)</a:t>
            </a:r>
            <a:br>
              <a:rPr lang="et-EE" sz="3600" dirty="0">
                <a:solidFill>
                  <a:srgbClr val="0070C0"/>
                </a:solidFill>
                <a:ea typeface="Roboto Condensed" panose="02000000000000000000" pitchFamily="2" charset="0"/>
                <a:cs typeface="Roboto Condensed" panose="02000000000000000000" pitchFamily="2" charset="0"/>
              </a:rPr>
            </a:br>
            <a:endParaRPr lang="et-EE" sz="3600" dirty="0">
              <a:solidFill>
                <a:srgbClr val="0070C0"/>
              </a:solidFill>
              <a:ea typeface="Roboto Condensed" panose="02000000000000000000" pitchFamily="2" charset="0"/>
              <a:cs typeface="Roboto Condensed" panose="02000000000000000000" pitchFamily="2" charset="0"/>
            </a:endParaRPr>
          </a:p>
        </p:txBody>
      </p:sp>
      <p:sp>
        <p:nvSpPr>
          <p:cNvPr id="3" name="Content Placeholder 2"/>
          <p:cNvSpPr>
            <a:spLocks noGrp="1"/>
          </p:cNvSpPr>
          <p:nvPr>
            <p:ph idx="1"/>
          </p:nvPr>
        </p:nvSpPr>
        <p:spPr>
          <a:xfrm>
            <a:off x="915193" y="1696720"/>
            <a:ext cx="10513990" cy="4612200"/>
          </a:xfrm>
        </p:spPr>
        <p:txBody>
          <a:bodyPr>
            <a:noAutofit/>
          </a:bodyPr>
          <a:lstStyle/>
          <a:p>
            <a:pPr algn="just">
              <a:lnSpc>
                <a:spcPct val="100000"/>
              </a:lnSpc>
              <a:spcBef>
                <a:spcPts val="0"/>
              </a:spcBef>
              <a:spcAft>
                <a:spcPts val="0"/>
              </a:spcAft>
            </a:pPr>
            <a:r>
              <a:rPr lang="et-EE" sz="2400" b="1" dirty="0">
                <a:solidFill>
                  <a:srgbClr val="0070C0"/>
                </a:solidFill>
                <a:latin typeface="Calibri" panose="020F0502020204030204" pitchFamily="34" charset="0"/>
                <a:cs typeface="Calibri" panose="020F0502020204030204" pitchFamily="34" charset="0"/>
              </a:rPr>
              <a:t>Tähelepanekud toetuse taotlemisel:</a:t>
            </a:r>
          </a:p>
          <a:p>
            <a:pPr marL="342831" indent="-342831" algn="just">
              <a:lnSpc>
                <a:spcPct val="100000"/>
              </a:lnSpc>
              <a:spcBef>
                <a:spcPts val="0"/>
              </a:spcBef>
              <a:spcAft>
                <a:spcPts val="0"/>
              </a:spcAft>
              <a:buFont typeface="Arial" panose="020B0604020202020204" pitchFamily="34" charset="0"/>
              <a:buChar char="•"/>
            </a:pPr>
            <a:r>
              <a:rPr lang="et-EE" sz="2400" dirty="0">
                <a:latin typeface="Calibri" panose="020F0502020204030204" pitchFamily="34" charset="0"/>
                <a:cs typeface="Calibri" panose="020F0502020204030204" pitchFamily="34" charset="0"/>
              </a:rPr>
              <a:t>Taotlusvoor </a:t>
            </a:r>
            <a:r>
              <a:rPr lang="et-EE" sz="2400" dirty="0">
                <a:latin typeface="Roboto Condensed" panose="02000000000000000000" pitchFamily="2" charset="0"/>
                <a:ea typeface="Roboto Condensed" panose="02000000000000000000" pitchFamily="2" charset="0"/>
                <a:cs typeface="Roboto Condensed" panose="02000000000000000000" pitchFamily="2" charset="0"/>
              </a:rPr>
              <a:t>– toetust saab taotleda kindla ajavahemiku jooksul</a:t>
            </a:r>
          </a:p>
          <a:p>
            <a:pPr marL="342831" indent="-342831" algn="just">
              <a:lnSpc>
                <a:spcPct val="100000"/>
              </a:lnSpc>
              <a:spcBef>
                <a:spcPts val="0"/>
              </a:spcBef>
              <a:spcAft>
                <a:spcPts val="0"/>
              </a:spcAft>
              <a:buFont typeface="Arial" panose="020B0604020202020204" pitchFamily="34" charset="0"/>
              <a:buChar char="•"/>
            </a:pPr>
            <a:r>
              <a:rPr lang="et-EE" sz="2400" dirty="0">
                <a:latin typeface="Calibri" panose="020F0502020204030204" pitchFamily="34" charset="0"/>
                <a:cs typeface="Calibri" panose="020F0502020204030204" pitchFamily="34" charset="0"/>
              </a:rPr>
              <a:t>Taotluse hindamine vastavalt hindamiskriteeriumitele</a:t>
            </a:r>
          </a:p>
          <a:p>
            <a:pPr marL="342831" indent="-342831" algn="just">
              <a:lnSpc>
                <a:spcPct val="100000"/>
              </a:lnSpc>
              <a:spcBef>
                <a:spcPts val="0"/>
              </a:spcBef>
              <a:spcAft>
                <a:spcPts val="0"/>
              </a:spcAft>
              <a:buFont typeface="Arial" panose="020B0604020202020204" pitchFamily="34" charset="0"/>
              <a:buChar char="•"/>
            </a:pPr>
            <a:r>
              <a:rPr lang="et-EE" sz="2400" dirty="0">
                <a:latin typeface="Calibri" panose="020F0502020204030204" pitchFamily="34" charset="0"/>
                <a:cs typeface="Calibri" panose="020F0502020204030204" pitchFamily="34" charset="0"/>
              </a:rPr>
              <a:t>Hindepunktide alusel moodustub taotluste paremusjärjestus</a:t>
            </a:r>
          </a:p>
          <a:p>
            <a:pPr marL="342831" indent="-342831" algn="just">
              <a:lnSpc>
                <a:spcPct val="100000"/>
              </a:lnSpc>
              <a:spcBef>
                <a:spcPts val="0"/>
              </a:spcBef>
              <a:spcAft>
                <a:spcPts val="0"/>
              </a:spcAft>
              <a:buFont typeface="Arial" panose="020B0604020202020204" pitchFamily="34" charset="0"/>
              <a:buChar char="•"/>
            </a:pPr>
            <a:r>
              <a:rPr lang="et-EE" sz="2400" dirty="0">
                <a:latin typeface="Calibri" panose="020F0502020204030204" pitchFamily="34" charset="0"/>
                <a:cs typeface="Calibri" panose="020F0502020204030204" pitchFamily="34" charset="0"/>
              </a:rPr>
              <a:t>Võrdsete hindepunktide korral eelistatakse esmalt taotlust, mille omafinantseering on suurem, ja teiseks taotlust, milles taotletav toetuse suurus on väiksem</a:t>
            </a:r>
          </a:p>
          <a:p>
            <a:pPr marL="342831" indent="-342831" algn="just">
              <a:lnSpc>
                <a:spcPct val="100000"/>
              </a:lnSpc>
              <a:spcBef>
                <a:spcPts val="0"/>
              </a:spcBef>
              <a:spcAft>
                <a:spcPts val="0"/>
              </a:spcAft>
              <a:buFont typeface="Arial" panose="020B0604020202020204" pitchFamily="34" charset="0"/>
              <a:buChar char="•"/>
            </a:pPr>
            <a:r>
              <a:rPr lang="et-EE" sz="2400" dirty="0">
                <a:latin typeface="Calibri" panose="020F0502020204030204" pitchFamily="34" charset="0"/>
                <a:cs typeface="Calibri" panose="020F0502020204030204" pitchFamily="34" charset="0"/>
              </a:rPr>
              <a:t>Hinnakataloog </a:t>
            </a:r>
            <a:r>
              <a:rPr lang="et-EE" sz="2400" dirty="0">
                <a:latin typeface="Roboto Condensed" panose="02000000000000000000" pitchFamily="2" charset="0"/>
                <a:ea typeface="Roboto Condensed" panose="02000000000000000000" pitchFamily="2" charset="0"/>
                <a:cs typeface="Roboto Condensed" panose="02000000000000000000" pitchFamily="2" charset="0"/>
              </a:rPr>
              <a:t>– põllumajandustoodete tootmiseks vajalikud masinad ja seadmed </a:t>
            </a:r>
            <a:r>
              <a:rPr lang="sv-SE" sz="2400" dirty="0">
                <a:latin typeface="Roboto Condensed" panose="02000000000000000000" pitchFamily="2" charset="0"/>
                <a:ea typeface="Roboto Condensed" panose="02000000000000000000" pitchFamily="2" charset="0"/>
                <a:cs typeface="Roboto Condensed" panose="02000000000000000000" pitchFamily="2" charset="0"/>
              </a:rPr>
              <a:t>on kantud võrdlushindade kataloogi (valideerib METK) </a:t>
            </a:r>
            <a:endParaRPr lang="et-EE" sz="2400" dirty="0">
              <a:latin typeface="Roboto Condensed" panose="02000000000000000000" pitchFamily="2" charset="0"/>
              <a:ea typeface="Roboto Condensed" panose="02000000000000000000" pitchFamily="2" charset="0"/>
              <a:cs typeface="Roboto Condensed" panose="02000000000000000000" pitchFamily="2" charset="0"/>
            </a:endParaRPr>
          </a:p>
          <a:p>
            <a:pPr marL="342900" indent="-342900" algn="just">
              <a:lnSpc>
                <a:spcPct val="100000"/>
              </a:lnSpc>
              <a:spcBef>
                <a:spcPts val="0"/>
              </a:spcBef>
              <a:spcAft>
                <a:spcPts val="0"/>
              </a:spcAft>
              <a:buFont typeface="Arial" panose="020B0604020202020204" pitchFamily="34" charset="0"/>
              <a:buChar char="•"/>
            </a:pPr>
            <a:r>
              <a:rPr lang="et-EE" sz="2400" dirty="0">
                <a:latin typeface="Calibri" panose="020F0502020204030204" pitchFamily="34" charset="0"/>
                <a:cs typeface="Calibri" panose="020F0502020204030204" pitchFamily="34" charset="0"/>
              </a:rPr>
              <a:t>Ostumenetlus riigihangete registris </a:t>
            </a:r>
            <a:r>
              <a:rPr lang="et-EE" sz="2400" dirty="0">
                <a:latin typeface="Calibri" panose="020F0502020204030204" pitchFamily="34" charset="0"/>
                <a:ea typeface="Roboto Condensed" panose="02000000000000000000" pitchFamily="2" charset="0"/>
                <a:cs typeface="Calibri" panose="020F0502020204030204" pitchFamily="34" charset="0"/>
              </a:rPr>
              <a:t>– alates 60 000 eurost</a:t>
            </a:r>
          </a:p>
          <a:p>
            <a:pPr marL="342900" indent="-342900" algn="just">
              <a:lnSpc>
                <a:spcPct val="100000"/>
              </a:lnSpc>
              <a:spcBef>
                <a:spcPts val="0"/>
              </a:spcBef>
              <a:spcAft>
                <a:spcPts val="0"/>
              </a:spcAft>
              <a:buFont typeface="Arial" panose="020B0604020202020204" pitchFamily="34" charset="0"/>
              <a:buChar char="•"/>
            </a:pPr>
            <a:r>
              <a:rPr lang="et-EE" sz="2400" dirty="0">
                <a:latin typeface="Calibri" panose="020F0502020204030204" pitchFamily="34" charset="0"/>
                <a:ea typeface="Roboto Condensed" panose="02000000000000000000" pitchFamily="2" charset="0"/>
                <a:cs typeface="Calibri" panose="020F0502020204030204" pitchFamily="34" charset="0"/>
              </a:rPr>
              <a:t>Hinnapakkumused – kui eeldatav maksumus jääb alla 60 000 euro, siis esitatakse võrreldavad hinnapakkumused</a:t>
            </a:r>
          </a:p>
          <a:p>
            <a:pPr marL="342900" indent="-342900" algn="just">
              <a:lnSpc>
                <a:spcPct val="100000"/>
              </a:lnSpc>
              <a:spcBef>
                <a:spcPts val="0"/>
              </a:spcBef>
              <a:spcAft>
                <a:spcPts val="0"/>
              </a:spcAft>
              <a:buFont typeface="Arial" panose="020B0604020202020204" pitchFamily="34" charset="0"/>
              <a:buChar char="•"/>
            </a:pPr>
            <a:endParaRPr lang="et-EE" sz="2400" dirty="0">
              <a:latin typeface="Calibri" panose="020F0502020204030204" pitchFamily="34" charset="0"/>
              <a:cs typeface="Calibri" panose="020F0502020204030204" pitchFamily="34" charset="0"/>
            </a:endParaRPr>
          </a:p>
          <a:p>
            <a:pPr algn="just">
              <a:lnSpc>
                <a:spcPct val="100000"/>
              </a:lnSpc>
              <a:spcBef>
                <a:spcPts val="0"/>
              </a:spcBef>
              <a:spcAft>
                <a:spcPts val="0"/>
              </a:spcAft>
            </a:pPr>
            <a:endParaRPr lang="et-EE" sz="2400" dirty="0">
              <a:latin typeface="+mj-lt"/>
              <a:cs typeface="Calibri" panose="020F0502020204030204" pitchFamily="34" charset="0"/>
            </a:endParaRPr>
          </a:p>
        </p:txBody>
      </p:sp>
      <p:pic>
        <p:nvPicPr>
          <p:cNvPr id="4" name="Picture 3">
            <a:extLst>
              <a:ext uri="{FF2B5EF4-FFF2-40B4-BE49-F238E27FC236}">
                <a16:creationId xmlns:a16="http://schemas.microsoft.com/office/drawing/2014/main" id="{F84E3174-26EC-BA32-F9E8-AE80F81BD031}"/>
              </a:ext>
            </a:extLst>
          </p:cNvPr>
          <p:cNvPicPr>
            <a:picLocks noChangeAspect="1"/>
          </p:cNvPicPr>
          <p:nvPr/>
        </p:nvPicPr>
        <p:blipFill>
          <a:blip r:embed="rId3"/>
          <a:stretch>
            <a:fillRect/>
          </a:stretch>
        </p:blipFill>
        <p:spPr>
          <a:xfrm>
            <a:off x="9030098" y="549080"/>
            <a:ext cx="2523963" cy="1542422"/>
          </a:xfrm>
          <a:prstGeom prst="rect">
            <a:avLst/>
          </a:prstGeom>
        </p:spPr>
      </p:pic>
    </p:spTree>
    <p:extLst>
      <p:ext uri="{BB962C8B-B14F-4D97-AF65-F5344CB8AC3E}">
        <p14:creationId xmlns:p14="http://schemas.microsoft.com/office/powerpoint/2010/main" val="410431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92" y="260622"/>
            <a:ext cx="10515600" cy="1325563"/>
          </a:xfrm>
        </p:spPr>
        <p:txBody>
          <a:bodyPr>
            <a:normAutofit/>
          </a:bodyPr>
          <a:lstStyle/>
          <a:p>
            <a:r>
              <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Mis on mis?</a:t>
            </a:r>
          </a:p>
        </p:txBody>
      </p:sp>
      <p:pic>
        <p:nvPicPr>
          <p:cNvPr id="5" name="Content Placeholder 4"/>
          <p:cNvPicPr>
            <a:picLocks noGrp="1"/>
          </p:cNvPicPr>
          <p:nvPr>
            <p:ph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05349" y="260622"/>
            <a:ext cx="6975566" cy="6348549"/>
          </a:xfrm>
          <a:prstGeom prst="rect">
            <a:avLst/>
          </a:prstGeom>
          <a:noFill/>
          <a:ln>
            <a:noFill/>
          </a:ln>
        </p:spPr>
      </p:pic>
      <p:sp>
        <p:nvSpPr>
          <p:cNvPr id="6" name="TextBox 5"/>
          <p:cNvSpPr txBox="1"/>
          <p:nvPr/>
        </p:nvSpPr>
        <p:spPr>
          <a:xfrm>
            <a:off x="6766560" y="3135086"/>
            <a:ext cx="2495006" cy="369332"/>
          </a:xfrm>
          <a:prstGeom prst="rect">
            <a:avLst/>
          </a:prstGeom>
          <a:noFill/>
        </p:spPr>
        <p:txBody>
          <a:bodyPr wrap="square" rtlCol="0">
            <a:spAutoFit/>
          </a:bodyPr>
          <a:lstStyle/>
          <a:p>
            <a:pPr algn="ctr"/>
            <a:r>
              <a:rPr lang="et-EE" b="1" dirty="0">
                <a:latin typeface="Times New Roman" panose="02020603050405020304" pitchFamily="18" charset="0"/>
                <a:cs typeface="Times New Roman" panose="02020603050405020304" pitchFamily="18" charset="0"/>
              </a:rPr>
              <a:t>TUNNUSTATUD</a:t>
            </a:r>
          </a:p>
        </p:txBody>
      </p:sp>
    </p:spTree>
    <p:extLst>
      <p:ext uri="{BB962C8B-B14F-4D97-AF65-F5344CB8AC3E}">
        <p14:creationId xmlns:p14="http://schemas.microsoft.com/office/powerpoint/2010/main" val="2763323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62075"/>
          </a:xfrm>
        </p:spPr>
        <p:txBody>
          <a:bodyPr>
            <a:noAutofit/>
          </a:bodyPr>
          <a:lstStyle/>
          <a:p>
            <a:r>
              <a:rPr lang="et-EE" sz="2800" b="1" kern="1200" dirty="0" err="1">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Ühistulised</a:t>
            </a:r>
            <a:r>
              <a:rPr lang="et-EE" sz="2800" b="1" kern="1200"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 investeeringud materiaalsesse ja immateriaalsesse põhivarasse – </a:t>
            </a:r>
            <a:r>
              <a:rPr lang="et-EE" sz="2800" b="1" kern="1200" dirty="0">
                <a:solidFill>
                  <a:schemeClr val="accent2"/>
                </a:solidFill>
                <a:latin typeface="Roboto Condensed" panose="02000000000000000000" pitchFamily="2" charset="0"/>
                <a:ea typeface="Roboto Condensed" panose="02000000000000000000" pitchFamily="2" charset="0"/>
                <a:cs typeface="Roboto Condensed" panose="02000000000000000000" pitchFamily="2" charset="0"/>
              </a:rPr>
              <a:t>suurprojekt</a:t>
            </a:r>
            <a:br>
              <a:rPr lang="et-EE" sz="32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br>
            <a:endParaRPr lang="et-EE" sz="32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Content Placeholder 2"/>
          <p:cNvSpPr>
            <a:spLocks noGrp="1"/>
          </p:cNvSpPr>
          <p:nvPr>
            <p:ph idx="1"/>
          </p:nvPr>
        </p:nvSpPr>
        <p:spPr>
          <a:xfrm>
            <a:off x="838200" y="1839507"/>
            <a:ext cx="10515600" cy="4769218"/>
          </a:xfrm>
        </p:spPr>
        <p:txBody>
          <a:bodyPr>
            <a:noAutofit/>
          </a:bodyPr>
          <a:lstStyle/>
          <a:p>
            <a:pPr marL="0" indent="0" algn="just">
              <a:lnSpc>
                <a:spcPct val="100000"/>
              </a:lnSpc>
              <a:spcBef>
                <a:spcPts val="600"/>
              </a:spcBef>
              <a:spcAft>
                <a:spcPts val="600"/>
              </a:spcAft>
              <a:buNone/>
            </a:pPr>
            <a:r>
              <a:rPr lang="et-EE" sz="2000" b="1" dirty="0">
                <a:solidFill>
                  <a:srgbClr val="0070C0"/>
                </a:solidFill>
                <a:latin typeface="Calibri" panose="020F0502020204030204" pitchFamily="34" charset="0"/>
                <a:ea typeface="Roboto Condensed" panose="02000000000000000000" pitchFamily="2" charset="0"/>
                <a:cs typeface="Calibri" panose="020F0502020204030204" pitchFamily="34" charset="0"/>
              </a:rPr>
              <a:t>Suurprojekt</a:t>
            </a:r>
            <a:r>
              <a:rPr lang="et-EE" sz="2000" dirty="0">
                <a:latin typeface="Calibri" panose="020F0502020204030204" pitchFamily="34" charset="0"/>
                <a:ea typeface="Roboto Condensed" panose="02000000000000000000" pitchFamily="2" charset="0"/>
                <a:cs typeface="Calibri" panose="020F0502020204030204" pitchFamily="34" charset="0"/>
              </a:rPr>
              <a:t> on tunnustatud tootjaorganisatsiooni või nende liidu või tunnustatud tootjaorganisatsiooni valitseva mõju all oleva ettevõtja ühine investeerimisprojekt</a:t>
            </a:r>
            <a:endParaRPr lang="et-EE" sz="2000" b="1" dirty="0">
              <a:solidFill>
                <a:srgbClr val="0070C0"/>
              </a:solidFill>
              <a:latin typeface="Calibri" panose="020F0502020204030204" pitchFamily="34" charset="0"/>
              <a:ea typeface="Roboto Condensed" panose="02000000000000000000" pitchFamily="2" charset="0"/>
              <a:cs typeface="Calibri" panose="020F0502020204030204" pitchFamily="34" charset="0"/>
            </a:endParaRPr>
          </a:p>
          <a:p>
            <a:pPr marL="0" indent="0" algn="just">
              <a:lnSpc>
                <a:spcPct val="100000"/>
              </a:lnSpc>
              <a:spcBef>
                <a:spcPts val="600"/>
              </a:spcBef>
              <a:spcAft>
                <a:spcPts val="600"/>
              </a:spcAft>
              <a:buNone/>
            </a:pPr>
            <a:r>
              <a:rPr lang="et-EE" sz="2000" b="1" dirty="0">
                <a:solidFill>
                  <a:srgbClr val="0070C0"/>
                </a:solidFill>
                <a:latin typeface="Calibri" panose="020F0502020204030204" pitchFamily="34" charset="0"/>
                <a:ea typeface="Roboto Condensed" panose="02000000000000000000" pitchFamily="2" charset="0"/>
                <a:cs typeface="Calibri" panose="020F0502020204030204" pitchFamily="34" charset="0"/>
              </a:rPr>
              <a:t>Eesmärgiks</a:t>
            </a:r>
            <a:r>
              <a:rPr lang="et-EE" sz="2000" dirty="0">
                <a:latin typeface="Calibri" panose="020F0502020204030204" pitchFamily="34" charset="0"/>
                <a:ea typeface="Roboto Condensed" panose="02000000000000000000" pitchFamily="2" charset="0"/>
                <a:cs typeface="Calibri" panose="020F0502020204030204" pitchFamily="34" charset="0"/>
              </a:rPr>
              <a:t> on uue tervikliku põllumajandustoodete tootmisüksuse või töötlemisüksuse rajamine</a:t>
            </a:r>
          </a:p>
          <a:p>
            <a:pPr marL="0" indent="0" algn="just">
              <a:lnSpc>
                <a:spcPct val="100000"/>
              </a:lnSpc>
              <a:spcBef>
                <a:spcPts val="600"/>
              </a:spcBef>
              <a:spcAft>
                <a:spcPts val="600"/>
              </a:spcAft>
              <a:buNone/>
            </a:pPr>
            <a:r>
              <a:rPr lang="et-EE" sz="2000" b="1" dirty="0">
                <a:solidFill>
                  <a:srgbClr val="0070C0"/>
                </a:solidFill>
                <a:latin typeface="Calibri" panose="020F0502020204030204" pitchFamily="34" charset="0"/>
                <a:ea typeface="Roboto Condensed" panose="02000000000000000000" pitchFamily="2" charset="0"/>
                <a:cs typeface="Calibri" panose="020F0502020204030204" pitchFamily="34" charset="0"/>
              </a:rPr>
              <a:t>Sihtrühm: </a:t>
            </a:r>
            <a:r>
              <a:rPr lang="et-EE" sz="2000" dirty="0">
                <a:latin typeface="Calibri" panose="020F0502020204030204" pitchFamily="34" charset="0"/>
                <a:ea typeface="Roboto Condensed" panose="02000000000000000000" pitchFamily="2" charset="0"/>
                <a:cs typeface="Calibri" panose="020F0502020204030204" pitchFamily="34" charset="0"/>
              </a:rPr>
              <a:t>tunnustatud tootjaorganisatsioonid või nende valitseva mõju all olev ettevõtja</a:t>
            </a:r>
          </a:p>
          <a:p>
            <a:pPr marL="0" indent="0" algn="just">
              <a:lnSpc>
                <a:spcPct val="100000"/>
              </a:lnSpc>
              <a:spcBef>
                <a:spcPts val="0"/>
              </a:spcBef>
              <a:spcAft>
                <a:spcPts val="600"/>
              </a:spcAft>
              <a:buNone/>
            </a:pPr>
            <a:r>
              <a:rPr lang="et-EE" sz="2000" b="1" dirty="0">
                <a:solidFill>
                  <a:srgbClr val="0070C0"/>
                </a:solidFill>
                <a:latin typeface="Calibri" panose="020F0502020204030204" pitchFamily="34" charset="0"/>
                <a:ea typeface="Roboto Condensed" panose="02000000000000000000" pitchFamily="2" charset="0"/>
                <a:cs typeface="Calibri" panose="020F0502020204030204" pitchFamily="34" charset="0"/>
              </a:rPr>
              <a:t>Toetuse suurus:</a:t>
            </a:r>
          </a:p>
          <a:p>
            <a:pPr marL="538163" lvl="1" indent="-274638" algn="just">
              <a:lnSpc>
                <a:spcPct val="100000"/>
              </a:lnSpc>
              <a:spcBef>
                <a:spcPts val="0"/>
              </a:spcBef>
              <a:spcAft>
                <a:spcPts val="600"/>
              </a:spcAft>
              <a:buFont typeface="Arial" panose="020B0604020202020204" pitchFamily="34" charset="0"/>
              <a:buChar char="•"/>
            </a:pPr>
            <a:r>
              <a:rPr lang="et-EE" sz="2000" dirty="0">
                <a:latin typeface="Calibri" panose="020F0502020204030204" pitchFamily="34" charset="0"/>
                <a:ea typeface="Roboto Condensed" panose="02000000000000000000" pitchFamily="2" charset="0"/>
                <a:cs typeface="Calibri" panose="020F0502020204030204" pitchFamily="34" charset="0"/>
              </a:rPr>
              <a:t>minimaalne toetuse suurus ühe taotluse kohta on </a:t>
            </a:r>
            <a:r>
              <a:rPr lang="et-EE" sz="2000" b="1" dirty="0">
                <a:solidFill>
                  <a:schemeClr val="accent2"/>
                </a:solidFill>
                <a:latin typeface="Calibri" panose="020F0502020204030204" pitchFamily="34" charset="0"/>
                <a:ea typeface="Roboto Condensed" panose="02000000000000000000" pitchFamily="2" charset="0"/>
                <a:cs typeface="Calibri" panose="020F0502020204030204" pitchFamily="34" charset="0"/>
              </a:rPr>
              <a:t>3 mln eurot </a:t>
            </a:r>
            <a:r>
              <a:rPr lang="et-EE" sz="2000" dirty="0">
                <a:latin typeface="Calibri" panose="020F0502020204030204" pitchFamily="34" charset="0"/>
                <a:ea typeface="Roboto Condensed" panose="02000000000000000000" pitchFamily="2" charset="0"/>
                <a:cs typeface="Calibri" panose="020F0502020204030204" pitchFamily="34" charset="0"/>
              </a:rPr>
              <a:t>ja maksimaalne toetuse suurus kogu programmiperioodi jooksul on </a:t>
            </a:r>
            <a:r>
              <a:rPr lang="et-EE" sz="2000" b="1" dirty="0">
                <a:solidFill>
                  <a:schemeClr val="accent2"/>
                </a:solidFill>
                <a:latin typeface="Calibri" panose="020F0502020204030204" pitchFamily="34" charset="0"/>
                <a:ea typeface="Roboto Condensed" panose="02000000000000000000" pitchFamily="2" charset="0"/>
                <a:cs typeface="Calibri" panose="020F0502020204030204" pitchFamily="34" charset="0"/>
              </a:rPr>
              <a:t>10 mln eurot </a:t>
            </a:r>
            <a:r>
              <a:rPr lang="et-EE" sz="2000" dirty="0">
                <a:latin typeface="Calibri" panose="020F0502020204030204" pitchFamily="34" charset="0"/>
                <a:ea typeface="Roboto Condensed" panose="02000000000000000000" pitchFamily="2" charset="0"/>
                <a:cs typeface="Calibri" panose="020F0502020204030204" pitchFamily="34" charset="0"/>
              </a:rPr>
              <a:t>ühe taotleja kohta</a:t>
            </a:r>
          </a:p>
          <a:p>
            <a:pPr marL="538163" lvl="1" indent="-274638" algn="just">
              <a:lnSpc>
                <a:spcPct val="100000"/>
              </a:lnSpc>
              <a:spcBef>
                <a:spcPts val="0"/>
              </a:spcBef>
              <a:spcAft>
                <a:spcPts val="600"/>
              </a:spcAft>
              <a:buFont typeface="Arial" panose="020B0604020202020204" pitchFamily="34" charset="0"/>
              <a:buChar char="•"/>
            </a:pPr>
            <a:r>
              <a:rPr lang="et-EE" sz="2000" dirty="0">
                <a:latin typeface="Calibri" panose="020F0502020204030204" pitchFamily="34" charset="0"/>
                <a:ea typeface="Roboto Condensed" panose="02000000000000000000" pitchFamily="2" charset="0"/>
                <a:cs typeface="Calibri" panose="020F0502020204030204" pitchFamily="34" charset="0"/>
              </a:rPr>
              <a:t>toetuse määr kuni 50% abikõlblikest kuludest (sõltub riigiabi erisätetest ja taotleja suurusest) </a:t>
            </a:r>
          </a:p>
          <a:p>
            <a:pPr marL="538163" lvl="1" indent="-274638" algn="just">
              <a:lnSpc>
                <a:spcPct val="100000"/>
              </a:lnSpc>
              <a:spcBef>
                <a:spcPts val="0"/>
              </a:spcBef>
              <a:spcAft>
                <a:spcPts val="600"/>
              </a:spcAft>
              <a:buFont typeface="Arial" panose="020B0604020202020204" pitchFamily="34" charset="0"/>
              <a:buChar char="•"/>
            </a:pPr>
            <a:r>
              <a:rPr lang="et-EE" sz="2000" dirty="0">
                <a:latin typeface="Calibri" panose="020F0502020204030204" pitchFamily="34" charset="0"/>
                <a:ea typeface="Roboto Condensed" panose="02000000000000000000" pitchFamily="2" charset="0"/>
                <a:cs typeface="Calibri" panose="020F0502020204030204" pitchFamily="34" charset="0"/>
              </a:rPr>
              <a:t>minimaalne toetuse määr on 15% toetatava tegevuse abikõlbliku kulu maksumusest</a:t>
            </a:r>
          </a:p>
          <a:p>
            <a:pPr marL="538163" lvl="1" indent="-274638" algn="just">
              <a:lnSpc>
                <a:spcPct val="100000"/>
              </a:lnSpc>
              <a:spcBef>
                <a:spcPts val="0"/>
              </a:spcBef>
              <a:spcAft>
                <a:spcPts val="600"/>
              </a:spcAft>
              <a:buFont typeface="Arial" panose="020B0604020202020204" pitchFamily="34" charset="0"/>
              <a:buChar char="•"/>
            </a:pPr>
            <a:endParaRPr lang="et-EE" sz="2000" dirty="0">
              <a:latin typeface="Roboto Condensed" panose="02000000000000000000" pitchFamily="2" charset="0"/>
              <a:ea typeface="Roboto Condensed" panose="02000000000000000000" pitchFamily="2" charset="0"/>
              <a:cs typeface="Roboto Condensed" panose="02000000000000000000" pitchFamily="2" charset="0"/>
            </a:endParaRPr>
          </a:p>
          <a:p>
            <a:pPr marL="538163" lvl="1" indent="-274638" algn="just">
              <a:lnSpc>
                <a:spcPct val="100000"/>
              </a:lnSpc>
              <a:spcBef>
                <a:spcPts val="0"/>
              </a:spcBef>
              <a:spcAft>
                <a:spcPts val="600"/>
              </a:spcAft>
              <a:buFont typeface="Arial" panose="020B0604020202020204" pitchFamily="34" charset="0"/>
              <a:buChar char="•"/>
            </a:pPr>
            <a:endParaRPr lang="et-EE" sz="2000" dirty="0">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0000"/>
              </a:lnSpc>
              <a:spcBef>
                <a:spcPts val="0"/>
              </a:spcBef>
              <a:spcAft>
                <a:spcPts val="600"/>
              </a:spcAft>
            </a:pPr>
            <a:endParaRPr lang="et-EE" sz="20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 name="Oval Callout 6">
            <a:extLst>
              <a:ext uri="{FF2B5EF4-FFF2-40B4-BE49-F238E27FC236}">
                <a16:creationId xmlns:a16="http://schemas.microsoft.com/office/drawing/2014/main" id="{7F357330-820B-8EBD-CD40-F5BEEF08C7FC}"/>
              </a:ext>
            </a:extLst>
          </p:cNvPr>
          <p:cNvSpPr/>
          <p:nvPr/>
        </p:nvSpPr>
        <p:spPr>
          <a:xfrm>
            <a:off x="9744349" y="436813"/>
            <a:ext cx="2447651" cy="1218698"/>
          </a:xfrm>
          <a:prstGeom prst="wedgeEllipseCallout">
            <a:avLst/>
          </a:prstGeom>
          <a:solidFill>
            <a:srgbClr val="004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5365" fontAlgn="base" hangingPunct="0">
              <a:lnSpc>
                <a:spcPct val="110000"/>
              </a:lnSpc>
              <a:spcBef>
                <a:spcPct val="0"/>
              </a:spcBef>
              <a:spcAft>
                <a:spcPct val="0"/>
              </a:spcAft>
              <a:buClr>
                <a:srgbClr val="000000"/>
              </a:buClr>
              <a:buSzPct val="100000"/>
              <a:defRPr/>
            </a:pPr>
            <a:r>
              <a:rPr lang="et-EE" sz="1905" b="1" dirty="0">
                <a:solidFill>
                  <a:prstClr val="white"/>
                </a:solidFill>
                <a:latin typeface="Roboto Condensed Light"/>
              </a:rPr>
              <a:t>Avaneb, kui sektori on valmis seda tegema </a:t>
            </a:r>
          </a:p>
        </p:txBody>
      </p:sp>
    </p:spTree>
    <p:extLst>
      <p:ext uri="{BB962C8B-B14F-4D97-AF65-F5344CB8AC3E}">
        <p14:creationId xmlns:p14="http://schemas.microsoft.com/office/powerpoint/2010/main" val="2912781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6DE4-9E75-D069-D6D5-20BAFF30286E}"/>
              </a:ext>
            </a:extLst>
          </p:cNvPr>
          <p:cNvSpPr>
            <a:spLocks noGrp="1"/>
          </p:cNvSpPr>
          <p:nvPr>
            <p:ph type="ctrTitle"/>
          </p:nvPr>
        </p:nvSpPr>
        <p:spPr>
          <a:xfrm>
            <a:off x="1447540" y="2514523"/>
            <a:ext cx="9982092" cy="2677237"/>
          </a:xfrm>
        </p:spPr>
        <p:txBody>
          <a:bodyPr/>
          <a:lstStyle/>
          <a:p>
            <a:pPr algn="ctr"/>
            <a:r>
              <a:rPr lang="et-EE" sz="4000" dirty="0"/>
              <a:t>Tänan!</a:t>
            </a:r>
            <a:br>
              <a:rPr lang="et-EE" sz="4000" dirty="0"/>
            </a:br>
            <a:br>
              <a:rPr lang="et-EE" sz="4000" dirty="0"/>
            </a:br>
            <a:r>
              <a:rPr lang="et-EE" sz="2400" dirty="0"/>
              <a:t>Täiendavad küsimused: </a:t>
            </a:r>
            <a:br>
              <a:rPr lang="et-EE" sz="2400" dirty="0"/>
            </a:br>
            <a:r>
              <a:rPr lang="et-EE" sz="2400" dirty="0"/>
              <a:t>										ragne.lokk@agri.ee</a:t>
            </a:r>
            <a:br>
              <a:rPr lang="et-EE" sz="2400" dirty="0"/>
            </a:br>
            <a:r>
              <a:rPr lang="et-EE" sz="2400" dirty="0"/>
              <a:t>										janeli.tikk@agri.ee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654902" y="2361256"/>
            <a:ext cx="2450572" cy="2447229"/>
          </a:xfrm>
          <a:prstGeom prst="rect">
            <a:avLst/>
          </a:prstGeom>
        </p:spPr>
      </p:pic>
      <p:sp>
        <p:nvSpPr>
          <p:cNvPr id="2" name="Title 1"/>
          <p:cNvSpPr>
            <a:spLocks noGrp="1"/>
          </p:cNvSpPr>
          <p:nvPr>
            <p:ph type="title"/>
          </p:nvPr>
        </p:nvSpPr>
        <p:spPr/>
        <p:txBody>
          <a:bodyPr>
            <a:normAutofit/>
          </a:bodyPr>
          <a:lstStyle/>
          <a:p>
            <a:r>
              <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Tootjaorganisatsioonid – </a:t>
            </a:r>
            <a:r>
              <a:rPr lang="et-EE" sz="3600" b="1" dirty="0">
                <a:solidFill>
                  <a:schemeClr val="accent2"/>
                </a:solidFill>
                <a:latin typeface="Roboto Condensed" panose="02000000000000000000" pitchFamily="2" charset="0"/>
                <a:ea typeface="Roboto Condensed" panose="02000000000000000000" pitchFamily="2" charset="0"/>
                <a:cs typeface="Roboto Condensed" panose="02000000000000000000" pitchFamily="2" charset="0"/>
              </a:rPr>
              <a:t>MIKS?</a:t>
            </a:r>
          </a:p>
        </p:txBody>
      </p:sp>
      <p:sp>
        <p:nvSpPr>
          <p:cNvPr id="3" name="Content Placeholder 2"/>
          <p:cNvSpPr>
            <a:spLocks noGrp="1"/>
          </p:cNvSpPr>
          <p:nvPr>
            <p:ph idx="1"/>
          </p:nvPr>
        </p:nvSpPr>
        <p:spPr>
          <a:xfrm>
            <a:off x="838200" y="1423852"/>
            <a:ext cx="10515600" cy="4863358"/>
          </a:xfrm>
        </p:spPr>
        <p:txBody>
          <a:bodyPr>
            <a:noAutofit/>
          </a:bodyPr>
          <a:lstStyle/>
          <a:p>
            <a:r>
              <a:rPr lang="et-EE" sz="2400" dirty="0"/>
              <a:t>Aitavad põllumajandustootjatel </a:t>
            </a:r>
            <a:r>
              <a:rPr lang="et-EE" sz="2400" dirty="0">
                <a:solidFill>
                  <a:schemeClr val="accent5"/>
                </a:solidFill>
              </a:rPr>
              <a:t>vähendada tehingukulusid </a:t>
            </a:r>
            <a:r>
              <a:rPr lang="et-EE" sz="2400" dirty="0"/>
              <a:t>ning teha koostööd oma toodete töötlemisel ja turustamisel</a:t>
            </a:r>
          </a:p>
          <a:p>
            <a:r>
              <a:rPr lang="et-EE" sz="2400" dirty="0"/>
              <a:t>Annavad põllumajandustootjatele </a:t>
            </a:r>
            <a:r>
              <a:rPr lang="et-EE" sz="2400" dirty="0">
                <a:solidFill>
                  <a:schemeClr val="accent5"/>
                </a:solidFill>
              </a:rPr>
              <a:t>parema ühise läbirääkimispositsiooni </a:t>
            </a:r>
            <a:r>
              <a:rPr lang="et-EE" sz="2400" dirty="0"/>
              <a:t>võimaldades:</a:t>
            </a:r>
          </a:p>
          <a:p>
            <a:pPr lvl="1">
              <a:lnSpc>
                <a:spcPct val="100000"/>
              </a:lnSpc>
              <a:spcBef>
                <a:spcPts val="0"/>
              </a:spcBef>
            </a:pPr>
            <a:r>
              <a:rPr lang="et-EE" sz="2000" dirty="0"/>
              <a:t>koondada tarneid</a:t>
            </a:r>
          </a:p>
          <a:p>
            <a:pPr lvl="1">
              <a:lnSpc>
                <a:spcPct val="100000"/>
              </a:lnSpc>
              <a:spcBef>
                <a:spcPts val="0"/>
              </a:spcBef>
            </a:pPr>
            <a:r>
              <a:rPr lang="et-EE" sz="2000" dirty="0"/>
              <a:t>parandada turustamist</a:t>
            </a:r>
          </a:p>
          <a:p>
            <a:pPr lvl="1">
              <a:lnSpc>
                <a:spcPct val="100000"/>
              </a:lnSpc>
              <a:spcBef>
                <a:spcPts val="0"/>
              </a:spcBef>
            </a:pPr>
            <a:r>
              <a:rPr lang="et-EE" sz="2000" dirty="0"/>
              <a:t>pakkuda liikmetele tehnilist ja logistilist tuge</a:t>
            </a:r>
          </a:p>
          <a:p>
            <a:pPr lvl="1">
              <a:lnSpc>
                <a:spcPct val="100000"/>
              </a:lnSpc>
              <a:spcBef>
                <a:spcPts val="0"/>
              </a:spcBef>
            </a:pPr>
            <a:r>
              <a:rPr lang="et-EE" sz="2000" dirty="0"/>
              <a:t>aidata kvaliteedijuhtimisega</a:t>
            </a:r>
          </a:p>
          <a:p>
            <a:pPr lvl="1"/>
            <a:r>
              <a:rPr lang="et-EE" sz="2000" dirty="0"/>
              <a:t>soodustada teadmussiiret</a:t>
            </a:r>
            <a:endParaRPr lang="et-EE" sz="1800" dirty="0"/>
          </a:p>
          <a:p>
            <a:pPr algn="just"/>
            <a:r>
              <a:rPr lang="et-EE" sz="2400" dirty="0">
                <a:solidFill>
                  <a:prstClr val="black"/>
                </a:solidFill>
              </a:rPr>
              <a:t>Saavad kasutada </a:t>
            </a:r>
            <a:r>
              <a:rPr lang="et-EE" sz="2400" dirty="0">
                <a:solidFill>
                  <a:schemeClr val="accent5"/>
                </a:solidFill>
              </a:rPr>
              <a:t>erandeid konkurentsireeglitest</a:t>
            </a:r>
            <a:r>
              <a:rPr lang="et-EE" sz="2400" dirty="0">
                <a:solidFill>
                  <a:prstClr val="black"/>
                </a:solidFill>
              </a:rPr>
              <a:t>: </a:t>
            </a:r>
            <a:r>
              <a:rPr lang="et-EE" sz="2400" dirty="0"/>
              <a:t>TO võib oma liikmete nimel nende kogutoodangu või selle osaga seoses </a:t>
            </a:r>
            <a:r>
              <a:rPr lang="et-EE" sz="2400" u="sng" dirty="0"/>
              <a:t>kavandada tootmist, optimeerida tootmiskulusid, viia põllumajandustooteid turule ja pidada läbirääkimisi põllumajandustoodete tarnelepingute üle</a:t>
            </a:r>
            <a:endParaRPr lang="et-EE" sz="2400" dirty="0"/>
          </a:p>
          <a:p>
            <a:endParaRPr lang="et-EE" sz="2400" dirty="0"/>
          </a:p>
        </p:txBody>
      </p:sp>
    </p:spTree>
    <p:extLst>
      <p:ext uri="{BB962C8B-B14F-4D97-AF65-F5344CB8AC3E}">
        <p14:creationId xmlns:p14="http://schemas.microsoft.com/office/powerpoint/2010/main" val="180230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Tootjaorganisatsiooni tunnustamine   </a:t>
            </a:r>
          </a:p>
        </p:txBody>
      </p:sp>
      <p:sp>
        <p:nvSpPr>
          <p:cNvPr id="3" name="Content Placeholder 2"/>
          <p:cNvSpPr>
            <a:spLocks noGrp="1"/>
          </p:cNvSpPr>
          <p:nvPr>
            <p:ph idx="1"/>
          </p:nvPr>
        </p:nvSpPr>
        <p:spPr>
          <a:xfrm>
            <a:off x="838200" y="1471353"/>
            <a:ext cx="10515600" cy="5162203"/>
          </a:xfrm>
        </p:spPr>
        <p:txBody>
          <a:bodyPr>
            <a:noAutofit/>
          </a:bodyPr>
          <a:lstStyle/>
          <a:p>
            <a:pPr marL="0" indent="0">
              <a:lnSpc>
                <a:spcPct val="100000"/>
              </a:lnSpc>
              <a:spcBef>
                <a:spcPts val="0"/>
              </a:spcBef>
              <a:buNone/>
            </a:pPr>
            <a:r>
              <a:rPr lang="et-EE" sz="2400" dirty="0"/>
              <a:t>Tunnustuse saamiseks peab põllumajandussektori tootjaorganisatsioon:</a:t>
            </a:r>
          </a:p>
          <a:p>
            <a:pPr>
              <a:lnSpc>
                <a:spcPct val="100000"/>
              </a:lnSpc>
              <a:spcBef>
                <a:spcPts val="0"/>
              </a:spcBef>
            </a:pPr>
            <a:r>
              <a:rPr lang="et-EE" sz="2400" dirty="0"/>
              <a:t>olema loodud </a:t>
            </a:r>
            <a:r>
              <a:rPr lang="et-EE" sz="2400" b="1" dirty="0"/>
              <a:t>tootjate</a:t>
            </a:r>
            <a:r>
              <a:rPr lang="et-EE" sz="2400" dirty="0"/>
              <a:t> algatusel</a:t>
            </a:r>
          </a:p>
          <a:p>
            <a:pPr>
              <a:lnSpc>
                <a:spcPct val="100000"/>
              </a:lnSpc>
              <a:spcBef>
                <a:spcPts val="0"/>
              </a:spcBef>
            </a:pPr>
            <a:r>
              <a:rPr lang="et-EE" sz="2400" dirty="0"/>
              <a:t>koosnema </a:t>
            </a:r>
            <a:r>
              <a:rPr lang="et-EE" sz="2400" b="1" dirty="0"/>
              <a:t>konkreetse põllumajandussektori </a:t>
            </a:r>
            <a:r>
              <a:rPr lang="et-EE" sz="2400" dirty="0"/>
              <a:t>tootjatest ja tegutsema nende juhtimisel</a:t>
            </a:r>
          </a:p>
          <a:p>
            <a:pPr>
              <a:lnSpc>
                <a:spcPct val="100000"/>
              </a:lnSpc>
              <a:spcBef>
                <a:spcPts val="0"/>
              </a:spcBef>
            </a:pPr>
            <a:r>
              <a:rPr lang="et-EE" sz="2400" dirty="0"/>
              <a:t>tegelema </a:t>
            </a:r>
            <a:r>
              <a:rPr lang="et-EE" sz="2400" b="1" dirty="0"/>
              <a:t>vähemalt ühe tegevusega:</a:t>
            </a:r>
            <a:r>
              <a:rPr lang="et-EE" sz="2400" dirty="0"/>
              <a:t> </a:t>
            </a:r>
          </a:p>
          <a:p>
            <a:pPr lvl="1">
              <a:lnSpc>
                <a:spcPct val="100000"/>
              </a:lnSpc>
              <a:spcBef>
                <a:spcPts val="0"/>
              </a:spcBef>
            </a:pPr>
            <a:r>
              <a:rPr lang="et-EE" sz="2000" dirty="0"/>
              <a:t>ühine töötlemine</a:t>
            </a:r>
          </a:p>
          <a:p>
            <a:pPr lvl="1">
              <a:lnSpc>
                <a:spcPct val="100000"/>
              </a:lnSpc>
              <a:spcBef>
                <a:spcPts val="0"/>
              </a:spcBef>
            </a:pPr>
            <a:r>
              <a:rPr lang="et-EE" sz="2000" dirty="0"/>
              <a:t>ühine turustamine, sh ühine müügiplatvorm ja  transport</a:t>
            </a:r>
          </a:p>
          <a:p>
            <a:pPr lvl="1">
              <a:lnSpc>
                <a:spcPct val="100000"/>
              </a:lnSpc>
              <a:spcBef>
                <a:spcPts val="0"/>
              </a:spcBef>
            </a:pPr>
            <a:r>
              <a:rPr lang="et-EE" sz="2000" dirty="0"/>
              <a:t>ühine pakendamine, märgistamine ja reklaamimine</a:t>
            </a:r>
          </a:p>
          <a:p>
            <a:pPr lvl="1">
              <a:lnSpc>
                <a:spcPct val="100000"/>
              </a:lnSpc>
              <a:spcBef>
                <a:spcPts val="0"/>
              </a:spcBef>
            </a:pPr>
            <a:r>
              <a:rPr lang="et-EE" sz="2000" dirty="0"/>
              <a:t>ühine kvaliteedikontroll</a:t>
            </a:r>
          </a:p>
          <a:p>
            <a:pPr lvl="1">
              <a:lnSpc>
                <a:spcPct val="100000"/>
              </a:lnSpc>
              <a:spcBef>
                <a:spcPts val="0"/>
              </a:spcBef>
            </a:pPr>
            <a:r>
              <a:rPr lang="et-EE" sz="2000" dirty="0"/>
              <a:t>ühine seadmete ja hoidlate kasutamine </a:t>
            </a:r>
          </a:p>
          <a:p>
            <a:pPr lvl="1">
              <a:lnSpc>
                <a:spcPct val="100000"/>
              </a:lnSpc>
              <a:spcBef>
                <a:spcPts val="0"/>
              </a:spcBef>
            </a:pPr>
            <a:r>
              <a:rPr lang="et-EE" sz="2000" dirty="0"/>
              <a:t>sisendite </a:t>
            </a:r>
            <a:r>
              <a:rPr lang="et-EE" sz="2000" dirty="0" err="1"/>
              <a:t>ühishanked</a:t>
            </a:r>
            <a:endParaRPr lang="et-EE" sz="2000" dirty="0"/>
          </a:p>
          <a:p>
            <a:pPr lvl="1">
              <a:lnSpc>
                <a:spcPct val="100000"/>
              </a:lnSpc>
              <a:spcBef>
                <a:spcPts val="0"/>
              </a:spcBef>
            </a:pPr>
            <a:r>
              <a:rPr lang="et-EE" sz="2000" dirty="0"/>
              <a:t>tootmisega otseselt seotud jäätmete ühine käitlemine vms</a:t>
            </a:r>
          </a:p>
          <a:p>
            <a:pPr marL="0" indent="0">
              <a:buNone/>
            </a:pPr>
            <a:endParaRPr lang="et-EE" sz="2400" dirty="0"/>
          </a:p>
          <a:p>
            <a:endParaRPr lang="et-EE" sz="2400" dirty="0"/>
          </a:p>
        </p:txBody>
      </p:sp>
    </p:spTree>
    <p:extLst>
      <p:ext uri="{BB962C8B-B14F-4D97-AF65-F5344CB8AC3E}">
        <p14:creationId xmlns:p14="http://schemas.microsoft.com/office/powerpoint/2010/main" val="169455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081472"/>
            <a:ext cx="11079480" cy="5288848"/>
          </a:xfrm>
        </p:spPr>
        <p:txBody>
          <a:bodyPr>
            <a:noAutofit/>
          </a:bodyPr>
          <a:lstStyle/>
          <a:p>
            <a:pPr lvl="1">
              <a:lnSpc>
                <a:spcPct val="100000"/>
              </a:lnSpc>
              <a:spcBef>
                <a:spcPts val="0"/>
              </a:spcBef>
            </a:pPr>
            <a:r>
              <a:rPr lang="et-EE" b="1" dirty="0"/>
              <a:t>järgima</a:t>
            </a:r>
            <a:r>
              <a:rPr lang="et-EE" dirty="0"/>
              <a:t> vähemalt ühte </a:t>
            </a:r>
            <a:r>
              <a:rPr lang="et-EE" b="1" dirty="0"/>
              <a:t>konkreetset eesmärki</a:t>
            </a:r>
            <a:r>
              <a:rPr lang="et-EE" dirty="0"/>
              <a:t>:</a:t>
            </a:r>
          </a:p>
          <a:p>
            <a:pPr marL="800100" lvl="1" indent="-342900">
              <a:lnSpc>
                <a:spcPct val="100000"/>
              </a:lnSpc>
              <a:spcBef>
                <a:spcPts val="0"/>
              </a:spcBef>
              <a:buFont typeface="+mj-lt"/>
              <a:buAutoNum type="arabicParenR"/>
            </a:pPr>
            <a:r>
              <a:rPr lang="et-EE" sz="2000" u="sng" dirty="0"/>
              <a:t>tootmise kavandamine ja kohandamine vastavalt nõudlusele, eriti kvaliteedi ja koguse osas</a:t>
            </a:r>
          </a:p>
          <a:p>
            <a:pPr marL="800100" lvl="1" indent="-342900">
              <a:lnSpc>
                <a:spcPct val="100000"/>
              </a:lnSpc>
              <a:spcBef>
                <a:spcPts val="0"/>
              </a:spcBef>
              <a:buFont typeface="+mj-lt"/>
              <a:buAutoNum type="arabicParenR"/>
            </a:pPr>
            <a:r>
              <a:rPr lang="et-EE" sz="2000" u="sng" dirty="0"/>
              <a:t>pakkumiste koondamine ja toodete </a:t>
            </a:r>
            <a:r>
              <a:rPr lang="et-EE" sz="2000" u="sng" dirty="0" err="1"/>
              <a:t>turuleviimine</a:t>
            </a:r>
            <a:endParaRPr lang="et-EE" sz="2000" dirty="0"/>
          </a:p>
          <a:p>
            <a:pPr marL="800100" lvl="1" indent="-342900">
              <a:lnSpc>
                <a:spcPct val="100000"/>
              </a:lnSpc>
              <a:spcBef>
                <a:spcPts val="0"/>
              </a:spcBef>
              <a:buFont typeface="+mj-lt"/>
              <a:buAutoNum type="arabicParenR"/>
            </a:pPr>
            <a:r>
              <a:rPr lang="et-EE" sz="2000" u="sng" dirty="0"/>
              <a:t>tootmiskulude optimeerimine ja omahindade tasakaalustamine</a:t>
            </a:r>
          </a:p>
          <a:p>
            <a:pPr marL="800100" lvl="1" indent="-342900">
              <a:lnSpc>
                <a:spcPct val="100000"/>
              </a:lnSpc>
              <a:spcBef>
                <a:spcPts val="0"/>
              </a:spcBef>
              <a:buFont typeface="+mj-lt"/>
              <a:buAutoNum type="arabicParenR"/>
            </a:pPr>
            <a:r>
              <a:rPr lang="et-EE" sz="2000" dirty="0"/>
              <a:t>säästvate tootmismeetodite, uuenduslike tavade, majanduskonkurentsi ja turu arengu uuringute tegemine</a:t>
            </a:r>
          </a:p>
          <a:p>
            <a:pPr marL="800100" lvl="1" indent="-342900">
              <a:lnSpc>
                <a:spcPct val="100000"/>
              </a:lnSpc>
              <a:spcBef>
                <a:spcPts val="0"/>
              </a:spcBef>
              <a:buFont typeface="+mj-lt"/>
              <a:buAutoNum type="arabicParenR"/>
            </a:pPr>
            <a:r>
              <a:rPr lang="et-EE" sz="2000" dirty="0"/>
              <a:t>keskkonnasäästlike viljelustavade ja tootmistehnoloogia ning loomade heaolu tagamise tavade ja tehnika kasutamise edendamine ja selleks tehnilise abi osutamine</a:t>
            </a:r>
          </a:p>
          <a:p>
            <a:pPr marL="800100" lvl="1" indent="-342900">
              <a:lnSpc>
                <a:spcPct val="100000"/>
              </a:lnSpc>
              <a:spcBef>
                <a:spcPts val="0"/>
              </a:spcBef>
              <a:buFont typeface="+mj-lt"/>
              <a:buAutoNum type="arabicParenR"/>
            </a:pPr>
            <a:r>
              <a:rPr lang="et-EE" sz="2000" dirty="0"/>
              <a:t>tootmisstandardite kasutamise edendamine ja selleks tehnilise abi osutamine, tootekvaliteedi parandamine ja kaitstud päritolunimetuse, geograafilise tähise või riikliku kvaliteedimärgisega toodete arendamine</a:t>
            </a:r>
          </a:p>
          <a:p>
            <a:pPr marL="800100" lvl="1" indent="-342900">
              <a:lnSpc>
                <a:spcPct val="100000"/>
              </a:lnSpc>
              <a:spcBef>
                <a:spcPts val="0"/>
              </a:spcBef>
              <a:buFont typeface="+mj-lt"/>
              <a:buAutoNum type="arabicParenR"/>
            </a:pPr>
            <a:r>
              <a:rPr lang="et-EE" sz="2000" dirty="0" err="1"/>
              <a:t>kõrvalsaaduste</a:t>
            </a:r>
            <a:r>
              <a:rPr lang="et-EE" sz="2000" dirty="0"/>
              <a:t> ja jäätmete käitlemine, eelkõige vee, mulla ja maastiku kaitseks ning elurikkuse säilitamiseks või arendamiseks</a:t>
            </a:r>
          </a:p>
          <a:p>
            <a:pPr marL="800100" lvl="1" indent="-342900">
              <a:lnSpc>
                <a:spcPct val="100000"/>
              </a:lnSpc>
              <a:spcBef>
                <a:spcPts val="0"/>
              </a:spcBef>
              <a:buFont typeface="+mj-lt"/>
              <a:buAutoNum type="arabicParenR"/>
            </a:pPr>
            <a:r>
              <a:rPr lang="et-EE" sz="2000" dirty="0"/>
              <a:t>loodusvarade säästvasse kasutamisse ja kliimamuutuste leevendamisse panustamine</a:t>
            </a:r>
          </a:p>
          <a:p>
            <a:pPr marL="800100" lvl="1" indent="-342900">
              <a:lnSpc>
                <a:spcPct val="100000"/>
              </a:lnSpc>
              <a:spcBef>
                <a:spcPts val="0"/>
              </a:spcBef>
              <a:buFont typeface="+mj-lt"/>
              <a:buAutoNum type="arabicParenR"/>
            </a:pPr>
            <a:r>
              <a:rPr lang="et-EE" sz="2000" dirty="0"/>
              <a:t>reklaami ja turustamise algatuste ettevalmistamine</a:t>
            </a:r>
            <a:endParaRPr lang="et-EE" sz="2000" b="1" dirty="0"/>
          </a:p>
          <a:p>
            <a:pPr marL="800100" lvl="1" indent="-342900">
              <a:lnSpc>
                <a:spcPct val="100000"/>
              </a:lnSpc>
              <a:spcBef>
                <a:spcPts val="0"/>
              </a:spcBef>
              <a:buFont typeface="+mj-lt"/>
              <a:buAutoNum type="arabicParenR"/>
            </a:pPr>
            <a:r>
              <a:rPr lang="et-EE" sz="2000" dirty="0"/>
              <a:t>puu- ja köögiviljasektori rakenduskavade kohaselt moodustatud </a:t>
            </a:r>
            <a:r>
              <a:rPr lang="et-EE" sz="2000" dirty="0" err="1"/>
              <a:t>ühisfondide</a:t>
            </a:r>
            <a:r>
              <a:rPr lang="et-EE" sz="2000" dirty="0"/>
              <a:t> juhtimine</a:t>
            </a:r>
          </a:p>
          <a:p>
            <a:pPr marL="800100" lvl="1" indent="-342900">
              <a:lnSpc>
                <a:spcPct val="100000"/>
              </a:lnSpc>
              <a:spcBef>
                <a:spcPts val="0"/>
              </a:spcBef>
              <a:buFont typeface="+mj-lt"/>
              <a:buAutoNum type="arabicParenR"/>
            </a:pPr>
            <a:r>
              <a:rPr lang="et-EE" sz="2000" dirty="0"/>
              <a:t>futuuriturgude ja kindlustussüsteemide kasutamiseks vajaliku tehnilise abi andmine</a:t>
            </a:r>
            <a:endParaRPr lang="et-EE" sz="2800" dirty="0"/>
          </a:p>
          <a:p>
            <a:endParaRPr lang="et-EE" sz="3600" dirty="0"/>
          </a:p>
        </p:txBody>
      </p:sp>
      <p:sp>
        <p:nvSpPr>
          <p:cNvPr id="4" name="Title 1"/>
          <p:cNvSpPr>
            <a:spLocks noGrp="1"/>
          </p:cNvSpPr>
          <p:nvPr>
            <p:ph type="title"/>
          </p:nvPr>
        </p:nvSpPr>
        <p:spPr>
          <a:xfrm>
            <a:off x="838200" y="71595"/>
            <a:ext cx="10515600" cy="1325563"/>
          </a:xfrm>
        </p:spPr>
        <p:txBody>
          <a:bodyPr>
            <a:normAutofit/>
          </a:bodyPr>
          <a:lstStyle/>
          <a:p>
            <a:r>
              <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Tootjaorganisatsiooni tunnustamine - eesmärgid </a:t>
            </a:r>
          </a:p>
        </p:txBody>
      </p:sp>
    </p:spTree>
    <p:extLst>
      <p:ext uri="{BB962C8B-B14F-4D97-AF65-F5344CB8AC3E}">
        <p14:creationId xmlns:p14="http://schemas.microsoft.com/office/powerpoint/2010/main" val="98910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93150" y="3754867"/>
            <a:ext cx="3103133" cy="3103133"/>
          </a:xfrm>
          <a:prstGeom prst="rect">
            <a:avLst/>
          </a:prstGeom>
        </p:spPr>
      </p:pic>
      <p:sp>
        <p:nvSpPr>
          <p:cNvPr id="3" name="Content Placeholder 2"/>
          <p:cNvSpPr>
            <a:spLocks noGrp="1"/>
          </p:cNvSpPr>
          <p:nvPr>
            <p:ph idx="1"/>
          </p:nvPr>
        </p:nvSpPr>
        <p:spPr>
          <a:xfrm>
            <a:off x="828502" y="1601181"/>
            <a:ext cx="10515600" cy="4827328"/>
          </a:xfrm>
        </p:spPr>
        <p:txBody>
          <a:bodyPr>
            <a:noAutofit/>
          </a:bodyPr>
          <a:lstStyle/>
          <a:p>
            <a:pPr marL="0" indent="0">
              <a:buNone/>
            </a:pPr>
            <a:r>
              <a:rPr lang="et-EE" dirty="0"/>
              <a:t>Tunnustust taotlev tootjaorganisatsioon peab olema juriidiline isik või juriidilise isiku selgelt määratletud osa:</a:t>
            </a:r>
          </a:p>
          <a:p>
            <a:r>
              <a:rPr lang="et-EE" sz="2400" dirty="0"/>
              <a:t>millel on </a:t>
            </a:r>
            <a:r>
              <a:rPr lang="et-EE" sz="2400" u="sng" dirty="0"/>
              <a:t>miinimum arv liikmeid </a:t>
            </a:r>
            <a:r>
              <a:rPr lang="et-EE" sz="2400" dirty="0"/>
              <a:t>ja/või mis tagab oma tegutsemispiirkonnas </a:t>
            </a:r>
            <a:r>
              <a:rPr lang="et-EE" sz="2400" u="sng" dirty="0"/>
              <a:t>turustatava toodangu miinimumkoguse või -väärtuse</a:t>
            </a:r>
          </a:p>
          <a:p>
            <a:r>
              <a:rPr lang="et-EE" sz="2400" dirty="0"/>
              <a:t>mis suudab tegevused nõuetekohaselt ellu viia -  tal on piisavalt inimressursi, seadmeid ja tehnika liikmete kasutusse andmiseks või  pakkumise koondamiseks</a:t>
            </a:r>
          </a:p>
          <a:p>
            <a:r>
              <a:rPr lang="et-EE" sz="2400" dirty="0"/>
              <a:t>millel on nõuetele vastav põhikiri</a:t>
            </a:r>
          </a:p>
        </p:txBody>
      </p:sp>
      <p:sp>
        <p:nvSpPr>
          <p:cNvPr id="4" name="Title 1"/>
          <p:cNvSpPr>
            <a:spLocks noGrp="1"/>
          </p:cNvSpPr>
          <p:nvPr>
            <p:ph type="title"/>
          </p:nvPr>
        </p:nvSpPr>
        <p:spPr/>
        <p:txBody>
          <a:bodyPr>
            <a:normAutofit/>
          </a:bodyPr>
          <a:lstStyle/>
          <a:p>
            <a:r>
              <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Tootjaorganisatsiooni tunnustamine - lisatingimused</a:t>
            </a:r>
          </a:p>
        </p:txBody>
      </p:sp>
    </p:spTree>
    <p:extLst>
      <p:ext uri="{BB962C8B-B14F-4D97-AF65-F5344CB8AC3E}">
        <p14:creationId xmlns:p14="http://schemas.microsoft.com/office/powerpoint/2010/main" val="2239393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Tootjaorganisatsiooni põhikiri</a:t>
            </a:r>
            <a:endParaRPr lang="et-EE" b="1" dirty="0"/>
          </a:p>
        </p:txBody>
      </p:sp>
      <p:sp>
        <p:nvSpPr>
          <p:cNvPr id="3" name="Content Placeholder 2"/>
          <p:cNvSpPr>
            <a:spLocks noGrp="1"/>
          </p:cNvSpPr>
          <p:nvPr>
            <p:ph idx="1"/>
          </p:nvPr>
        </p:nvSpPr>
        <p:spPr>
          <a:xfrm>
            <a:off x="681756" y="1361661"/>
            <a:ext cx="10729511" cy="5138530"/>
          </a:xfrm>
        </p:spPr>
        <p:txBody>
          <a:bodyPr/>
          <a:lstStyle/>
          <a:p>
            <a:pPr marL="0" indent="0" algn="just">
              <a:buNone/>
            </a:pPr>
            <a:r>
              <a:rPr lang="et-EE" sz="2000" b="1" dirty="0">
                <a:latin typeface="Calibri" panose="020F0502020204030204" pitchFamily="34" charset="0"/>
                <a:cs typeface="Calibri" panose="020F0502020204030204" pitchFamily="34" charset="0"/>
              </a:rPr>
              <a:t>P</a:t>
            </a:r>
            <a:r>
              <a:rPr lang="da-DK" sz="2000" b="1" dirty="0">
                <a:latin typeface="Calibri" panose="020F0502020204030204" pitchFamily="34" charset="0"/>
                <a:cs typeface="Calibri" panose="020F0502020204030204" pitchFamily="34" charset="0"/>
              </a:rPr>
              <a:t>õhikiri nõuab liikmetelt eelkõige</a:t>
            </a:r>
            <a:r>
              <a:rPr lang="da-DK" sz="2000" dirty="0">
                <a:latin typeface="Calibri" panose="020F0502020204030204" pitchFamily="34" charset="0"/>
                <a:cs typeface="Calibri" panose="020F0502020204030204" pitchFamily="34" charset="0"/>
              </a:rPr>
              <a:t>: </a:t>
            </a:r>
          </a:p>
          <a:p>
            <a:pPr marL="0" indent="0" algn="just">
              <a:buNone/>
            </a:pPr>
            <a:r>
              <a:rPr lang="et-EE" sz="2000" b="1" dirty="0">
                <a:latin typeface="Calibri" panose="020F0502020204030204" pitchFamily="34" charset="0"/>
                <a:cs typeface="Calibri" panose="020F0502020204030204" pitchFamily="34" charset="0"/>
              </a:rPr>
              <a:t>a) </a:t>
            </a:r>
            <a:r>
              <a:rPr lang="et-EE" sz="2000" dirty="0" err="1">
                <a:latin typeface="Calibri" panose="020F0502020204030204" pitchFamily="34" charset="0"/>
                <a:cs typeface="Calibri" panose="020F0502020204030204" pitchFamily="34" charset="0"/>
              </a:rPr>
              <a:t>TOs</a:t>
            </a:r>
            <a:r>
              <a:rPr lang="et-EE" sz="2000" dirty="0">
                <a:latin typeface="Calibri" panose="020F0502020204030204" pitchFamily="34" charset="0"/>
                <a:cs typeface="Calibri" panose="020F0502020204030204" pitchFamily="34" charset="0"/>
              </a:rPr>
              <a:t> vastu võetud eeskirjade kohaldamist, mis käsitlevad aruandlust toodangu kohta, toodangut, turustamist ja keskkonnakaitset</a:t>
            </a:r>
          </a:p>
          <a:p>
            <a:pPr marL="0" indent="0" algn="just">
              <a:buNone/>
            </a:pPr>
            <a:r>
              <a:rPr lang="et-EE" sz="2000" b="1" dirty="0">
                <a:latin typeface="Calibri" panose="020F0502020204030204" pitchFamily="34" charset="0"/>
                <a:cs typeface="Calibri" panose="020F0502020204030204" pitchFamily="34" charset="0"/>
              </a:rPr>
              <a:t>b) </a:t>
            </a:r>
            <a:r>
              <a:rPr lang="et-EE" sz="2000" dirty="0">
                <a:latin typeface="Calibri" panose="020F0502020204030204" pitchFamily="34" charset="0"/>
                <a:cs typeface="Calibri" panose="020F0502020204030204" pitchFamily="34" charset="0"/>
              </a:rPr>
              <a:t>kuulumist toote puhul ainult ühte </a:t>
            </a:r>
            <a:r>
              <a:rPr lang="et-EE" sz="2000" dirty="0" err="1">
                <a:latin typeface="Calibri" panose="020F0502020204030204" pitchFamily="34" charset="0"/>
                <a:cs typeface="Calibri" panose="020F0502020204030204" pitchFamily="34" charset="0"/>
              </a:rPr>
              <a:t>TOni</a:t>
            </a:r>
            <a:endParaRPr lang="et-EE" sz="2000" dirty="0">
              <a:latin typeface="Calibri" panose="020F0502020204030204" pitchFamily="34" charset="0"/>
              <a:cs typeface="Calibri" panose="020F0502020204030204" pitchFamily="34" charset="0"/>
            </a:endParaRPr>
          </a:p>
          <a:p>
            <a:pPr marL="0" indent="0" algn="just">
              <a:buNone/>
            </a:pPr>
            <a:r>
              <a:rPr lang="et-EE" sz="2000" b="1" dirty="0">
                <a:latin typeface="Calibri" panose="020F0502020204030204" pitchFamily="34" charset="0"/>
                <a:cs typeface="Calibri" panose="020F0502020204030204" pitchFamily="34" charset="0"/>
              </a:rPr>
              <a:t>c) </a:t>
            </a:r>
            <a:r>
              <a:rPr lang="et-EE" sz="2000" dirty="0">
                <a:latin typeface="Calibri" panose="020F0502020204030204" pitchFamily="34" charset="0"/>
                <a:cs typeface="Calibri" panose="020F0502020204030204" pitchFamily="34" charset="0"/>
              </a:rPr>
              <a:t>TO poolt statistilistel eesmärkidel nõutava teabe esitamist</a:t>
            </a:r>
          </a:p>
          <a:p>
            <a:pPr marL="0" indent="0" algn="just">
              <a:buNone/>
            </a:pPr>
            <a:r>
              <a:rPr lang="fi-FI" sz="2000" b="1" dirty="0">
                <a:latin typeface="Calibri" panose="020F0502020204030204" pitchFamily="34" charset="0"/>
                <a:cs typeface="Calibri" panose="020F0502020204030204" pitchFamily="34" charset="0"/>
              </a:rPr>
              <a:t>TO </a:t>
            </a:r>
            <a:r>
              <a:rPr lang="fi-FI" sz="2000" b="1" dirty="0" err="1">
                <a:latin typeface="Calibri" panose="020F0502020204030204" pitchFamily="34" charset="0"/>
                <a:cs typeface="Calibri" panose="020F0502020204030204" pitchFamily="34" charset="0"/>
              </a:rPr>
              <a:t>põhikirjas</a:t>
            </a:r>
            <a:r>
              <a:rPr lang="fi-FI" sz="2000" b="1" dirty="0">
                <a:latin typeface="Calibri" panose="020F0502020204030204" pitchFamily="34" charset="0"/>
                <a:cs typeface="Calibri" panose="020F0502020204030204" pitchFamily="34" charset="0"/>
              </a:rPr>
              <a:t> </a:t>
            </a:r>
            <a:r>
              <a:rPr lang="fi-FI" sz="2000" b="1" dirty="0" err="1">
                <a:latin typeface="Calibri" panose="020F0502020204030204" pitchFamily="34" charset="0"/>
                <a:cs typeface="Calibri" panose="020F0502020204030204" pitchFamily="34" charset="0"/>
              </a:rPr>
              <a:t>sätestatakse</a:t>
            </a:r>
            <a:r>
              <a:rPr lang="fi-FI" sz="2000" b="1" dirty="0">
                <a:latin typeface="Calibri" panose="020F0502020204030204" pitchFamily="34" charset="0"/>
                <a:cs typeface="Calibri" panose="020F0502020204030204" pitchFamily="34" charset="0"/>
              </a:rPr>
              <a:t> </a:t>
            </a:r>
            <a:r>
              <a:rPr lang="fi-FI" sz="2000" b="1" dirty="0" err="1">
                <a:latin typeface="Calibri" panose="020F0502020204030204" pitchFamily="34" charset="0"/>
                <a:cs typeface="Calibri" panose="020F0502020204030204" pitchFamily="34" charset="0"/>
              </a:rPr>
              <a:t>samuti</a:t>
            </a:r>
            <a:r>
              <a:rPr lang="fi-FI" sz="2000" b="1" dirty="0">
                <a:latin typeface="Calibri" panose="020F0502020204030204" pitchFamily="34" charset="0"/>
                <a:cs typeface="Calibri" panose="020F0502020204030204" pitchFamily="34" charset="0"/>
              </a:rPr>
              <a:t> </a:t>
            </a:r>
            <a:r>
              <a:rPr lang="fi-FI" sz="2000" dirty="0">
                <a:latin typeface="Calibri" panose="020F0502020204030204" pitchFamily="34" charset="0"/>
                <a:cs typeface="Calibri" panose="020F0502020204030204" pitchFamily="34" charset="0"/>
              </a:rPr>
              <a:t>(</a:t>
            </a:r>
            <a:r>
              <a:rPr lang="et-EE" sz="2000" dirty="0">
                <a:latin typeface="Calibri" panose="020F0502020204030204" pitchFamily="34" charset="0"/>
                <a:cs typeface="Calibri" panose="020F0502020204030204" pitchFamily="34" charset="0"/>
              </a:rPr>
              <a:t>määruse 1308/2013 </a:t>
            </a:r>
            <a:r>
              <a:rPr lang="fi-FI" sz="2000" dirty="0" err="1">
                <a:latin typeface="Calibri" panose="020F0502020204030204" pitchFamily="34" charset="0"/>
                <a:cs typeface="Calibri" panose="020F0502020204030204" pitchFamily="34" charset="0"/>
              </a:rPr>
              <a:t>art</a:t>
            </a:r>
            <a:r>
              <a:rPr lang="fi-FI" sz="2000" dirty="0">
                <a:latin typeface="Calibri" panose="020F0502020204030204" pitchFamily="34" charset="0"/>
                <a:cs typeface="Calibri" panose="020F0502020204030204" pitchFamily="34" charset="0"/>
              </a:rPr>
              <a:t> 153</a:t>
            </a:r>
            <a:r>
              <a:rPr lang="et-EE" sz="2000" dirty="0">
                <a:latin typeface="Calibri" panose="020F0502020204030204" pitchFamily="34" charset="0"/>
                <a:cs typeface="Calibri" panose="020F0502020204030204" pitchFamily="34" charset="0"/>
              </a:rPr>
              <a:t> lg </a:t>
            </a:r>
            <a:r>
              <a:rPr lang="fi-FI" sz="2000" dirty="0">
                <a:latin typeface="Calibri" panose="020F0502020204030204" pitchFamily="34" charset="0"/>
                <a:cs typeface="Calibri" panose="020F0502020204030204" pitchFamily="34" charset="0"/>
              </a:rPr>
              <a:t>2): </a:t>
            </a:r>
          </a:p>
          <a:p>
            <a:pPr marL="0" indent="0" algn="just">
              <a:buNone/>
            </a:pPr>
            <a:r>
              <a:rPr lang="fi-FI" sz="2000" b="1" dirty="0">
                <a:latin typeface="Calibri" panose="020F0502020204030204" pitchFamily="34" charset="0"/>
                <a:cs typeface="Calibri" panose="020F0502020204030204" pitchFamily="34" charset="0"/>
              </a:rPr>
              <a:t>a) </a:t>
            </a:r>
            <a:r>
              <a:rPr lang="fi-FI" sz="2000" dirty="0">
                <a:latin typeface="Calibri" panose="020F0502020204030204" pitchFamily="34" charset="0"/>
                <a:cs typeface="Calibri" panose="020F0502020204030204" pitchFamily="34" charset="0"/>
              </a:rPr>
              <a:t>TO </a:t>
            </a:r>
            <a:r>
              <a:rPr lang="fi-FI" sz="2000" dirty="0" err="1">
                <a:latin typeface="Calibri" panose="020F0502020204030204" pitchFamily="34" charset="0"/>
                <a:cs typeface="Calibri" panose="020F0502020204030204" pitchFamily="34" charset="0"/>
              </a:rPr>
              <a:t>eeskirjade</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määratlemise</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vastuvõtmise</a:t>
            </a:r>
            <a:r>
              <a:rPr lang="fi-FI" sz="2000" dirty="0">
                <a:latin typeface="Calibri" panose="020F0502020204030204" pitchFamily="34" charset="0"/>
                <a:cs typeface="Calibri" panose="020F0502020204030204" pitchFamily="34" charset="0"/>
              </a:rPr>
              <a:t> ja </a:t>
            </a:r>
            <a:r>
              <a:rPr lang="fi-FI" sz="2000" dirty="0" err="1">
                <a:latin typeface="Calibri" panose="020F0502020204030204" pitchFamily="34" charset="0"/>
                <a:cs typeface="Calibri" panose="020F0502020204030204" pitchFamily="34" charset="0"/>
              </a:rPr>
              <a:t>muutmise</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kord</a:t>
            </a:r>
            <a:endParaRPr lang="fi-FI" sz="2000" dirty="0">
              <a:latin typeface="Calibri" panose="020F0502020204030204" pitchFamily="34" charset="0"/>
              <a:cs typeface="Calibri" panose="020F0502020204030204" pitchFamily="34" charset="0"/>
            </a:endParaRPr>
          </a:p>
          <a:p>
            <a:pPr marL="0" indent="0" algn="just">
              <a:buNone/>
            </a:pPr>
            <a:r>
              <a:rPr lang="fi-FI" sz="2000" b="1" dirty="0">
                <a:latin typeface="Calibri" panose="020F0502020204030204" pitchFamily="34" charset="0"/>
                <a:cs typeface="Calibri" panose="020F0502020204030204" pitchFamily="34" charset="0"/>
              </a:rPr>
              <a:t>b) </a:t>
            </a:r>
            <a:r>
              <a:rPr lang="fi-FI" sz="2000" dirty="0" err="1">
                <a:latin typeface="Calibri" panose="020F0502020204030204" pitchFamily="34" charset="0"/>
                <a:cs typeface="Calibri" panose="020F0502020204030204" pitchFamily="34" charset="0"/>
              </a:rPr>
              <a:t>liikmete</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kohustus</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maksta</a:t>
            </a:r>
            <a:r>
              <a:rPr lang="fi-FI" sz="2000" dirty="0">
                <a:latin typeface="Calibri" panose="020F0502020204030204" pitchFamily="34" charset="0"/>
                <a:cs typeface="Calibri" panose="020F0502020204030204" pitchFamily="34" charset="0"/>
              </a:rPr>
              <a:t> TO </a:t>
            </a:r>
            <a:r>
              <a:rPr lang="fi-FI" sz="2000" dirty="0" err="1">
                <a:latin typeface="Calibri" panose="020F0502020204030204" pitchFamily="34" charset="0"/>
                <a:cs typeface="Calibri" panose="020F0502020204030204" pitchFamily="34" charset="0"/>
              </a:rPr>
              <a:t>rahastamiseks</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vajalikku</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rahalist</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panust</a:t>
            </a:r>
            <a:endParaRPr lang="fi-FI" sz="2000" dirty="0">
              <a:latin typeface="Calibri" panose="020F0502020204030204" pitchFamily="34" charset="0"/>
              <a:cs typeface="Calibri" panose="020F0502020204030204" pitchFamily="34" charset="0"/>
            </a:endParaRPr>
          </a:p>
          <a:p>
            <a:pPr marL="0" indent="0" algn="just">
              <a:buNone/>
            </a:pPr>
            <a:r>
              <a:rPr lang="fi-FI" sz="2000" b="1" dirty="0">
                <a:latin typeface="Calibri" panose="020F0502020204030204" pitchFamily="34" charset="0"/>
                <a:cs typeface="Calibri" panose="020F0502020204030204" pitchFamily="34" charset="0"/>
              </a:rPr>
              <a:t>c) </a:t>
            </a:r>
            <a:r>
              <a:rPr lang="fi-FI" sz="2000" dirty="0" err="1">
                <a:latin typeface="Calibri" panose="020F0502020204030204" pitchFamily="34" charset="0"/>
                <a:cs typeface="Calibri" panose="020F0502020204030204" pitchFamily="34" charset="0"/>
              </a:rPr>
              <a:t>eeskirjad</a:t>
            </a:r>
            <a:r>
              <a:rPr lang="fi-FI" sz="2000" dirty="0">
                <a:latin typeface="Calibri" panose="020F0502020204030204" pitchFamily="34" charset="0"/>
                <a:cs typeface="Calibri" panose="020F0502020204030204" pitchFamily="34" charset="0"/>
              </a:rPr>
              <a:t> </a:t>
            </a:r>
            <a:r>
              <a:rPr lang="et-EE" sz="2000" dirty="0">
                <a:latin typeface="Calibri" panose="020F0502020204030204" pitchFamily="34" charset="0"/>
                <a:cs typeface="Calibri" panose="020F0502020204030204" pitchFamily="34" charset="0"/>
              </a:rPr>
              <a:t>, mis võimaldavad </a:t>
            </a:r>
            <a:r>
              <a:rPr lang="fi-FI" sz="2000" dirty="0" err="1">
                <a:latin typeface="Calibri" panose="020F0502020204030204" pitchFamily="34" charset="0"/>
                <a:cs typeface="Calibri" panose="020F0502020204030204" pitchFamily="34" charset="0"/>
              </a:rPr>
              <a:t>liikmete</a:t>
            </a:r>
            <a:r>
              <a:rPr lang="et-EE" sz="2000" dirty="0">
                <a:latin typeface="Calibri" panose="020F0502020204030204" pitchFamily="34" charset="0"/>
                <a:cs typeface="Calibri" panose="020F0502020204030204" pitchFamily="34" charset="0"/>
              </a:rPr>
              <a:t>l organisatsiooni</a:t>
            </a:r>
            <a:r>
              <a:rPr lang="fi-FI" sz="2000" dirty="0">
                <a:latin typeface="Calibri" panose="020F0502020204030204" pitchFamily="34" charset="0"/>
                <a:cs typeface="Calibri" panose="020F0502020204030204" pitchFamily="34" charset="0"/>
              </a:rPr>
              <a:t> </a:t>
            </a:r>
            <a:r>
              <a:rPr lang="et-EE" sz="2000" dirty="0">
                <a:latin typeface="Calibri" panose="020F0502020204030204" pitchFamily="34" charset="0"/>
                <a:cs typeface="Calibri" panose="020F0502020204030204" pitchFamily="34" charset="0"/>
              </a:rPr>
              <a:t>ja selle otsuseid </a:t>
            </a:r>
            <a:r>
              <a:rPr lang="fi-FI" sz="2000" dirty="0" err="1">
                <a:latin typeface="Calibri" panose="020F0502020204030204" pitchFamily="34" charset="0"/>
                <a:cs typeface="Calibri" panose="020F0502020204030204" pitchFamily="34" charset="0"/>
              </a:rPr>
              <a:t>demokraatliku</a:t>
            </a:r>
            <a:r>
              <a:rPr lang="et-EE" sz="2000" dirty="0" err="1">
                <a:latin typeface="Calibri" panose="020F0502020204030204" pitchFamily="34" charset="0"/>
                <a:cs typeface="Calibri" panose="020F0502020204030204" pitchFamily="34" charset="0"/>
              </a:rPr>
              <a:t>lt</a:t>
            </a:r>
            <a:r>
              <a:rPr lang="fi-FI" sz="2000" dirty="0">
                <a:latin typeface="Calibri" panose="020F0502020204030204" pitchFamily="34" charset="0"/>
                <a:cs typeface="Calibri" panose="020F0502020204030204" pitchFamily="34" charset="0"/>
              </a:rPr>
              <a:t> kontrolli</a:t>
            </a:r>
            <a:r>
              <a:rPr lang="et-EE" sz="2000" dirty="0" err="1">
                <a:latin typeface="Calibri" panose="020F0502020204030204" pitchFamily="34" charset="0"/>
                <a:cs typeface="Calibri" panose="020F0502020204030204" pitchFamily="34" charset="0"/>
              </a:rPr>
              <a:t>da</a:t>
            </a:r>
            <a:r>
              <a:rPr lang="fi-FI" sz="2000" dirty="0">
                <a:latin typeface="Calibri" panose="020F0502020204030204" pitchFamily="34" charset="0"/>
                <a:cs typeface="Calibri" panose="020F0502020204030204" pitchFamily="34" charset="0"/>
              </a:rPr>
              <a:t> </a:t>
            </a:r>
          </a:p>
          <a:p>
            <a:pPr marL="0" indent="0" algn="just">
              <a:buNone/>
            </a:pPr>
            <a:r>
              <a:rPr lang="fi-FI" sz="2000" b="1" dirty="0">
                <a:latin typeface="Calibri" panose="020F0502020204030204" pitchFamily="34" charset="0"/>
                <a:cs typeface="Calibri" panose="020F0502020204030204" pitchFamily="34" charset="0"/>
              </a:rPr>
              <a:t>d) </a:t>
            </a:r>
            <a:r>
              <a:rPr lang="et-EE" sz="2000" dirty="0">
                <a:latin typeface="Calibri" panose="020F0502020204030204" pitchFamily="34" charset="0"/>
                <a:cs typeface="Calibri" panose="020F0502020204030204" pitchFamily="34" charset="0"/>
              </a:rPr>
              <a:t>karistused</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põhikirjajärgsete</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kohustuste</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täitmata</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jätmise</a:t>
            </a:r>
            <a:r>
              <a:rPr lang="et-EE" sz="2000" dirty="0">
                <a:latin typeface="Calibri" panose="020F0502020204030204" pitchFamily="34" charset="0"/>
                <a:cs typeface="Calibri" panose="020F0502020204030204" pitchFamily="34" charset="0"/>
              </a:rPr>
              <a:t> eest</a:t>
            </a:r>
            <a:r>
              <a:rPr lang="fi-FI" sz="2000" dirty="0">
                <a:latin typeface="Calibri" panose="020F0502020204030204" pitchFamily="34" charset="0"/>
                <a:cs typeface="Calibri" panose="020F0502020204030204" pitchFamily="34" charset="0"/>
              </a:rPr>
              <a:t> </a:t>
            </a:r>
          </a:p>
          <a:p>
            <a:pPr marL="0" indent="0" algn="just">
              <a:buNone/>
            </a:pPr>
            <a:r>
              <a:rPr lang="fi-FI" sz="2000" b="1" dirty="0">
                <a:latin typeface="Calibri" panose="020F0502020204030204" pitchFamily="34" charset="0"/>
                <a:cs typeface="Calibri" panose="020F0502020204030204" pitchFamily="34" charset="0"/>
              </a:rPr>
              <a:t>e) </a:t>
            </a:r>
            <a:r>
              <a:rPr lang="fi-FI" sz="2000" dirty="0">
                <a:latin typeface="Calibri" panose="020F0502020204030204" pitchFamily="34" charset="0"/>
                <a:cs typeface="Calibri" panose="020F0502020204030204" pitchFamily="34" charset="0"/>
              </a:rPr>
              <a:t>uute </a:t>
            </a:r>
            <a:r>
              <a:rPr lang="fi-FI" sz="2000" dirty="0" err="1">
                <a:latin typeface="Calibri" panose="020F0502020204030204" pitchFamily="34" charset="0"/>
                <a:cs typeface="Calibri" panose="020F0502020204030204" pitchFamily="34" charset="0"/>
              </a:rPr>
              <a:t>liikmete</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vastuvõtmise</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eeskirjad</a:t>
            </a:r>
            <a:r>
              <a:rPr lang="fi-FI" sz="2000" dirty="0">
                <a:latin typeface="Calibri" panose="020F0502020204030204" pitchFamily="34" charset="0"/>
                <a:cs typeface="Calibri" panose="020F0502020204030204" pitchFamily="34" charset="0"/>
              </a:rPr>
              <a:t> ja min</a:t>
            </a:r>
            <a:r>
              <a:rPr lang="et-EE" sz="2000" dirty="0" err="1">
                <a:latin typeface="Calibri" panose="020F0502020204030204" pitchFamily="34" charset="0"/>
                <a:cs typeface="Calibri" panose="020F0502020204030204" pitchFamily="34" charset="0"/>
              </a:rPr>
              <a:t>imaalne</a:t>
            </a:r>
            <a:r>
              <a:rPr lang="et-EE"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liikmeksoleku</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aeg</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vähemalt</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aasta</a:t>
            </a:r>
            <a:r>
              <a:rPr lang="fi-FI" sz="2000" dirty="0">
                <a:latin typeface="Calibri" panose="020F0502020204030204" pitchFamily="34" charset="0"/>
                <a:cs typeface="Calibri" panose="020F0502020204030204" pitchFamily="34" charset="0"/>
              </a:rPr>
              <a:t>); </a:t>
            </a:r>
          </a:p>
          <a:p>
            <a:pPr marL="0" indent="0" algn="just">
              <a:buNone/>
            </a:pPr>
            <a:r>
              <a:rPr lang="fi-FI" sz="2000" b="1" dirty="0">
                <a:latin typeface="Calibri" panose="020F0502020204030204" pitchFamily="34" charset="0"/>
                <a:cs typeface="Calibri" panose="020F0502020204030204" pitchFamily="34" charset="0"/>
              </a:rPr>
              <a:t>f) </a:t>
            </a:r>
            <a:r>
              <a:rPr lang="fi-FI" sz="2000" dirty="0">
                <a:latin typeface="Calibri" panose="020F0502020204030204" pitchFamily="34" charset="0"/>
                <a:cs typeface="Calibri" panose="020F0502020204030204" pitchFamily="34" charset="0"/>
              </a:rPr>
              <a:t>TO </a:t>
            </a:r>
            <a:r>
              <a:rPr lang="fi-FI" sz="2000" dirty="0" err="1">
                <a:latin typeface="Calibri" panose="020F0502020204030204" pitchFamily="34" charset="0"/>
                <a:cs typeface="Calibri" panose="020F0502020204030204" pitchFamily="34" charset="0"/>
              </a:rPr>
              <a:t>toimimiseks</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vajalikud</a:t>
            </a:r>
            <a:r>
              <a:rPr lang="fi-FI"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raamatupidamis</a:t>
            </a:r>
            <a:r>
              <a:rPr lang="et-EE" sz="2000" dirty="0">
                <a:latin typeface="Calibri" panose="020F0502020204030204" pitchFamily="34" charset="0"/>
                <a:cs typeface="Calibri" panose="020F0502020204030204" pitchFamily="34" charset="0"/>
              </a:rPr>
              <a:t>e</a:t>
            </a:r>
            <a:r>
              <a:rPr lang="fi-FI" sz="2000" dirty="0">
                <a:latin typeface="Calibri" panose="020F0502020204030204" pitchFamily="34" charset="0"/>
                <a:cs typeface="Calibri" panose="020F0502020204030204" pitchFamily="34" charset="0"/>
              </a:rPr>
              <a:t> ja </a:t>
            </a:r>
            <a:r>
              <a:rPr lang="fi-FI" sz="2000" dirty="0" err="1">
                <a:latin typeface="Calibri" panose="020F0502020204030204" pitchFamily="34" charset="0"/>
                <a:cs typeface="Calibri" panose="020F0502020204030204" pitchFamily="34" charset="0"/>
              </a:rPr>
              <a:t>eelarve</a:t>
            </a:r>
            <a:r>
              <a:rPr lang="et-EE" sz="2000" dirty="0">
                <a:latin typeface="Calibri" panose="020F0502020204030204" pitchFamily="34" charset="0"/>
                <a:cs typeface="Calibri" panose="020F0502020204030204" pitchFamily="34" charset="0"/>
              </a:rPr>
              <a:t> </a:t>
            </a:r>
            <a:r>
              <a:rPr lang="fi-FI" sz="2000" dirty="0" err="1">
                <a:latin typeface="Calibri" panose="020F0502020204030204" pitchFamily="34" charset="0"/>
                <a:cs typeface="Calibri" panose="020F0502020204030204" pitchFamily="34" charset="0"/>
              </a:rPr>
              <a:t>eeskirjad</a:t>
            </a:r>
            <a:r>
              <a:rPr lang="fi-FI" sz="2000" dirty="0">
                <a:latin typeface="Calibri" panose="020F0502020204030204" pitchFamily="34" charset="0"/>
                <a:cs typeface="Calibri" panose="020F0502020204030204" pitchFamily="34" charset="0"/>
              </a:rPr>
              <a:t>.</a:t>
            </a:r>
            <a:endParaRPr lang="et-E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261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0775-3C12-EFA8-70EB-CE87D16CFF0A}"/>
              </a:ext>
            </a:extLst>
          </p:cNvPr>
          <p:cNvSpPr>
            <a:spLocks noGrp="1"/>
          </p:cNvSpPr>
          <p:nvPr>
            <p:ph type="title"/>
          </p:nvPr>
        </p:nvSpPr>
        <p:spPr/>
        <p:txBody>
          <a:bodyPr/>
          <a:lstStyle/>
          <a:p>
            <a:r>
              <a:rPr lang="et-EE" sz="36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Piima</a:t>
            </a:r>
            <a:r>
              <a:rPr kumimoji="0" lang="et-EE" sz="3600" b="1" i="0" u="none" strike="noStrike" kern="1200" cap="none" spc="0" normalizeH="0" baseline="0" noProof="0" dirty="0">
                <a:ln>
                  <a:noFill/>
                </a:ln>
                <a:solidFill>
                  <a:srgbClr val="0070C0"/>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 ja piimatootesektori tootjaorganisatsiooni tunnustamise eritingimused </a:t>
            </a:r>
            <a:endParaRPr lang="et-EE" dirty="0"/>
          </a:p>
        </p:txBody>
      </p:sp>
      <p:sp>
        <p:nvSpPr>
          <p:cNvPr id="3" name="Content Placeholder 2">
            <a:extLst>
              <a:ext uri="{FF2B5EF4-FFF2-40B4-BE49-F238E27FC236}">
                <a16:creationId xmlns:a16="http://schemas.microsoft.com/office/drawing/2014/main" id="{21E6302D-00AC-566A-2F40-1B3382EB69C8}"/>
              </a:ext>
            </a:extLst>
          </p:cNvPr>
          <p:cNvSpPr>
            <a:spLocks noGrp="1"/>
          </p:cNvSpPr>
          <p:nvPr>
            <p:ph idx="1"/>
          </p:nvPr>
        </p:nvSpPr>
        <p:spPr/>
        <p:txBody>
          <a:bodyPr>
            <a:normAutofit fontScale="92500" lnSpcReduction="20000"/>
          </a:bodyPr>
          <a:lstStyle/>
          <a:p>
            <a:pPr marL="0" indent="0" algn="just">
              <a:buNone/>
            </a:pPr>
            <a:r>
              <a:rPr lang="et-EE" dirty="0"/>
              <a:t>Tunnustada võib kõiki juriidilisi isikuid või juriidiliste isikute selgelt määratletud osi:</a:t>
            </a:r>
          </a:p>
          <a:p>
            <a:pPr algn="just"/>
            <a:r>
              <a:rPr lang="et-EE" dirty="0"/>
              <a:t>mis </a:t>
            </a:r>
            <a:r>
              <a:rPr lang="et-EE" u="sng" dirty="0"/>
              <a:t>koosnevad tootjatest</a:t>
            </a:r>
            <a:r>
              <a:rPr lang="et-EE" dirty="0"/>
              <a:t>, on loodud nende algatusel ning järgivad vähemalt ühte järgmistest eesmärkidest:</a:t>
            </a:r>
          </a:p>
          <a:p>
            <a:pPr marL="0" indent="0" algn="just">
              <a:buNone/>
            </a:pPr>
            <a:r>
              <a:rPr lang="et-EE" dirty="0"/>
              <a:t>	</a:t>
            </a:r>
            <a:r>
              <a:rPr lang="et-EE" sz="2400" dirty="0"/>
              <a:t>-tootmise kavandamine vastavalt nõudlusele, eriti kvaliteedi ja kvantiteedi osas</a:t>
            </a:r>
          </a:p>
          <a:p>
            <a:pPr marL="0" indent="0" algn="just">
              <a:buNone/>
            </a:pPr>
            <a:r>
              <a:rPr lang="et-EE" sz="2400" dirty="0"/>
              <a:t>	-tarnete koondamine ja liikmete toodete </a:t>
            </a:r>
            <a:r>
              <a:rPr lang="et-EE" sz="2400" dirty="0" err="1"/>
              <a:t>turuleviimine</a:t>
            </a:r>
            <a:endParaRPr lang="et-EE" sz="2400" dirty="0"/>
          </a:p>
          <a:p>
            <a:pPr marL="0" indent="0" algn="just">
              <a:buNone/>
            </a:pPr>
            <a:r>
              <a:rPr lang="et-EE" sz="2400" dirty="0"/>
              <a:t>	-tootmiskulude optimeerimine ja omahindade stabiliseerimine</a:t>
            </a:r>
          </a:p>
          <a:p>
            <a:pPr algn="just"/>
            <a:r>
              <a:rPr lang="et-EE" dirty="0"/>
              <a:t>millel on </a:t>
            </a:r>
            <a:r>
              <a:rPr lang="et-EE" u="sng" dirty="0"/>
              <a:t>miinimumarv liikmeid </a:t>
            </a:r>
            <a:r>
              <a:rPr lang="et-EE" dirty="0"/>
              <a:t>ja mis tagab oma tegutsemispiirkonnas </a:t>
            </a:r>
            <a:r>
              <a:rPr lang="et-EE" u="sng" dirty="0"/>
              <a:t>turustatava toodangu miinimumkoguse</a:t>
            </a:r>
          </a:p>
          <a:p>
            <a:pPr algn="just"/>
            <a:r>
              <a:rPr lang="et-EE" dirty="0"/>
              <a:t>millel on tõendid selle kohta, et suudab pikema aja jooksul nõuetekohaselt ja tõhusalt ning tarneid koondades tegutseda</a:t>
            </a:r>
          </a:p>
          <a:p>
            <a:pPr algn="just"/>
            <a:r>
              <a:rPr lang="et-EE" dirty="0"/>
              <a:t> millel on </a:t>
            </a:r>
            <a:r>
              <a:rPr lang="et-EE" u="sng" dirty="0"/>
              <a:t>põhikiri</a:t>
            </a:r>
            <a:r>
              <a:rPr lang="et-EE" dirty="0"/>
              <a:t>, mis vastab eelnevatele punktidele</a:t>
            </a:r>
          </a:p>
        </p:txBody>
      </p:sp>
    </p:spTree>
    <p:extLst>
      <p:ext uri="{BB962C8B-B14F-4D97-AF65-F5344CB8AC3E}">
        <p14:creationId xmlns:p14="http://schemas.microsoft.com/office/powerpoint/2010/main" val="1583753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u- ja köögivili_20.09.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aidipõhi-eu2017-MeM-laiformaat">
  <a:themeElements>
    <a:clrScheme name="Valitsusstiil">
      <a:dk1>
        <a:sysClr val="windowText" lastClr="000000"/>
      </a:dk1>
      <a:lt1>
        <a:sysClr val="window" lastClr="FFFFFF"/>
      </a:lt1>
      <a:dk2>
        <a:srgbClr val="006EB5"/>
      </a:dk2>
      <a:lt2>
        <a:srgbClr val="E7E6E6"/>
      </a:lt2>
      <a:accent1>
        <a:srgbClr val="006EB5"/>
      </a:accent1>
      <a:accent2>
        <a:srgbClr val="F0A321"/>
      </a:accent2>
      <a:accent3>
        <a:srgbClr val="003087"/>
      </a:accent3>
      <a:accent4>
        <a:srgbClr val="90C8E8"/>
      </a:accent4>
      <a:accent5>
        <a:srgbClr val="E76000"/>
      </a:accent5>
      <a:accent6>
        <a:srgbClr val="B9D9EB"/>
      </a:accent6>
      <a:hlink>
        <a:srgbClr val="006EB5"/>
      </a:hlink>
      <a:folHlink>
        <a:srgbClr val="003087"/>
      </a:folHlink>
    </a:clrScheme>
    <a:fontScheme name="Valitsusstiil">
      <a:majorFont>
        <a:latin typeface="Roboto Condense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aidipõhi-ReM-laiformaat.potx" id="{F0723008-B671-46CD-93F2-77A2F6BF019C}" vid="{C832398A-6FB2-4737-9D82-5147C485ED65}"/>
    </a:ext>
  </a:extLst>
</a:theme>
</file>

<file path=ppt/theme/theme4.xml><?xml version="1.0" encoding="utf-8"?>
<a:theme xmlns:a="http://schemas.openxmlformats.org/drawingml/2006/main" name="Slaidipõhjad REM laiformaat">
  <a:themeElements>
    <a:clrScheme name="Valitsusstiil">
      <a:dk1>
        <a:sysClr val="windowText" lastClr="000000"/>
      </a:dk1>
      <a:lt1>
        <a:sysClr val="window" lastClr="FFFFFF"/>
      </a:lt1>
      <a:dk2>
        <a:srgbClr val="006EB5"/>
      </a:dk2>
      <a:lt2>
        <a:srgbClr val="E7E6E6"/>
      </a:lt2>
      <a:accent1>
        <a:srgbClr val="006EB5"/>
      </a:accent1>
      <a:accent2>
        <a:srgbClr val="F0A321"/>
      </a:accent2>
      <a:accent3>
        <a:srgbClr val="003087"/>
      </a:accent3>
      <a:accent4>
        <a:srgbClr val="90C8E8"/>
      </a:accent4>
      <a:accent5>
        <a:srgbClr val="E76000"/>
      </a:accent5>
      <a:accent6>
        <a:srgbClr val="B9D9EB"/>
      </a:accent6>
      <a:hlink>
        <a:srgbClr val="006EB5"/>
      </a:hlink>
      <a:folHlink>
        <a:srgbClr val="003087"/>
      </a:folHlink>
    </a:clrScheme>
    <a:fontScheme name="Valitsusstiil">
      <a:majorFont>
        <a:latin typeface="Roboto Condense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A2966CE-6264-4440-BCC6-1A760376E5C7}" vid="{461AC44E-3228-4B27-B57C-5B92D0F0E13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2043</TotalTime>
  <Words>2195</Words>
  <Application>Microsoft Office PowerPoint</Application>
  <PresentationFormat>Widescreen</PresentationFormat>
  <Paragraphs>271</Paragraphs>
  <Slides>31</Slides>
  <Notes>31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31</vt:i4>
      </vt:variant>
    </vt:vector>
  </HeadingPairs>
  <TitlesOfParts>
    <vt:vector size="43" baseType="lpstr">
      <vt:lpstr>Aptos</vt:lpstr>
      <vt:lpstr>Arial</vt:lpstr>
      <vt:lpstr>Calibri</vt:lpstr>
      <vt:lpstr>Calibri body</vt:lpstr>
      <vt:lpstr>Calibri Light</vt:lpstr>
      <vt:lpstr>Roboto Condensed</vt:lpstr>
      <vt:lpstr>Roboto Condensed Light</vt:lpstr>
      <vt:lpstr>Times New Roman</vt:lpstr>
      <vt:lpstr>Office Theme</vt:lpstr>
      <vt:lpstr>Puu- ja köögivili_20.09.16</vt:lpstr>
      <vt:lpstr>slaidipõhi-eu2017-MeM-laiformaat</vt:lpstr>
      <vt:lpstr>Slaidipõhjad REM laiformaat</vt:lpstr>
      <vt:lpstr>Tootjaorganisatsioonide tunnustamine ning tunnustatud tootjaorganisatsioonidele suunatud sekkumised</vt:lpstr>
      <vt:lpstr>PowerPoint Presentation</vt:lpstr>
      <vt:lpstr>Mis on mis?</vt:lpstr>
      <vt:lpstr>Tootjaorganisatsioonid – MIKS?</vt:lpstr>
      <vt:lpstr>Tootjaorganisatsiooni tunnustamine   </vt:lpstr>
      <vt:lpstr>Tootjaorganisatsiooni tunnustamine - eesmärgid </vt:lpstr>
      <vt:lpstr>Tootjaorganisatsiooni tunnustamine - lisatingimused</vt:lpstr>
      <vt:lpstr>Tootjaorganisatsiooni põhikiri</vt:lpstr>
      <vt:lpstr>Piima- ja piimatootesektori tootjaorganisatsiooni tunnustamise eritingimused </vt:lpstr>
      <vt:lpstr>Puu- ja köögiviljasektori tootjaorganisatsiooni tunnustamise eritingimused </vt:lpstr>
      <vt:lpstr>Tootjaorganisatsiooni tunnustamise nõuded </vt:lpstr>
      <vt:lpstr>Tootjaorganisatsiooni sõltumatud liikmed</vt:lpstr>
      <vt:lpstr>Tunnustamise taotlemine (1) </vt:lpstr>
      <vt:lpstr>Tunnustamise taotlemine (2)</vt:lpstr>
      <vt:lpstr>Tootjaorganisatsiooni tunnustamise sätted</vt:lpstr>
      <vt:lpstr>Teavitamine</vt:lpstr>
      <vt:lpstr>Tootjaorganisatsioonid ELis (1)</vt:lpstr>
      <vt:lpstr>Tootjaorganisatsioonid ELis (2)</vt:lpstr>
      <vt:lpstr>Kuidas võimestada tootjaorganisatsioonide tegevusi? </vt:lpstr>
      <vt:lpstr>Tunnustatud tootjaorganisatsioonide arendamise toetus (1)</vt:lpstr>
      <vt:lpstr>Tunnustatud tootjaorganisatsioonide arendamise toetus (2)</vt:lpstr>
      <vt:lpstr>Tunnustatud tootjaorganisatsioonide arendamise toetus (3)</vt:lpstr>
      <vt:lpstr>Sektoripõhine sekkumine</vt:lpstr>
      <vt:lpstr>Sektoripõhine sekkumine - eesmärgid</vt:lpstr>
      <vt:lpstr>Sektoripõhine sekkumine - sekkumisviisid</vt:lpstr>
      <vt:lpstr>PowerPoint Presentation</vt:lpstr>
      <vt:lpstr>Ühistulised investeeringud materiaalsesse ja  immateriaalsesse põhivarasse (1) </vt:lpstr>
      <vt:lpstr>Ühistulised investeeringud materiaalsesse ja  immateriaalsesse põhivarasse (2) </vt:lpstr>
      <vt:lpstr>Ühistulised investeeringud materiaalsesse ja  immateriaalsesse põhivarasse (3) </vt:lpstr>
      <vt:lpstr>Ühistulised investeeringud materiaalsesse ja immateriaalsesse põhivarasse – suurprojekt </vt:lpstr>
      <vt:lpstr>Tänan!  Täiendavad küsimused:            ragne.lokk@agri.ee           janeli.tikk@agri.ee</vt:lpstr>
    </vt:vector>
  </TitlesOfParts>
  <Company>Maaeluministeerium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Tootjaorganisatsioonid</dc:title>
  <dc:creator>Kristel Maidre</dc:creator>
  <cp:lastModifiedBy>Ragne Lokk</cp:lastModifiedBy>
  <cp:revision>246</cp:revision>
  <cp:lastPrinted>2024-09-12T09:27:54Z</cp:lastPrinted>
  <dcterms:created xsi:type="dcterms:W3CDTF">2022-12-28T04:31:36Z</dcterms:created>
  <dcterms:modified xsi:type="dcterms:W3CDTF">2024-09-13T02:15:27Z</dcterms:modified>
</cp:coreProperties>
</file>