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4">
  <p:sldMasterIdLst>
    <p:sldMasterId id="2147483648" r:id="rId4"/>
  </p:sldMasterIdLst>
  <p:notesMasterIdLst>
    <p:notesMasterId r:id="rId31"/>
  </p:notesMasterIdLst>
  <p:sldIdLst>
    <p:sldId id="272" r:id="rId5"/>
    <p:sldId id="297" r:id="rId6"/>
    <p:sldId id="298" r:id="rId7"/>
    <p:sldId id="304" r:id="rId8"/>
    <p:sldId id="305" r:id="rId9"/>
    <p:sldId id="307" r:id="rId10"/>
    <p:sldId id="314" r:id="rId11"/>
    <p:sldId id="296" r:id="rId12"/>
    <p:sldId id="311" r:id="rId13"/>
    <p:sldId id="291" r:id="rId14"/>
    <p:sldId id="292" r:id="rId15"/>
    <p:sldId id="293" r:id="rId16"/>
    <p:sldId id="312" r:id="rId17"/>
    <p:sldId id="294" r:id="rId18"/>
    <p:sldId id="295" r:id="rId19"/>
    <p:sldId id="310" r:id="rId20"/>
    <p:sldId id="299" r:id="rId21"/>
    <p:sldId id="300" r:id="rId22"/>
    <p:sldId id="301" r:id="rId23"/>
    <p:sldId id="313" r:id="rId24"/>
    <p:sldId id="302" r:id="rId25"/>
    <p:sldId id="303" r:id="rId26"/>
    <p:sldId id="306" r:id="rId27"/>
    <p:sldId id="308" r:id="rId28"/>
    <p:sldId id="309" r:id="rId29"/>
    <p:sldId id="276" r:id="rId30"/>
  </p:sldIdLst>
  <p:sldSz cx="12192000" cy="6858000"/>
  <p:notesSz cx="6858000" cy="9144000"/>
  <p:embeddedFontLst>
    <p:embeddedFont>
      <p:font typeface="MS Gothic" panose="020B0609070205080204" pitchFamily="49" charset="-128"/>
      <p:regular r:id="rId32"/>
    </p:embeddedFont>
    <p:embeddedFont>
      <p:font typeface="Manuale" panose="020B0604020202020204" charset="0"/>
      <p:regular r:id="rId33"/>
      <p:bold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669"/>
    <a:srgbClr val="9B89C0"/>
    <a:srgbClr val="FFEA61"/>
    <a:srgbClr val="F2F2F2"/>
    <a:srgbClr val="97B5DF"/>
    <a:srgbClr val="C4CA2E"/>
    <a:srgbClr val="A0A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51" autoAdjust="0"/>
  </p:normalViewPr>
  <p:slideViewPr>
    <p:cSldViewPr snapToGrid="0">
      <p:cViewPr>
        <p:scale>
          <a:sx n="90" d="100"/>
          <a:sy n="90" d="100"/>
        </p:scale>
        <p:origin x="372" y="-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Vihi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Vihi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Sheet1!$E$3</c:f>
              <c:strCache>
                <c:ptCount val="1"/>
                <c:pt idx="0">
                  <c:v>turbad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Sheet1!$F$2:$H$2</c:f>
              <c:strCache>
                <c:ptCount val="3"/>
                <c:pt idx="0">
                  <c:v>pH</c:v>
                </c:pt>
                <c:pt idx="1">
                  <c:v>P</c:v>
                </c:pt>
                <c:pt idx="2">
                  <c:v>K</c:v>
                </c:pt>
              </c:strCache>
            </c:strRef>
          </c:cat>
          <c:val>
            <c:numRef>
              <c:f>Sheet1!$F$3:$H$3</c:f>
              <c:numCache>
                <c:formatCode>General</c:formatCode>
                <c:ptCount val="3"/>
                <c:pt idx="0">
                  <c:v>5.9</c:v>
                </c:pt>
                <c:pt idx="1">
                  <c:v>27</c:v>
                </c:pt>
                <c:pt idx="2">
                  <c:v>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97-456C-ACF1-22F3685506F6}"/>
            </c:ext>
          </c:extLst>
        </c:ser>
        <c:ser>
          <c:idx val="1"/>
          <c:order val="1"/>
          <c:tx>
            <c:strRef>
              <c:f>Sheet1!$E$4</c:f>
              <c:strCache>
                <c:ptCount val="1"/>
                <c:pt idx="0">
                  <c:v>mineraalmullad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Sheet1!$F$2:$H$2</c:f>
              <c:strCache>
                <c:ptCount val="3"/>
                <c:pt idx="0">
                  <c:v>pH</c:v>
                </c:pt>
                <c:pt idx="1">
                  <c:v>P</c:v>
                </c:pt>
                <c:pt idx="2">
                  <c:v>K</c:v>
                </c:pt>
              </c:strCache>
            </c:strRef>
          </c:cat>
          <c:val>
            <c:numRef>
              <c:f>Sheet1!$F$4:$H$4</c:f>
              <c:numCache>
                <c:formatCode>General</c:formatCode>
                <c:ptCount val="3"/>
                <c:pt idx="0">
                  <c:v>6.3</c:v>
                </c:pt>
                <c:pt idx="1">
                  <c:v>95</c:v>
                </c:pt>
                <c:pt idx="2">
                  <c:v>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97-456C-ACF1-22F368550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6730448"/>
        <c:axId val="506729792"/>
      </c:barChart>
      <c:catAx>
        <c:axId val="50673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506729792"/>
        <c:crosses val="autoZero"/>
        <c:auto val="1"/>
        <c:lblAlgn val="ctr"/>
        <c:lblOffset val="100"/>
        <c:noMultiLvlLbl val="0"/>
      </c:catAx>
      <c:valAx>
        <c:axId val="506729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506730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t-E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[Chart in Microsoft Word]pivotjoonis!PivotTable1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pivotjoonis!$B$3:$B$4</c:f>
              <c:strCache>
                <c:ptCount val="1"/>
                <c:pt idx="0">
                  <c:v>Adavere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pivotjoonis!$A$5:$A$26</c:f>
              <c:multiLvlStrCache>
                <c:ptCount val="16"/>
                <c:lvl>
                  <c:pt idx="0">
                    <c:v>0-30</c:v>
                  </c:pt>
                  <c:pt idx="1">
                    <c:v>30-60</c:v>
                  </c:pt>
                  <c:pt idx="2">
                    <c:v>60-90</c:v>
                  </c:pt>
                  <c:pt idx="3">
                    <c:v>0-30</c:v>
                  </c:pt>
                  <c:pt idx="4">
                    <c:v>30-60</c:v>
                  </c:pt>
                  <c:pt idx="5">
                    <c:v>60-90</c:v>
                  </c:pt>
                  <c:pt idx="6">
                    <c:v>0-30</c:v>
                  </c:pt>
                  <c:pt idx="7">
                    <c:v>0-30</c:v>
                  </c:pt>
                  <c:pt idx="8">
                    <c:v>30-60</c:v>
                  </c:pt>
                  <c:pt idx="9">
                    <c:v>60-90</c:v>
                  </c:pt>
                  <c:pt idx="10">
                    <c:v>0-30</c:v>
                  </c:pt>
                  <c:pt idx="11">
                    <c:v>30-60</c:v>
                  </c:pt>
                  <c:pt idx="12">
                    <c:v>60-90</c:v>
                  </c:pt>
                  <c:pt idx="13">
                    <c:v>0-30</c:v>
                  </c:pt>
                  <c:pt idx="14">
                    <c:v>30-60</c:v>
                  </c:pt>
                  <c:pt idx="15">
                    <c:v>60-90</c:v>
                  </c:pt>
                </c:lvl>
                <c:lvl>
                  <c:pt idx="0">
                    <c:v>jaanuar</c:v>
                  </c:pt>
                  <c:pt idx="3">
                    <c:v>aprill</c:v>
                  </c:pt>
                  <c:pt idx="6">
                    <c:v>juuni</c:v>
                  </c:pt>
                  <c:pt idx="7">
                    <c:v>september</c:v>
                  </c:pt>
                  <c:pt idx="10">
                    <c:v>november</c:v>
                  </c:pt>
                  <c:pt idx="13">
                    <c:v>jaanuar 23</c:v>
                  </c:pt>
                </c:lvl>
              </c:multiLvlStrCache>
            </c:multiLvlStrRef>
          </c:cat>
          <c:val>
            <c:numRef>
              <c:f>pivotjoonis!$B$5:$B$26</c:f>
              <c:numCache>
                <c:formatCode>0.0</c:formatCode>
                <c:ptCount val="16"/>
                <c:pt idx="0">
                  <c:v>7.9568360000000009</c:v>
                </c:pt>
                <c:pt idx="1">
                  <c:v>3.5646809910090069</c:v>
                </c:pt>
                <c:pt idx="2">
                  <c:v>4.9236878118929912</c:v>
                </c:pt>
                <c:pt idx="3">
                  <c:v>5.0276256890848963</c:v>
                </c:pt>
                <c:pt idx="4">
                  <c:v>3.4123525781412836</c:v>
                </c:pt>
                <c:pt idx="5">
                  <c:v>2.3510472444599371</c:v>
                </c:pt>
                <c:pt idx="6">
                  <c:v>5.3191652400170053</c:v>
                </c:pt>
                <c:pt idx="7">
                  <c:v>11.825928003222232</c:v>
                </c:pt>
                <c:pt idx="8">
                  <c:v>8.2648952064607073</c:v>
                </c:pt>
                <c:pt idx="9">
                  <c:v>3.273220383123332</c:v>
                </c:pt>
                <c:pt idx="10">
                  <c:v>5.5089717741935491</c:v>
                </c:pt>
                <c:pt idx="11">
                  <c:v>9.4570468775328251</c:v>
                </c:pt>
                <c:pt idx="12">
                  <c:v>7.6553852536747282</c:v>
                </c:pt>
                <c:pt idx="13">
                  <c:v>7.9568360000000009</c:v>
                </c:pt>
                <c:pt idx="14">
                  <c:v>3.5646809910090069</c:v>
                </c:pt>
                <c:pt idx="15">
                  <c:v>4.9236878118929912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19-4013-AA32-E93F96B66091}"/>
            </c:ext>
          </c:extLst>
        </c:ser>
        <c:ser>
          <c:idx val="1"/>
          <c:order val="1"/>
          <c:tx>
            <c:strRef>
              <c:f>pivotjoonis!$C$3:$C$4</c:f>
              <c:strCache>
                <c:ptCount val="1"/>
                <c:pt idx="0">
                  <c:v>Adavere 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pivotjoonis!$A$5:$A$26</c:f>
              <c:multiLvlStrCache>
                <c:ptCount val="16"/>
                <c:lvl>
                  <c:pt idx="0">
                    <c:v>0-30</c:v>
                  </c:pt>
                  <c:pt idx="1">
                    <c:v>30-60</c:v>
                  </c:pt>
                  <c:pt idx="2">
                    <c:v>60-90</c:v>
                  </c:pt>
                  <c:pt idx="3">
                    <c:v>0-30</c:v>
                  </c:pt>
                  <c:pt idx="4">
                    <c:v>30-60</c:v>
                  </c:pt>
                  <c:pt idx="5">
                    <c:v>60-90</c:v>
                  </c:pt>
                  <c:pt idx="6">
                    <c:v>0-30</c:v>
                  </c:pt>
                  <c:pt idx="7">
                    <c:v>0-30</c:v>
                  </c:pt>
                  <c:pt idx="8">
                    <c:v>30-60</c:v>
                  </c:pt>
                  <c:pt idx="9">
                    <c:v>60-90</c:v>
                  </c:pt>
                  <c:pt idx="10">
                    <c:v>0-30</c:v>
                  </c:pt>
                  <c:pt idx="11">
                    <c:v>30-60</c:v>
                  </c:pt>
                  <c:pt idx="12">
                    <c:v>60-90</c:v>
                  </c:pt>
                  <c:pt idx="13">
                    <c:v>0-30</c:v>
                  </c:pt>
                  <c:pt idx="14">
                    <c:v>30-60</c:v>
                  </c:pt>
                  <c:pt idx="15">
                    <c:v>60-90</c:v>
                  </c:pt>
                </c:lvl>
                <c:lvl>
                  <c:pt idx="0">
                    <c:v>jaanuar</c:v>
                  </c:pt>
                  <c:pt idx="3">
                    <c:v>aprill</c:v>
                  </c:pt>
                  <c:pt idx="6">
                    <c:v>juuni</c:v>
                  </c:pt>
                  <c:pt idx="7">
                    <c:v>september</c:v>
                  </c:pt>
                  <c:pt idx="10">
                    <c:v>november</c:v>
                  </c:pt>
                  <c:pt idx="13">
                    <c:v>jaanuar 23</c:v>
                  </c:pt>
                </c:lvl>
              </c:multiLvlStrCache>
            </c:multiLvlStrRef>
          </c:cat>
          <c:val>
            <c:numRef>
              <c:f>pivotjoonis!$C$5:$C$26</c:f>
              <c:numCache>
                <c:formatCode>0.0</c:formatCode>
                <c:ptCount val="16"/>
                <c:pt idx="0">
                  <c:v>24.018704549067472</c:v>
                </c:pt>
                <c:pt idx="1">
                  <c:v>13.463867652939701</c:v>
                </c:pt>
                <c:pt idx="2">
                  <c:v>19.667085627530366</c:v>
                </c:pt>
                <c:pt idx="3">
                  <c:v>16.310755397697392</c:v>
                </c:pt>
                <c:pt idx="4">
                  <c:v>4.701508305897935</c:v>
                </c:pt>
                <c:pt idx="5">
                  <c:v>8.4216628656945538</c:v>
                </c:pt>
                <c:pt idx="6">
                  <c:v>26.758285178409892</c:v>
                </c:pt>
                <c:pt idx="7">
                  <c:v>64.840255943999978</c:v>
                </c:pt>
                <c:pt idx="8">
                  <c:v>16.490239024390249</c:v>
                </c:pt>
                <c:pt idx="9">
                  <c:v>11.788743645450491</c:v>
                </c:pt>
                <c:pt idx="10">
                  <c:v>42.294008398918479</c:v>
                </c:pt>
                <c:pt idx="11">
                  <c:v>34.708500970170292</c:v>
                </c:pt>
                <c:pt idx="12">
                  <c:v>31.689260440897161</c:v>
                </c:pt>
                <c:pt idx="13">
                  <c:v>24.018704549067472</c:v>
                </c:pt>
                <c:pt idx="14">
                  <c:v>13.463867652939701</c:v>
                </c:pt>
                <c:pt idx="15">
                  <c:v>19.667085627530366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19-4013-AA32-E93F96B66091}"/>
            </c:ext>
          </c:extLst>
        </c:ser>
        <c:ser>
          <c:idx val="2"/>
          <c:order val="2"/>
          <c:tx>
            <c:strRef>
              <c:f>pivotjoonis!$D$3:$D$4</c:f>
              <c:strCache>
                <c:ptCount val="1"/>
                <c:pt idx="0">
                  <c:v>Adavere 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pivotjoonis!$A$5:$A$26</c:f>
              <c:multiLvlStrCache>
                <c:ptCount val="16"/>
                <c:lvl>
                  <c:pt idx="0">
                    <c:v>0-30</c:v>
                  </c:pt>
                  <c:pt idx="1">
                    <c:v>30-60</c:v>
                  </c:pt>
                  <c:pt idx="2">
                    <c:v>60-90</c:v>
                  </c:pt>
                  <c:pt idx="3">
                    <c:v>0-30</c:v>
                  </c:pt>
                  <c:pt idx="4">
                    <c:v>30-60</c:v>
                  </c:pt>
                  <c:pt idx="5">
                    <c:v>60-90</c:v>
                  </c:pt>
                  <c:pt idx="6">
                    <c:v>0-30</c:v>
                  </c:pt>
                  <c:pt idx="7">
                    <c:v>0-30</c:v>
                  </c:pt>
                  <c:pt idx="8">
                    <c:v>30-60</c:v>
                  </c:pt>
                  <c:pt idx="9">
                    <c:v>60-90</c:v>
                  </c:pt>
                  <c:pt idx="10">
                    <c:v>0-30</c:v>
                  </c:pt>
                  <c:pt idx="11">
                    <c:v>30-60</c:v>
                  </c:pt>
                  <c:pt idx="12">
                    <c:v>60-90</c:v>
                  </c:pt>
                  <c:pt idx="13">
                    <c:v>0-30</c:v>
                  </c:pt>
                  <c:pt idx="14">
                    <c:v>30-60</c:v>
                  </c:pt>
                  <c:pt idx="15">
                    <c:v>60-90</c:v>
                  </c:pt>
                </c:lvl>
                <c:lvl>
                  <c:pt idx="0">
                    <c:v>jaanuar</c:v>
                  </c:pt>
                  <c:pt idx="3">
                    <c:v>aprill</c:v>
                  </c:pt>
                  <c:pt idx="6">
                    <c:v>juuni</c:v>
                  </c:pt>
                  <c:pt idx="7">
                    <c:v>september</c:v>
                  </c:pt>
                  <c:pt idx="10">
                    <c:v>november</c:v>
                  </c:pt>
                  <c:pt idx="13">
                    <c:v>jaanuar 23</c:v>
                  </c:pt>
                </c:lvl>
              </c:multiLvlStrCache>
            </c:multiLvlStrRef>
          </c:cat>
          <c:val>
            <c:numRef>
              <c:f>pivotjoonis!$D$5:$D$26</c:f>
              <c:numCache>
                <c:formatCode>0.0</c:formatCode>
                <c:ptCount val="16"/>
                <c:pt idx="0">
                  <c:v>8.9816976241403239</c:v>
                </c:pt>
                <c:pt idx="1">
                  <c:v>3.1996291974305531</c:v>
                </c:pt>
                <c:pt idx="2">
                  <c:v>4.8072146148838568</c:v>
                </c:pt>
                <c:pt idx="3">
                  <c:v>8.8179530678585927</c:v>
                </c:pt>
                <c:pt idx="4">
                  <c:v>2.7198829204941979</c:v>
                </c:pt>
                <c:pt idx="5">
                  <c:v>2.3285375762529625</c:v>
                </c:pt>
                <c:pt idx="6">
                  <c:v>5.9052235270306142</c:v>
                </c:pt>
                <c:pt idx="7">
                  <c:v>12.579532777377089</c:v>
                </c:pt>
                <c:pt idx="8">
                  <c:v>7.322025754182178</c:v>
                </c:pt>
                <c:pt idx="9">
                  <c:v>2.1401143634160076</c:v>
                </c:pt>
                <c:pt idx="10">
                  <c:v>6.334730858919551</c:v>
                </c:pt>
                <c:pt idx="11">
                  <c:v>3.79942139233078</c:v>
                </c:pt>
                <c:pt idx="12">
                  <c:v>5.2732525625255757</c:v>
                </c:pt>
                <c:pt idx="13">
                  <c:v>8.9816976241403239</c:v>
                </c:pt>
                <c:pt idx="14">
                  <c:v>3.1996291974305531</c:v>
                </c:pt>
                <c:pt idx="15">
                  <c:v>4.8072146148838568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19-4013-AA32-E93F96B660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35797848"/>
        <c:axId val="435796864"/>
      </c:barChart>
      <c:catAx>
        <c:axId val="435797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35796864"/>
        <c:crosses val="autoZero"/>
        <c:auto val="1"/>
        <c:lblAlgn val="ctr"/>
        <c:lblOffset val="100"/>
        <c:noMultiLvlLbl val="0"/>
      </c:catAx>
      <c:valAx>
        <c:axId val="435796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/>
                  <a:t>mg/kg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35797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233879953040059"/>
          <c:y val="0.41463762774334062"/>
          <c:w val="0.12486917767757663"/>
          <c:h val="0.213277936002680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t-E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[2022.xlsx]pivotjoonis!PivotTable1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pivotjoonis!$B$3:$B$4</c:f>
              <c:strCache>
                <c:ptCount val="1"/>
                <c:pt idx="0">
                  <c:v>Adavere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pivotjoonis!$A$5:$A$26</c:f>
              <c:multiLvlStrCache>
                <c:ptCount val="16"/>
                <c:lvl>
                  <c:pt idx="0">
                    <c:v>0-30</c:v>
                  </c:pt>
                  <c:pt idx="1">
                    <c:v>30-60</c:v>
                  </c:pt>
                  <c:pt idx="2">
                    <c:v>60-90</c:v>
                  </c:pt>
                  <c:pt idx="3">
                    <c:v>0-30</c:v>
                  </c:pt>
                  <c:pt idx="4">
                    <c:v>30-60</c:v>
                  </c:pt>
                  <c:pt idx="5">
                    <c:v>60-90</c:v>
                  </c:pt>
                  <c:pt idx="6">
                    <c:v>0-30</c:v>
                  </c:pt>
                  <c:pt idx="7">
                    <c:v>0-30</c:v>
                  </c:pt>
                  <c:pt idx="8">
                    <c:v>30-60</c:v>
                  </c:pt>
                  <c:pt idx="9">
                    <c:v>60-90</c:v>
                  </c:pt>
                  <c:pt idx="10">
                    <c:v>0-30</c:v>
                  </c:pt>
                  <c:pt idx="11">
                    <c:v>30-60</c:v>
                  </c:pt>
                  <c:pt idx="12">
                    <c:v>60-90</c:v>
                  </c:pt>
                  <c:pt idx="13">
                    <c:v>0-30</c:v>
                  </c:pt>
                  <c:pt idx="14">
                    <c:v>30-60</c:v>
                  </c:pt>
                  <c:pt idx="15">
                    <c:v>60-90</c:v>
                  </c:pt>
                </c:lvl>
                <c:lvl>
                  <c:pt idx="0">
                    <c:v>jaanuar</c:v>
                  </c:pt>
                  <c:pt idx="3">
                    <c:v>aprill</c:v>
                  </c:pt>
                  <c:pt idx="6">
                    <c:v>juuni</c:v>
                  </c:pt>
                  <c:pt idx="7">
                    <c:v>september</c:v>
                  </c:pt>
                  <c:pt idx="10">
                    <c:v>november</c:v>
                  </c:pt>
                  <c:pt idx="13">
                    <c:v>jaanuar 23</c:v>
                  </c:pt>
                </c:lvl>
              </c:multiLvlStrCache>
            </c:multiLvlStrRef>
          </c:cat>
          <c:val>
            <c:numRef>
              <c:f>pivotjoonis!$B$5:$B$26</c:f>
              <c:numCache>
                <c:formatCode>0.0</c:formatCode>
                <c:ptCount val="16"/>
                <c:pt idx="0">
                  <c:v>210.5</c:v>
                </c:pt>
                <c:pt idx="1">
                  <c:v>199.5</c:v>
                </c:pt>
                <c:pt idx="2">
                  <c:v>93.5</c:v>
                </c:pt>
                <c:pt idx="3">
                  <c:v>228</c:v>
                </c:pt>
                <c:pt idx="4">
                  <c:v>166.5</c:v>
                </c:pt>
                <c:pt idx="5">
                  <c:v>160</c:v>
                </c:pt>
                <c:pt idx="6">
                  <c:v>250.83333333333331</c:v>
                </c:pt>
                <c:pt idx="7">
                  <c:v>236.5</c:v>
                </c:pt>
                <c:pt idx="8">
                  <c:v>71.5</c:v>
                </c:pt>
                <c:pt idx="9">
                  <c:v>16.5</c:v>
                </c:pt>
                <c:pt idx="10">
                  <c:v>211</c:v>
                </c:pt>
                <c:pt idx="11">
                  <c:v>95.5</c:v>
                </c:pt>
                <c:pt idx="12">
                  <c:v>15</c:v>
                </c:pt>
                <c:pt idx="13">
                  <c:v>210.5</c:v>
                </c:pt>
                <c:pt idx="14">
                  <c:v>199.5</c:v>
                </c:pt>
                <c:pt idx="15">
                  <c:v>93.5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72-4B1F-90CC-DD68856A5418}"/>
            </c:ext>
          </c:extLst>
        </c:ser>
        <c:ser>
          <c:idx val="1"/>
          <c:order val="1"/>
          <c:tx>
            <c:strRef>
              <c:f>pivotjoonis!$C$3:$C$4</c:f>
              <c:strCache>
                <c:ptCount val="1"/>
                <c:pt idx="0">
                  <c:v>Adavere 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pivotjoonis!$A$5:$A$26</c:f>
              <c:multiLvlStrCache>
                <c:ptCount val="16"/>
                <c:lvl>
                  <c:pt idx="0">
                    <c:v>0-30</c:v>
                  </c:pt>
                  <c:pt idx="1">
                    <c:v>30-60</c:v>
                  </c:pt>
                  <c:pt idx="2">
                    <c:v>60-90</c:v>
                  </c:pt>
                  <c:pt idx="3">
                    <c:v>0-30</c:v>
                  </c:pt>
                  <c:pt idx="4">
                    <c:v>30-60</c:v>
                  </c:pt>
                  <c:pt idx="5">
                    <c:v>60-90</c:v>
                  </c:pt>
                  <c:pt idx="6">
                    <c:v>0-30</c:v>
                  </c:pt>
                  <c:pt idx="7">
                    <c:v>0-30</c:v>
                  </c:pt>
                  <c:pt idx="8">
                    <c:v>30-60</c:v>
                  </c:pt>
                  <c:pt idx="9">
                    <c:v>60-90</c:v>
                  </c:pt>
                  <c:pt idx="10">
                    <c:v>0-30</c:v>
                  </c:pt>
                  <c:pt idx="11">
                    <c:v>30-60</c:v>
                  </c:pt>
                  <c:pt idx="12">
                    <c:v>60-90</c:v>
                  </c:pt>
                  <c:pt idx="13">
                    <c:v>0-30</c:v>
                  </c:pt>
                  <c:pt idx="14">
                    <c:v>30-60</c:v>
                  </c:pt>
                  <c:pt idx="15">
                    <c:v>60-90</c:v>
                  </c:pt>
                </c:lvl>
                <c:lvl>
                  <c:pt idx="0">
                    <c:v>jaanuar</c:v>
                  </c:pt>
                  <c:pt idx="3">
                    <c:v>aprill</c:v>
                  </c:pt>
                  <c:pt idx="6">
                    <c:v>juuni</c:v>
                  </c:pt>
                  <c:pt idx="7">
                    <c:v>september</c:v>
                  </c:pt>
                  <c:pt idx="10">
                    <c:v>november</c:v>
                  </c:pt>
                  <c:pt idx="13">
                    <c:v>jaanuar 23</c:v>
                  </c:pt>
                </c:lvl>
              </c:multiLvlStrCache>
            </c:multiLvlStrRef>
          </c:cat>
          <c:val>
            <c:numRef>
              <c:f>pivotjoonis!$C$5:$C$26</c:f>
              <c:numCache>
                <c:formatCode>0.0</c:formatCode>
                <c:ptCount val="16"/>
                <c:pt idx="0">
                  <c:v>9.5</c:v>
                </c:pt>
                <c:pt idx="1">
                  <c:v>8</c:v>
                </c:pt>
                <c:pt idx="2">
                  <c:v>6</c:v>
                </c:pt>
                <c:pt idx="3">
                  <c:v>12</c:v>
                </c:pt>
                <c:pt idx="4">
                  <c:v>8</c:v>
                </c:pt>
                <c:pt idx="5">
                  <c:v>6</c:v>
                </c:pt>
                <c:pt idx="6">
                  <c:v>9.8333333333333321</c:v>
                </c:pt>
                <c:pt idx="7">
                  <c:v>17.5</c:v>
                </c:pt>
                <c:pt idx="8">
                  <c:v>8</c:v>
                </c:pt>
                <c:pt idx="9">
                  <c:v>5.5</c:v>
                </c:pt>
                <c:pt idx="10">
                  <c:v>10</c:v>
                </c:pt>
                <c:pt idx="11">
                  <c:v>6</c:v>
                </c:pt>
                <c:pt idx="12">
                  <c:v>6</c:v>
                </c:pt>
                <c:pt idx="13">
                  <c:v>9.5</c:v>
                </c:pt>
                <c:pt idx="14">
                  <c:v>8</c:v>
                </c:pt>
                <c:pt idx="1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72-4B1F-90CC-DD68856A5418}"/>
            </c:ext>
          </c:extLst>
        </c:ser>
        <c:ser>
          <c:idx val="2"/>
          <c:order val="2"/>
          <c:tx>
            <c:strRef>
              <c:f>pivotjoonis!$D$3:$D$4</c:f>
              <c:strCache>
                <c:ptCount val="1"/>
                <c:pt idx="0">
                  <c:v>Adavere 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pivotjoonis!$A$5:$A$26</c:f>
              <c:multiLvlStrCache>
                <c:ptCount val="16"/>
                <c:lvl>
                  <c:pt idx="0">
                    <c:v>0-30</c:v>
                  </c:pt>
                  <c:pt idx="1">
                    <c:v>30-60</c:v>
                  </c:pt>
                  <c:pt idx="2">
                    <c:v>60-90</c:v>
                  </c:pt>
                  <c:pt idx="3">
                    <c:v>0-30</c:v>
                  </c:pt>
                  <c:pt idx="4">
                    <c:v>30-60</c:v>
                  </c:pt>
                  <c:pt idx="5">
                    <c:v>60-90</c:v>
                  </c:pt>
                  <c:pt idx="6">
                    <c:v>0-30</c:v>
                  </c:pt>
                  <c:pt idx="7">
                    <c:v>0-30</c:v>
                  </c:pt>
                  <c:pt idx="8">
                    <c:v>30-60</c:v>
                  </c:pt>
                  <c:pt idx="9">
                    <c:v>60-90</c:v>
                  </c:pt>
                  <c:pt idx="10">
                    <c:v>0-30</c:v>
                  </c:pt>
                  <c:pt idx="11">
                    <c:v>30-60</c:v>
                  </c:pt>
                  <c:pt idx="12">
                    <c:v>60-90</c:v>
                  </c:pt>
                  <c:pt idx="13">
                    <c:v>0-30</c:v>
                  </c:pt>
                  <c:pt idx="14">
                    <c:v>30-60</c:v>
                  </c:pt>
                  <c:pt idx="15">
                    <c:v>60-90</c:v>
                  </c:pt>
                </c:lvl>
                <c:lvl>
                  <c:pt idx="0">
                    <c:v>jaanuar</c:v>
                  </c:pt>
                  <c:pt idx="3">
                    <c:v>aprill</c:v>
                  </c:pt>
                  <c:pt idx="6">
                    <c:v>juuni</c:v>
                  </c:pt>
                  <c:pt idx="7">
                    <c:v>september</c:v>
                  </c:pt>
                  <c:pt idx="10">
                    <c:v>november</c:v>
                  </c:pt>
                  <c:pt idx="13">
                    <c:v>jaanuar 23</c:v>
                  </c:pt>
                </c:lvl>
              </c:multiLvlStrCache>
            </c:multiLvlStrRef>
          </c:cat>
          <c:val>
            <c:numRef>
              <c:f>pivotjoonis!$D$5:$D$26</c:f>
              <c:numCache>
                <c:formatCode>0.0</c:formatCode>
                <c:ptCount val="16"/>
                <c:pt idx="0">
                  <c:v>99</c:v>
                </c:pt>
                <c:pt idx="1">
                  <c:v>84.5</c:v>
                </c:pt>
                <c:pt idx="2">
                  <c:v>50.5</c:v>
                </c:pt>
                <c:pt idx="3">
                  <c:v>106</c:v>
                </c:pt>
                <c:pt idx="4">
                  <c:v>28</c:v>
                </c:pt>
                <c:pt idx="5">
                  <c:v>6</c:v>
                </c:pt>
                <c:pt idx="6">
                  <c:v>131.66666666666666</c:v>
                </c:pt>
                <c:pt idx="7">
                  <c:v>108</c:v>
                </c:pt>
                <c:pt idx="8">
                  <c:v>52</c:v>
                </c:pt>
                <c:pt idx="9">
                  <c:v>12</c:v>
                </c:pt>
                <c:pt idx="10">
                  <c:v>91</c:v>
                </c:pt>
                <c:pt idx="11">
                  <c:v>30</c:v>
                </c:pt>
                <c:pt idx="12">
                  <c:v>6</c:v>
                </c:pt>
                <c:pt idx="13">
                  <c:v>99</c:v>
                </c:pt>
                <c:pt idx="14">
                  <c:v>84.5</c:v>
                </c:pt>
                <c:pt idx="15">
                  <c:v>50.5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72-4B1F-90CC-DD68856A54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35797848"/>
        <c:axId val="435796864"/>
      </c:barChart>
      <c:catAx>
        <c:axId val="435797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35796864"/>
        <c:crosses val="autoZero"/>
        <c:auto val="1"/>
        <c:lblAlgn val="ctr"/>
        <c:lblOffset val="100"/>
        <c:noMultiLvlLbl val="0"/>
      </c:catAx>
      <c:valAx>
        <c:axId val="435796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/>
                  <a:t>mg/kg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35797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t-E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[2022.xlsx]pivotjoonis!PivotTable1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9.9253372207166554E-2"/>
          <c:y val="3.9320151418584526E-2"/>
          <c:w val="0.75703107674707992"/>
          <c:h val="0.728209619837920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pivotjoonis!$B$3:$B$4</c:f>
              <c:strCache>
                <c:ptCount val="1"/>
                <c:pt idx="0">
                  <c:v>Adavere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pivotjoonis!$A$5:$A$26</c:f>
              <c:multiLvlStrCache>
                <c:ptCount val="16"/>
                <c:lvl>
                  <c:pt idx="0">
                    <c:v>0-30</c:v>
                  </c:pt>
                  <c:pt idx="1">
                    <c:v>30-60</c:v>
                  </c:pt>
                  <c:pt idx="2">
                    <c:v>60-90</c:v>
                  </c:pt>
                  <c:pt idx="3">
                    <c:v>0-30</c:v>
                  </c:pt>
                  <c:pt idx="4">
                    <c:v>30-60</c:v>
                  </c:pt>
                  <c:pt idx="5">
                    <c:v>60-90</c:v>
                  </c:pt>
                  <c:pt idx="6">
                    <c:v>0-30</c:v>
                  </c:pt>
                  <c:pt idx="7">
                    <c:v>0-30</c:v>
                  </c:pt>
                  <c:pt idx="8">
                    <c:v>30-60</c:v>
                  </c:pt>
                  <c:pt idx="9">
                    <c:v>60-90</c:v>
                  </c:pt>
                  <c:pt idx="10">
                    <c:v>0-30</c:v>
                  </c:pt>
                  <c:pt idx="11">
                    <c:v>30-60</c:v>
                  </c:pt>
                  <c:pt idx="12">
                    <c:v>60-90</c:v>
                  </c:pt>
                  <c:pt idx="13">
                    <c:v>0-30</c:v>
                  </c:pt>
                  <c:pt idx="14">
                    <c:v>30-60</c:v>
                  </c:pt>
                  <c:pt idx="15">
                    <c:v>60-90</c:v>
                  </c:pt>
                </c:lvl>
                <c:lvl>
                  <c:pt idx="0">
                    <c:v>jaanuar</c:v>
                  </c:pt>
                  <c:pt idx="3">
                    <c:v>aprill</c:v>
                  </c:pt>
                  <c:pt idx="6">
                    <c:v>juuni</c:v>
                  </c:pt>
                  <c:pt idx="7">
                    <c:v>september</c:v>
                  </c:pt>
                  <c:pt idx="10">
                    <c:v>november</c:v>
                  </c:pt>
                  <c:pt idx="13">
                    <c:v>jaanuar 23</c:v>
                  </c:pt>
                </c:lvl>
              </c:multiLvlStrCache>
            </c:multiLvlStrRef>
          </c:cat>
          <c:val>
            <c:numRef>
              <c:f>pivotjoonis!$B$5:$B$26</c:f>
              <c:numCache>
                <c:formatCode>0.0</c:formatCode>
                <c:ptCount val="16"/>
                <c:pt idx="0">
                  <c:v>7.1</c:v>
                </c:pt>
                <c:pt idx="1">
                  <c:v>6.3000000000000007</c:v>
                </c:pt>
                <c:pt idx="2">
                  <c:v>7.45</c:v>
                </c:pt>
                <c:pt idx="3">
                  <c:v>8.25</c:v>
                </c:pt>
                <c:pt idx="4">
                  <c:v>5.85</c:v>
                </c:pt>
                <c:pt idx="5">
                  <c:v>5.05</c:v>
                </c:pt>
                <c:pt idx="6">
                  <c:v>6.9933333333333332</c:v>
                </c:pt>
                <c:pt idx="7">
                  <c:v>10.3</c:v>
                </c:pt>
                <c:pt idx="8">
                  <c:v>7.45</c:v>
                </c:pt>
                <c:pt idx="9">
                  <c:v>4.4000000000000004</c:v>
                </c:pt>
                <c:pt idx="10">
                  <c:v>7.15</c:v>
                </c:pt>
                <c:pt idx="11">
                  <c:v>10.399999999999999</c:v>
                </c:pt>
                <c:pt idx="12">
                  <c:v>7.1</c:v>
                </c:pt>
                <c:pt idx="13">
                  <c:v>7.1</c:v>
                </c:pt>
                <c:pt idx="14">
                  <c:v>6.3000000000000007</c:v>
                </c:pt>
                <c:pt idx="15">
                  <c:v>7.45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FC-4C14-8F37-A1903820E9AC}"/>
            </c:ext>
          </c:extLst>
        </c:ser>
        <c:ser>
          <c:idx val="1"/>
          <c:order val="1"/>
          <c:tx>
            <c:strRef>
              <c:f>pivotjoonis!$C$3:$C$4</c:f>
              <c:strCache>
                <c:ptCount val="1"/>
                <c:pt idx="0">
                  <c:v>Adavere 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pivotjoonis!$A$5:$A$26</c:f>
              <c:multiLvlStrCache>
                <c:ptCount val="16"/>
                <c:lvl>
                  <c:pt idx="0">
                    <c:v>0-30</c:v>
                  </c:pt>
                  <c:pt idx="1">
                    <c:v>30-60</c:v>
                  </c:pt>
                  <c:pt idx="2">
                    <c:v>60-90</c:v>
                  </c:pt>
                  <c:pt idx="3">
                    <c:v>0-30</c:v>
                  </c:pt>
                  <c:pt idx="4">
                    <c:v>30-60</c:v>
                  </c:pt>
                  <c:pt idx="5">
                    <c:v>60-90</c:v>
                  </c:pt>
                  <c:pt idx="6">
                    <c:v>0-30</c:v>
                  </c:pt>
                  <c:pt idx="7">
                    <c:v>0-30</c:v>
                  </c:pt>
                  <c:pt idx="8">
                    <c:v>30-60</c:v>
                  </c:pt>
                  <c:pt idx="9">
                    <c:v>60-90</c:v>
                  </c:pt>
                  <c:pt idx="10">
                    <c:v>0-30</c:v>
                  </c:pt>
                  <c:pt idx="11">
                    <c:v>30-60</c:v>
                  </c:pt>
                  <c:pt idx="12">
                    <c:v>60-90</c:v>
                  </c:pt>
                  <c:pt idx="13">
                    <c:v>0-30</c:v>
                  </c:pt>
                  <c:pt idx="14">
                    <c:v>30-60</c:v>
                  </c:pt>
                  <c:pt idx="15">
                    <c:v>60-90</c:v>
                  </c:pt>
                </c:lvl>
                <c:lvl>
                  <c:pt idx="0">
                    <c:v>jaanuar</c:v>
                  </c:pt>
                  <c:pt idx="3">
                    <c:v>aprill</c:v>
                  </c:pt>
                  <c:pt idx="6">
                    <c:v>juuni</c:v>
                  </c:pt>
                  <c:pt idx="7">
                    <c:v>september</c:v>
                  </c:pt>
                  <c:pt idx="10">
                    <c:v>november</c:v>
                  </c:pt>
                  <c:pt idx="13">
                    <c:v>jaanuar 23</c:v>
                  </c:pt>
                </c:lvl>
              </c:multiLvlStrCache>
            </c:multiLvlStrRef>
          </c:cat>
          <c:val>
            <c:numRef>
              <c:f>pivotjoonis!$C$5:$C$26</c:f>
              <c:numCache>
                <c:formatCode>0.0</c:formatCode>
                <c:ptCount val="16"/>
                <c:pt idx="0">
                  <c:v>16.100000000000001</c:v>
                </c:pt>
                <c:pt idx="1">
                  <c:v>9.25</c:v>
                </c:pt>
                <c:pt idx="2">
                  <c:v>8.4</c:v>
                </c:pt>
                <c:pt idx="3">
                  <c:v>19.649999999999999</c:v>
                </c:pt>
                <c:pt idx="4">
                  <c:v>11.3</c:v>
                </c:pt>
                <c:pt idx="5">
                  <c:v>8.8999999999999986</c:v>
                </c:pt>
                <c:pt idx="6">
                  <c:v>15.400833333333335</c:v>
                </c:pt>
                <c:pt idx="7">
                  <c:v>20.95</c:v>
                </c:pt>
                <c:pt idx="8">
                  <c:v>10.75</c:v>
                </c:pt>
                <c:pt idx="9">
                  <c:v>7.6</c:v>
                </c:pt>
                <c:pt idx="10">
                  <c:v>25.35</c:v>
                </c:pt>
                <c:pt idx="11">
                  <c:v>11.3</c:v>
                </c:pt>
                <c:pt idx="12">
                  <c:v>12.45</c:v>
                </c:pt>
                <c:pt idx="13">
                  <c:v>16.100000000000001</c:v>
                </c:pt>
                <c:pt idx="14">
                  <c:v>9.25</c:v>
                </c:pt>
                <c:pt idx="15">
                  <c:v>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FC-4C14-8F37-A1903820E9AC}"/>
            </c:ext>
          </c:extLst>
        </c:ser>
        <c:ser>
          <c:idx val="2"/>
          <c:order val="2"/>
          <c:tx>
            <c:strRef>
              <c:f>pivotjoonis!$D$3:$D$4</c:f>
              <c:strCache>
                <c:ptCount val="1"/>
                <c:pt idx="0">
                  <c:v>Adavere 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pivotjoonis!$A$5:$A$26</c:f>
              <c:multiLvlStrCache>
                <c:ptCount val="16"/>
                <c:lvl>
                  <c:pt idx="0">
                    <c:v>0-30</c:v>
                  </c:pt>
                  <c:pt idx="1">
                    <c:v>30-60</c:v>
                  </c:pt>
                  <c:pt idx="2">
                    <c:v>60-90</c:v>
                  </c:pt>
                  <c:pt idx="3">
                    <c:v>0-30</c:v>
                  </c:pt>
                  <c:pt idx="4">
                    <c:v>30-60</c:v>
                  </c:pt>
                  <c:pt idx="5">
                    <c:v>60-90</c:v>
                  </c:pt>
                  <c:pt idx="6">
                    <c:v>0-30</c:v>
                  </c:pt>
                  <c:pt idx="7">
                    <c:v>0-30</c:v>
                  </c:pt>
                  <c:pt idx="8">
                    <c:v>30-60</c:v>
                  </c:pt>
                  <c:pt idx="9">
                    <c:v>60-90</c:v>
                  </c:pt>
                  <c:pt idx="10">
                    <c:v>0-30</c:v>
                  </c:pt>
                  <c:pt idx="11">
                    <c:v>30-60</c:v>
                  </c:pt>
                  <c:pt idx="12">
                    <c:v>60-90</c:v>
                  </c:pt>
                  <c:pt idx="13">
                    <c:v>0-30</c:v>
                  </c:pt>
                  <c:pt idx="14">
                    <c:v>30-60</c:v>
                  </c:pt>
                  <c:pt idx="15">
                    <c:v>60-90</c:v>
                  </c:pt>
                </c:lvl>
                <c:lvl>
                  <c:pt idx="0">
                    <c:v>jaanuar</c:v>
                  </c:pt>
                  <c:pt idx="3">
                    <c:v>aprill</c:v>
                  </c:pt>
                  <c:pt idx="6">
                    <c:v>juuni</c:v>
                  </c:pt>
                  <c:pt idx="7">
                    <c:v>september</c:v>
                  </c:pt>
                  <c:pt idx="10">
                    <c:v>november</c:v>
                  </c:pt>
                  <c:pt idx="13">
                    <c:v>jaanuar 23</c:v>
                  </c:pt>
                </c:lvl>
              </c:multiLvlStrCache>
            </c:multiLvlStrRef>
          </c:cat>
          <c:val>
            <c:numRef>
              <c:f>pivotjoonis!$D$5:$D$26</c:f>
              <c:numCache>
                <c:formatCode>0.0</c:formatCode>
                <c:ptCount val="16"/>
                <c:pt idx="0">
                  <c:v>7.55</c:v>
                </c:pt>
                <c:pt idx="1">
                  <c:v>5.85</c:v>
                </c:pt>
                <c:pt idx="2">
                  <c:v>7.5500000000000007</c:v>
                </c:pt>
                <c:pt idx="3">
                  <c:v>8.4499999999999993</c:v>
                </c:pt>
                <c:pt idx="4">
                  <c:v>5.75</c:v>
                </c:pt>
                <c:pt idx="5">
                  <c:v>6.1</c:v>
                </c:pt>
                <c:pt idx="6">
                  <c:v>6.9741666666666671</c:v>
                </c:pt>
                <c:pt idx="7">
                  <c:v>9.1499999999999986</c:v>
                </c:pt>
                <c:pt idx="8">
                  <c:v>5.0500000000000007</c:v>
                </c:pt>
                <c:pt idx="9">
                  <c:v>5.25</c:v>
                </c:pt>
                <c:pt idx="10">
                  <c:v>8.6999999999999993</c:v>
                </c:pt>
                <c:pt idx="11">
                  <c:v>8.1999999999999993</c:v>
                </c:pt>
                <c:pt idx="12">
                  <c:v>5.35</c:v>
                </c:pt>
                <c:pt idx="13">
                  <c:v>7.55</c:v>
                </c:pt>
                <c:pt idx="14">
                  <c:v>5.85</c:v>
                </c:pt>
                <c:pt idx="15">
                  <c:v>7.5500000000000007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FC-4C14-8F37-A1903820E9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35797848"/>
        <c:axId val="435796864"/>
      </c:barChart>
      <c:catAx>
        <c:axId val="435797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35796864"/>
        <c:crosses val="autoZero"/>
        <c:auto val="1"/>
        <c:lblAlgn val="ctr"/>
        <c:lblOffset val="100"/>
        <c:noMultiLvlLbl val="0"/>
      </c:catAx>
      <c:valAx>
        <c:axId val="435796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/>
                  <a:t>mg/kg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35797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t-E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Leht1!$B$1</c:f>
              <c:strCache>
                <c:ptCount val="1"/>
                <c:pt idx="0">
                  <c:v>1962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Leht1!$A$10:$A$14</c:f>
              <c:strCache>
                <c:ptCount val="5"/>
                <c:pt idx="0">
                  <c:v>K</c:v>
                </c:pt>
                <c:pt idx="1">
                  <c:v>Kg</c:v>
                </c:pt>
                <c:pt idx="2">
                  <c:v>Kg</c:v>
                </c:pt>
                <c:pt idx="3">
                  <c:v>Gk</c:v>
                </c:pt>
                <c:pt idx="4">
                  <c:v>Gk1</c:v>
                </c:pt>
              </c:strCache>
            </c:strRef>
          </c:cat>
          <c:val>
            <c:numRef>
              <c:f>Leht1!$B$10:$B$14</c:f>
              <c:numCache>
                <c:formatCode>0.0</c:formatCode>
                <c:ptCount val="5"/>
                <c:pt idx="0">
                  <c:v>3.6249999999999996</c:v>
                </c:pt>
                <c:pt idx="1">
                  <c:v>3.4799999999999995</c:v>
                </c:pt>
                <c:pt idx="2">
                  <c:v>3.6829999999999994</c:v>
                </c:pt>
                <c:pt idx="3">
                  <c:v>9.8309999999999995</c:v>
                </c:pt>
                <c:pt idx="4">
                  <c:v>23.547999999999998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4F-4D33-B5B4-F53196BAC041}"/>
            </c:ext>
          </c:extLst>
        </c:ser>
        <c:ser>
          <c:idx val="1"/>
          <c:order val="1"/>
          <c:tx>
            <c:strRef>
              <c:f>Leht1!$C$1</c:f>
              <c:strCache>
                <c:ptCount val="1"/>
                <c:pt idx="0">
                  <c:v>1963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Leht1!$A$10:$A$14</c:f>
              <c:strCache>
                <c:ptCount val="5"/>
                <c:pt idx="0">
                  <c:v>K</c:v>
                </c:pt>
                <c:pt idx="1">
                  <c:v>Kg</c:v>
                </c:pt>
                <c:pt idx="2">
                  <c:v>Kg</c:v>
                </c:pt>
                <c:pt idx="3">
                  <c:v>Gk</c:v>
                </c:pt>
                <c:pt idx="4">
                  <c:v>Gk1</c:v>
                </c:pt>
              </c:strCache>
            </c:strRef>
          </c:cat>
          <c:val>
            <c:numRef>
              <c:f>Leht1!$C$10:$C$14</c:f>
              <c:numCache>
                <c:formatCode>0.0</c:formatCode>
                <c:ptCount val="5"/>
                <c:pt idx="0">
                  <c:v>4.1179999999999994</c:v>
                </c:pt>
                <c:pt idx="1">
                  <c:v>3.4220000000000002</c:v>
                </c:pt>
                <c:pt idx="2">
                  <c:v>3.5379999999999994</c:v>
                </c:pt>
                <c:pt idx="3">
                  <c:v>5.6840000000000002</c:v>
                </c:pt>
                <c:pt idx="4">
                  <c:v>6.4959999999999996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4F-4D33-B5B4-F53196BAC041}"/>
            </c:ext>
          </c:extLst>
        </c:ser>
        <c:ser>
          <c:idx val="2"/>
          <c:order val="2"/>
          <c:tx>
            <c:strRef>
              <c:f>Leht1!$D$1</c:f>
              <c:strCache>
                <c:ptCount val="1"/>
                <c:pt idx="0">
                  <c:v>1979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Leht1!$A$10:$A$14</c:f>
              <c:strCache>
                <c:ptCount val="5"/>
                <c:pt idx="0">
                  <c:v>K</c:v>
                </c:pt>
                <c:pt idx="1">
                  <c:v>Kg</c:v>
                </c:pt>
                <c:pt idx="2">
                  <c:v>Kg</c:v>
                </c:pt>
                <c:pt idx="3">
                  <c:v>Gk</c:v>
                </c:pt>
                <c:pt idx="4">
                  <c:v>Gk1</c:v>
                </c:pt>
              </c:strCache>
            </c:strRef>
          </c:cat>
          <c:val>
            <c:numRef>
              <c:f>Leht1!$D$10:$D$14</c:f>
              <c:numCache>
                <c:formatCode>0.0</c:formatCode>
                <c:ptCount val="5"/>
                <c:pt idx="0">
                  <c:v>4.4660000000000002</c:v>
                </c:pt>
                <c:pt idx="1">
                  <c:v>4.0599999999999996</c:v>
                </c:pt>
                <c:pt idx="2">
                  <c:v>5.1619999999999999</c:v>
                </c:pt>
                <c:pt idx="3">
                  <c:v>6.6120000000000001</c:v>
                </c:pt>
                <c:pt idx="4">
                  <c:v>9.9759999999999991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4F-4D33-B5B4-F53196BAC041}"/>
            </c:ext>
          </c:extLst>
        </c:ser>
        <c:ser>
          <c:idx val="3"/>
          <c:order val="3"/>
          <c:tx>
            <c:strRef>
              <c:f>Leht1!$E$1</c:f>
              <c:strCache>
                <c:ptCount val="1"/>
                <c:pt idx="0">
                  <c:v>1985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Leht1!$A$10:$A$14</c:f>
              <c:strCache>
                <c:ptCount val="5"/>
                <c:pt idx="0">
                  <c:v>K</c:v>
                </c:pt>
                <c:pt idx="1">
                  <c:v>Kg</c:v>
                </c:pt>
                <c:pt idx="2">
                  <c:v>Kg</c:v>
                </c:pt>
                <c:pt idx="3">
                  <c:v>Gk</c:v>
                </c:pt>
                <c:pt idx="4">
                  <c:v>Gk1</c:v>
                </c:pt>
              </c:strCache>
            </c:strRef>
          </c:cat>
          <c:val>
            <c:numRef>
              <c:f>Leht1!$E$10:$E$14</c:f>
              <c:numCache>
                <c:formatCode>0.0</c:formatCode>
                <c:ptCount val="5"/>
                <c:pt idx="0">
                  <c:v>3.1320000000000001</c:v>
                </c:pt>
                <c:pt idx="1">
                  <c:v>3.4220000000000002</c:v>
                </c:pt>
                <c:pt idx="2">
                  <c:v>3.4799999999999995</c:v>
                </c:pt>
                <c:pt idx="3">
                  <c:v>4.8140000000000001</c:v>
                </c:pt>
                <c:pt idx="4">
                  <c:v>6.8440000000000003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A4F-4D33-B5B4-F53196BAC041}"/>
            </c:ext>
          </c:extLst>
        </c:ser>
        <c:ser>
          <c:idx val="4"/>
          <c:order val="4"/>
          <c:tx>
            <c:strRef>
              <c:f>Leht1!$F$1</c:f>
              <c:strCache>
                <c:ptCount val="1"/>
                <c:pt idx="0">
                  <c:v>1997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Leht1!$A$10:$A$14</c:f>
              <c:strCache>
                <c:ptCount val="5"/>
                <c:pt idx="0">
                  <c:v>K</c:v>
                </c:pt>
                <c:pt idx="1">
                  <c:v>Kg</c:v>
                </c:pt>
                <c:pt idx="2">
                  <c:v>Kg</c:v>
                </c:pt>
                <c:pt idx="3">
                  <c:v>Gk</c:v>
                </c:pt>
                <c:pt idx="4">
                  <c:v>Gk1</c:v>
                </c:pt>
              </c:strCache>
            </c:strRef>
          </c:cat>
          <c:val>
            <c:numRef>
              <c:f>Leht1!$F$10:$F$14</c:f>
              <c:numCache>
                <c:formatCode>0.0</c:formatCode>
                <c:ptCount val="5"/>
                <c:pt idx="0">
                  <c:v>3.0739999999999998</c:v>
                </c:pt>
                <c:pt idx="1">
                  <c:v>3.306</c:v>
                </c:pt>
                <c:pt idx="2">
                  <c:v>3.1320000000000001</c:v>
                </c:pt>
                <c:pt idx="3">
                  <c:v>3.7235999999999998</c:v>
                </c:pt>
                <c:pt idx="4">
                  <c:v>6.4379999999999997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4F-4D33-B5B4-F53196BAC0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5847144"/>
        <c:axId val="425851080"/>
      </c:barChart>
      <c:catAx>
        <c:axId val="425847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25851080"/>
        <c:crosses val="autoZero"/>
        <c:auto val="1"/>
        <c:lblAlgn val="ctr"/>
        <c:lblOffset val="100"/>
        <c:noMultiLvlLbl val="0"/>
      </c:catAx>
      <c:valAx>
        <c:axId val="42585108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Corg sisaldus, 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25847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t-E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Leht1!$B$20</c:f>
              <c:strCache>
                <c:ptCount val="1"/>
                <c:pt idx="0">
                  <c:v>1962</c:v>
                </c:pt>
              </c:strCache>
            </c:strRef>
          </c:tx>
          <c:spPr>
            <a:solidFill>
              <a:schemeClr val="accent6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Leht1!$A$28:$A$32</c:f>
              <c:strCache>
                <c:ptCount val="5"/>
                <c:pt idx="0">
                  <c:v>K</c:v>
                </c:pt>
                <c:pt idx="1">
                  <c:v>Kg</c:v>
                </c:pt>
                <c:pt idx="2">
                  <c:v>Kg</c:v>
                </c:pt>
                <c:pt idx="3">
                  <c:v>Gk</c:v>
                </c:pt>
                <c:pt idx="4">
                  <c:v>Gk1</c:v>
                </c:pt>
              </c:strCache>
            </c:strRef>
          </c:cat>
          <c:val>
            <c:numRef>
              <c:f>Leht1!$B$28:$B$32</c:f>
              <c:numCache>
                <c:formatCode>General</c:formatCode>
                <c:ptCount val="5"/>
                <c:pt idx="0">
                  <c:v>114.83999999999999</c:v>
                </c:pt>
                <c:pt idx="1">
                  <c:v>111.94</c:v>
                </c:pt>
                <c:pt idx="2">
                  <c:v>115.99999999999999</c:v>
                </c:pt>
                <c:pt idx="3">
                  <c:v>164.72</c:v>
                </c:pt>
                <c:pt idx="4">
                  <c:v>281.88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CB-4F8B-BA85-F04D92BD3DA3}"/>
            </c:ext>
          </c:extLst>
        </c:ser>
        <c:ser>
          <c:idx val="1"/>
          <c:order val="1"/>
          <c:tx>
            <c:strRef>
              <c:f>Leht1!$C$20</c:f>
              <c:strCache>
                <c:ptCount val="1"/>
                <c:pt idx="0">
                  <c:v>1997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Leht1!$A$28:$A$32</c:f>
              <c:strCache>
                <c:ptCount val="5"/>
                <c:pt idx="0">
                  <c:v>K</c:v>
                </c:pt>
                <c:pt idx="1">
                  <c:v>Kg</c:v>
                </c:pt>
                <c:pt idx="2">
                  <c:v>Kg</c:v>
                </c:pt>
                <c:pt idx="3">
                  <c:v>Gk</c:v>
                </c:pt>
                <c:pt idx="4">
                  <c:v>Gk1</c:v>
                </c:pt>
              </c:strCache>
            </c:strRef>
          </c:cat>
          <c:val>
            <c:numRef>
              <c:f>Leht1!$F$28:$F$32</c:f>
              <c:numCache>
                <c:formatCode>General</c:formatCode>
                <c:ptCount val="5"/>
                <c:pt idx="0">
                  <c:v>99.179999999999993</c:v>
                </c:pt>
                <c:pt idx="1">
                  <c:v>102.66</c:v>
                </c:pt>
                <c:pt idx="2">
                  <c:v>98.6</c:v>
                </c:pt>
                <c:pt idx="3">
                  <c:v>120.05999999999999</c:v>
                </c:pt>
                <c:pt idx="4">
                  <c:v>173.42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CB-4F8B-BA85-F04D92BD3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9008584"/>
        <c:axId val="309009896"/>
      </c:barChart>
      <c:scatterChart>
        <c:scatterStyle val="lineMarker"/>
        <c:varyColors val="0"/>
        <c:ser>
          <c:idx val="2"/>
          <c:order val="2"/>
          <c:tx>
            <c:strRef>
              <c:f>Leht1!$D$20</c:f>
              <c:strCache>
                <c:ptCount val="1"/>
                <c:pt idx="0">
                  <c:v>vähenemine aastas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60325">
                <a:solidFill>
                  <a:srgbClr val="FF0000"/>
                </a:solidFill>
              </a:ln>
              <a:effectLst/>
            </c:spPr>
          </c:marker>
          <c:xVal>
            <c:strRef>
              <c:f>Leht1!$A$28:$A$32</c:f>
              <c:strCache>
                <c:ptCount val="5"/>
                <c:pt idx="0">
                  <c:v>K</c:v>
                </c:pt>
                <c:pt idx="1">
                  <c:v>Kg</c:v>
                </c:pt>
                <c:pt idx="2">
                  <c:v>Kg</c:v>
                </c:pt>
                <c:pt idx="3">
                  <c:v>Gk</c:v>
                </c:pt>
                <c:pt idx="4">
                  <c:v>Gk1</c:v>
                </c:pt>
              </c:strCache>
            </c:strRef>
          </c:xVal>
          <c:yVal>
            <c:numRef>
              <c:f>Leht1!$G$28:$G$32</c:f>
              <c:numCache>
                <c:formatCode>General</c:formatCode>
                <c:ptCount val="5"/>
                <c:pt idx="0">
                  <c:v>0.46399999999999997</c:v>
                </c:pt>
                <c:pt idx="1">
                  <c:v>0.23199999999999998</c:v>
                </c:pt>
                <c:pt idx="2">
                  <c:v>0.52200000000000002</c:v>
                </c:pt>
                <c:pt idx="3">
                  <c:v>1.276</c:v>
                </c:pt>
                <c:pt idx="4">
                  <c:v>3.0739999999999998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2CB-4F8B-BA85-F04D92BD3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9018752"/>
        <c:axId val="309014160"/>
      </c:scatterChart>
      <c:catAx>
        <c:axId val="309008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09009896"/>
        <c:crosses val="autoZero"/>
        <c:auto val="1"/>
        <c:lblAlgn val="ctr"/>
        <c:lblOffset val="100"/>
        <c:noMultiLvlLbl val="0"/>
      </c:catAx>
      <c:valAx>
        <c:axId val="309009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Corg varu, t/ha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09008584"/>
        <c:crosses val="autoZero"/>
        <c:crossBetween val="between"/>
      </c:valAx>
      <c:valAx>
        <c:axId val="30901416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Corg varu vähenemine, t/ha/a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09018752"/>
        <c:crosses val="max"/>
        <c:crossBetween val="midCat"/>
      </c:valAx>
      <c:valAx>
        <c:axId val="309018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90141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t-E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19653355460752"/>
          <c:y val="5.0925925925925923E-2"/>
          <c:w val="0.85024784952419385"/>
          <c:h val="0.6717346104157804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massiivid!$C$2</c:f>
              <c:strCache>
                <c:ptCount val="1"/>
                <c:pt idx="0">
                  <c:v>Tüsedus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massiivid!$C$4:$C$13</c:f>
              <c:numCache>
                <c:formatCode>0.0</c:formatCode>
                <c:ptCount val="10"/>
                <c:pt idx="0">
                  <c:v>95.666666666666671</c:v>
                </c:pt>
                <c:pt idx="1">
                  <c:v>57.666666666666664</c:v>
                </c:pt>
                <c:pt idx="2">
                  <c:v>64</c:v>
                </c:pt>
                <c:pt idx="3">
                  <c:v>91.666666666666671</c:v>
                </c:pt>
                <c:pt idx="4">
                  <c:v>63</c:v>
                </c:pt>
                <c:pt idx="5">
                  <c:v>65.333333333333329</c:v>
                </c:pt>
                <c:pt idx="6">
                  <c:v>56.333333333333336</c:v>
                </c:pt>
                <c:pt idx="7">
                  <c:v>93.333333333333329</c:v>
                </c:pt>
                <c:pt idx="8">
                  <c:v>82.333333333333329</c:v>
                </c:pt>
                <c:pt idx="9">
                  <c:v>69.333333333333329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E6-4B21-AD4C-9F33121DF7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9087704"/>
        <c:axId val="499088032"/>
      </c:barChart>
      <c:catAx>
        <c:axId val="499087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/>
                  <a:t>Ala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99088032"/>
        <c:crosses val="autoZero"/>
        <c:auto val="1"/>
        <c:lblAlgn val="ctr"/>
        <c:lblOffset val="100"/>
        <c:noMultiLvlLbl val="0"/>
      </c:catAx>
      <c:valAx>
        <c:axId val="499088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/>
                  <a:t>cm</a:t>
                </a:r>
              </a:p>
              <a:p>
                <a:pPr>
                  <a:defRPr/>
                </a:pPr>
                <a:endParaRPr lang="et-EE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99087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t-E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massiivid!$I$2</c:f>
              <c:strCache>
                <c:ptCount val="1"/>
                <c:pt idx="0">
                  <c:v>OrgC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massiivid!$I$4:$I$13</c:f>
              <c:numCache>
                <c:formatCode>0.0</c:formatCode>
                <c:ptCount val="10"/>
                <c:pt idx="0">
                  <c:v>33.476666666666667</c:v>
                </c:pt>
                <c:pt idx="1">
                  <c:v>23.933333333333334</c:v>
                </c:pt>
                <c:pt idx="2">
                  <c:v>26.429999999999996</c:v>
                </c:pt>
                <c:pt idx="3">
                  <c:v>32.630000000000003</c:v>
                </c:pt>
                <c:pt idx="4">
                  <c:v>13.11</c:v>
                </c:pt>
                <c:pt idx="5">
                  <c:v>26.993333333333336</c:v>
                </c:pt>
                <c:pt idx="6">
                  <c:v>29.236666666666668</c:v>
                </c:pt>
                <c:pt idx="7">
                  <c:v>27.89</c:v>
                </c:pt>
                <c:pt idx="8">
                  <c:v>23.573333333333334</c:v>
                </c:pt>
                <c:pt idx="9">
                  <c:v>30.296666666666667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7A-403D-8F79-127D17F168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5275568"/>
        <c:axId val="455275896"/>
      </c:barChart>
      <c:scatterChart>
        <c:scatterStyle val="lineMarker"/>
        <c:varyColors val="0"/>
        <c:ser>
          <c:idx val="2"/>
          <c:order val="1"/>
          <c:tx>
            <c:strRef>
              <c:f>massiivid!$J$2</c:f>
              <c:strCache>
                <c:ptCount val="1"/>
                <c:pt idx="0">
                  <c:v>Mahukaal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19050">
                <a:solidFill>
                  <a:srgbClr val="00B050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1.0760953112990008E-2"/>
                  <c:y val="3.234105482769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57A-403D-8F79-127D17F168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massiivid!$J$4:$J$13</c:f>
              <c:numCache>
                <c:formatCode>0.0</c:formatCode>
                <c:ptCount val="10"/>
                <c:pt idx="0">
                  <c:v>0.26518041408694493</c:v>
                </c:pt>
                <c:pt idx="1">
                  <c:v>0.50834831236269229</c:v>
                </c:pt>
                <c:pt idx="2">
                  <c:v>0.43385926369749023</c:v>
                </c:pt>
                <c:pt idx="3">
                  <c:v>0.31090306903668197</c:v>
                </c:pt>
                <c:pt idx="4">
                  <c:v>0.68414885826509553</c:v>
                </c:pt>
                <c:pt idx="5">
                  <c:v>0.39332767458890888</c:v>
                </c:pt>
                <c:pt idx="6">
                  <c:v>0.35639937420944018</c:v>
                </c:pt>
                <c:pt idx="7">
                  <c:v>0.45475649604597018</c:v>
                </c:pt>
                <c:pt idx="8">
                  <c:v>0.43007318929283095</c:v>
                </c:pt>
                <c:pt idx="9">
                  <c:v>0.38074196125424398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57A-403D-8F79-127D17F168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8454120"/>
        <c:axId val="358456416"/>
      </c:scatterChart>
      <c:catAx>
        <c:axId val="4552755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/>
                  <a:t>Ala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55275896"/>
        <c:crosses val="autoZero"/>
        <c:auto val="1"/>
        <c:lblAlgn val="ctr"/>
        <c:lblOffset val="100"/>
        <c:noMultiLvlLbl val="0"/>
      </c:catAx>
      <c:valAx>
        <c:axId val="455275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/>
                  <a:t>Corg,%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455275568"/>
        <c:crosses val="autoZero"/>
        <c:crossBetween val="between"/>
      </c:valAx>
      <c:valAx>
        <c:axId val="35845641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/>
                  <a:t>g/cm3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58454120"/>
        <c:crosses val="max"/>
        <c:crossBetween val="midCat"/>
      </c:valAx>
      <c:valAx>
        <c:axId val="358454120"/>
        <c:scaling>
          <c:orientation val="minMax"/>
        </c:scaling>
        <c:delete val="1"/>
        <c:axPos val="b"/>
        <c:majorTickMark val="out"/>
        <c:minorTickMark val="none"/>
        <c:tickLblPos val="nextTo"/>
        <c:crossAx val="3584564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t-E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1"/>
          <c:tx>
            <c:strRef>
              <c:f>massiivid!$F$2</c:f>
              <c:strCache>
                <c:ptCount val="1"/>
                <c:pt idx="0">
                  <c:v>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massiivid!$F$4:$F$13</c:f>
              <c:numCache>
                <c:formatCode>0</c:formatCode>
                <c:ptCount val="10"/>
                <c:pt idx="0">
                  <c:v>125.66666666666667</c:v>
                </c:pt>
                <c:pt idx="1">
                  <c:v>90</c:v>
                </c:pt>
                <c:pt idx="2">
                  <c:v>140.66666666666666</c:v>
                </c:pt>
                <c:pt idx="3">
                  <c:v>47.666666666666664</c:v>
                </c:pt>
                <c:pt idx="4">
                  <c:v>150.33333333333334</c:v>
                </c:pt>
                <c:pt idx="5">
                  <c:v>155.66666666666666</c:v>
                </c:pt>
                <c:pt idx="6">
                  <c:v>109.66666666666667</c:v>
                </c:pt>
                <c:pt idx="7">
                  <c:v>121.33333333333333</c:v>
                </c:pt>
                <c:pt idx="8">
                  <c:v>100</c:v>
                </c:pt>
                <c:pt idx="9">
                  <c:v>192.33333333333334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3D-4F1F-BEB4-280075B2EB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8455432"/>
        <c:axId val="358455104"/>
      </c:barChart>
      <c:scatterChart>
        <c:scatterStyle val="lineMarker"/>
        <c:varyColors val="0"/>
        <c:ser>
          <c:idx val="1"/>
          <c:order val="0"/>
          <c:tx>
            <c:strRef>
              <c:f>massiivid!$E$2</c:f>
              <c:strCache>
                <c:ptCount val="1"/>
                <c:pt idx="0">
                  <c:v>P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massiivid!$E$4:$E$13</c:f>
              <c:numCache>
                <c:formatCode>0</c:formatCode>
                <c:ptCount val="10"/>
                <c:pt idx="0">
                  <c:v>7</c:v>
                </c:pt>
                <c:pt idx="1">
                  <c:v>7</c:v>
                </c:pt>
                <c:pt idx="2">
                  <c:v>16.666666666666668</c:v>
                </c:pt>
                <c:pt idx="3">
                  <c:v>7.333333333333333</c:v>
                </c:pt>
                <c:pt idx="4">
                  <c:v>45.333333333333336</c:v>
                </c:pt>
                <c:pt idx="5">
                  <c:v>23.666666666666668</c:v>
                </c:pt>
                <c:pt idx="6">
                  <c:v>11</c:v>
                </c:pt>
                <c:pt idx="7">
                  <c:v>13</c:v>
                </c:pt>
                <c:pt idx="8">
                  <c:v>10</c:v>
                </c:pt>
                <c:pt idx="9">
                  <c:v>6.666666666666667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13D-4F1F-BEB4-280075B2EB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2344992"/>
        <c:axId val="622343024"/>
      </c:scatterChart>
      <c:catAx>
        <c:axId val="358455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/>
                  <a:t>Ala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58455104"/>
        <c:crosses val="autoZero"/>
        <c:auto val="1"/>
        <c:lblAlgn val="ctr"/>
        <c:lblOffset val="100"/>
        <c:noMultiLvlLbl val="0"/>
      </c:catAx>
      <c:valAx>
        <c:axId val="358455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/>
                  <a:t>K, mg/kg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358455432"/>
        <c:crosses val="autoZero"/>
        <c:crossBetween val="between"/>
      </c:valAx>
      <c:valAx>
        <c:axId val="62234302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/>
                  <a:t>P, mg/kg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t-EE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622344992"/>
        <c:crosses val="max"/>
        <c:crossBetween val="midCat"/>
      </c:valAx>
      <c:valAx>
        <c:axId val="622344992"/>
        <c:scaling>
          <c:orientation val="minMax"/>
        </c:scaling>
        <c:delete val="1"/>
        <c:axPos val="b"/>
        <c:majorTickMark val="out"/>
        <c:minorTickMark val="none"/>
        <c:tickLblPos val="nextTo"/>
        <c:crossAx val="6223430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t-E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25037-F4D7-495F-BFDA-B4D1D22DD2AD}" type="datetimeFigureOut">
              <a:rPr lang="et-EE" smtClean="0"/>
              <a:t>27.09.2023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0E065-F8D5-4D37-9CE9-A79059EBDE7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06957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Kokku ca 42 000 ha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0E065-F8D5-4D37-9CE9-A79059EBDE79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06917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Turvasmuldade algne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t-EE" sz="120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varu oli keskmiselt 184,1 t ha</a:t>
            </a:r>
            <a:r>
              <a:rPr lang="et-EE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suurenes keskmiselt 0,72 t ha</a:t>
            </a:r>
            <a:r>
              <a:rPr lang="et-EE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</a:t>
            </a: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aastas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(tabel 2), </a:t>
            </a: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kuid see muutus ei ole statistiliselt usutav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Usutav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t-EE" sz="120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varu suurenemine esines püsirohumaadel, kus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t-EE" sz="120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varu suurenes 2,11 t ha</a:t>
            </a:r>
            <a:r>
              <a:rPr lang="et-EE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aastas.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t-EE" sz="120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varu vähenemine on tingitud turvasmulla harimisest, mis kinnitab levinud soovitust jätta turvasmullad püsirohumaade alla, mille käigus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t-EE" sz="120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varu suureneb ja need mullad toimivad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t-EE" sz="1200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sidujatena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Seega turvasmullal toimub püsirohumaadel statistiliselt usutavalt </a:t>
            </a:r>
            <a:r>
              <a:rPr lang="et-E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t-EE" sz="1200" b="1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</a:t>
            </a: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varu suurenemine, kuid põldudel </a:t>
            </a:r>
            <a:r>
              <a:rPr lang="et-E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t-EE" sz="1200" b="1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</a:t>
            </a: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varu väheneb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eriti kui ei kasutata külvikorras lühiajalisi rohumaid.</a:t>
            </a:r>
            <a:endParaRPr lang="et-E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A9EC0-76B9-4A56-8E15-87C172D291C9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76115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Perioodi jooksul kasutati Adavere 2 ja 5 aladel talinisu väetamiseks lämmastikku kevadel  mineraalväetistega 163 kg/ha ja sügisel lisaks vedelsõnnikuga 26-29. oktoobril 51 kg/ha. Adavere 4 ala rohumaal väetisi ei kasutatud ning tegemist on turvasmullaga.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0E065-F8D5-4D37-9CE9-A79059EBDE79}" type="slidenum">
              <a:rPr lang="et-EE" smtClean="0"/>
              <a:t>10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73211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Adavere 4 alal P väetisi ei kasutatud, Adavere 2 ja 5 aladel lisati fosforit mulda hilissügisel vedelsõnnikuga 11 kg/ha. Adavere 4 alal pole P-väetisi kasutatud juba mitu aastat ja seetõttu on erinevate kihtide P sisaldused ja muutused kogu profiili ulatuses minimaalsed 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0E065-F8D5-4D37-9CE9-A79059EBDE79}" type="slidenum">
              <a:rPr lang="et-EE" smtClean="0"/>
              <a:t>11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34237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Adavere 2 ja 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väetati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väävliga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normiga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 kg/ha  ja Adavere 4 ala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väävliga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väetatud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Kõrgeima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sisaldusega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turvasmullal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paiknev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Adavere 4 ala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kõige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rohkem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sisaldus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väävlit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mullas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ülemises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kihis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novembris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väävli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liikumise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dünaamika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sarnane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eelmise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aastaga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0E065-F8D5-4D37-9CE9-A79059EBDE79}" type="slidenum">
              <a:rPr lang="et-EE" smtClean="0"/>
              <a:t>12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24751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A9EC0-76B9-4A56-8E15-87C172D291C9}" type="slidenum">
              <a:rPr lang="et-EE" smtClean="0"/>
              <a:t>14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28209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OA varu ha kohta moodustas 1997 a 73% ja 61% algsest. </a:t>
            </a:r>
            <a:r>
              <a:rPr lang="et-EE" dirty="0" err="1" smtClean="0"/>
              <a:t>Turvasjate</a:t>
            </a:r>
            <a:r>
              <a:rPr lang="et-EE" dirty="0" smtClean="0"/>
              <a:t> ja turvastunud</a:t>
            </a:r>
            <a:r>
              <a:rPr lang="et-EE" baseline="0" dirty="0" smtClean="0"/>
              <a:t> liivmuldade OA kiire vähenemine, künnialuste kihtide väljakündmine on muutnud mulla lõimist kergemaks mis nendel muldadel on ebasoovitav nähtus.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A9EC0-76B9-4A56-8E15-87C172D291C9}" type="slidenum">
              <a:rPr lang="et-EE" smtClean="0"/>
              <a:t>15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74708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1195354-2655-450F-B055-28A09DB33A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4392" y="4034325"/>
            <a:ext cx="2628000" cy="27308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7416AA-BF90-4747-A2C6-413237A4B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4000" y="1692000"/>
            <a:ext cx="8280000" cy="2520000"/>
          </a:xfrm>
        </p:spPr>
        <p:txBody>
          <a:bodyPr anchor="ctr"/>
          <a:lstStyle>
            <a:lvl1pPr algn="l">
              <a:defRPr sz="4400">
                <a:latin typeface="Manuale" pitchFamily="2" charset="0"/>
                <a:ea typeface="Manuale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0255E-3DD5-49BD-A019-A01841AD9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4000" y="4522652"/>
            <a:ext cx="5760000" cy="1352672"/>
          </a:xfrm>
        </p:spPr>
        <p:txBody>
          <a:bodyPr anchor="b"/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t-E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129025-8955-4262-A0DC-93818A0885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978" y="4522652"/>
            <a:ext cx="2469547" cy="1352672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</a:t>
            </a:r>
            <a:endParaRPr lang="et-EE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8A6196-60DE-454A-A628-1A279CCF9F92}"/>
              </a:ext>
            </a:extLst>
          </p:cNvPr>
          <p:cNvCxnSpPr>
            <a:cxnSpLocks/>
          </p:cNvCxnSpPr>
          <p:nvPr userDrawn="1"/>
        </p:nvCxnSpPr>
        <p:spPr>
          <a:xfrm>
            <a:off x="2883363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352C69-32F4-4B1C-926D-60D7FD93B1D1}"/>
              </a:ext>
            </a:extLst>
          </p:cNvPr>
          <p:cNvCxnSpPr>
            <a:cxnSpLocks/>
          </p:cNvCxnSpPr>
          <p:nvPr userDrawn="1"/>
        </p:nvCxnSpPr>
        <p:spPr>
          <a:xfrm>
            <a:off x="0" y="1435007"/>
            <a:ext cx="122279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703C03-FC37-428F-A07F-EAF457EA821D}"/>
              </a:ext>
            </a:extLst>
          </p:cNvPr>
          <p:cNvCxnSpPr>
            <a:cxnSpLocks/>
          </p:cNvCxnSpPr>
          <p:nvPr userDrawn="1"/>
        </p:nvCxnSpPr>
        <p:spPr>
          <a:xfrm>
            <a:off x="0" y="596489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B17055F-DA95-4A7B-A97E-D27747A979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4000" y="969328"/>
            <a:ext cx="6033232" cy="365125"/>
          </a:xfrm>
        </p:spPr>
        <p:txBody>
          <a:bodyPr anchor="ctr"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Slogan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4010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9DBFA38-2D50-4D3E-B026-1613E1F41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5764" y="2989940"/>
            <a:ext cx="4278857" cy="374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4B82B9-AFBD-452E-AF46-FC3F749D668D}"/>
              </a:ext>
            </a:extLst>
          </p:cNvPr>
          <p:cNvCxnSpPr>
            <a:cxnSpLocks/>
          </p:cNvCxnSpPr>
          <p:nvPr userDrawn="1"/>
        </p:nvCxnSpPr>
        <p:spPr>
          <a:xfrm>
            <a:off x="9548698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6CFE17-7A8B-4D17-8525-DE47751DC3E4}"/>
              </a:ext>
            </a:extLst>
          </p:cNvPr>
          <p:cNvCxnSpPr>
            <a:cxnSpLocks/>
          </p:cNvCxnSpPr>
          <p:nvPr userDrawn="1"/>
        </p:nvCxnSpPr>
        <p:spPr>
          <a:xfrm>
            <a:off x="0" y="1435007"/>
            <a:ext cx="122279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5">
            <a:extLst>
              <a:ext uri="{FF2B5EF4-FFF2-40B4-BE49-F238E27FC236}">
                <a16:creationId xmlns:a16="http://schemas.microsoft.com/office/drawing/2014/main" id="{2DB5545C-FCBA-48E8-BF56-3D542F218A7D}"/>
              </a:ext>
            </a:extLst>
          </p:cNvPr>
          <p:cNvSpPr>
            <a:spLocks/>
          </p:cNvSpPr>
          <p:nvPr userDrawn="1"/>
        </p:nvSpPr>
        <p:spPr bwMode="auto">
          <a:xfrm>
            <a:off x="5240839" y="524076"/>
            <a:ext cx="6495966" cy="3543769"/>
          </a:xfrm>
          <a:custGeom>
            <a:avLst/>
            <a:gdLst>
              <a:gd name="T0" fmla="*/ 161 w 965"/>
              <a:gd name="T1" fmla="*/ 0 h 525"/>
              <a:gd name="T2" fmla="*/ 28 w 965"/>
              <a:gd name="T3" fmla="*/ 133 h 525"/>
              <a:gd name="T4" fmla="*/ 28 w 965"/>
              <a:gd name="T5" fmla="*/ 411 h 525"/>
              <a:gd name="T6" fmla="*/ 0 w 965"/>
              <a:gd name="T7" fmla="*/ 525 h 525"/>
              <a:gd name="T8" fmla="*/ 798 w 965"/>
              <a:gd name="T9" fmla="*/ 525 h 525"/>
              <a:gd name="T10" fmla="*/ 937 w 965"/>
              <a:gd name="T11" fmla="*/ 386 h 525"/>
              <a:gd name="T12" fmla="*/ 937 w 965"/>
              <a:gd name="T13" fmla="*/ 111 h 525"/>
              <a:gd name="T14" fmla="*/ 965 w 965"/>
              <a:gd name="T15" fmla="*/ 0 h 525"/>
              <a:gd name="T16" fmla="*/ 161 w 965"/>
              <a:gd name="T17" fmla="*/ 0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65" h="525">
                <a:moveTo>
                  <a:pt x="161" y="0"/>
                </a:moveTo>
                <a:cubicBezTo>
                  <a:pt x="87" y="0"/>
                  <a:pt x="28" y="58"/>
                  <a:pt x="28" y="133"/>
                </a:cubicBezTo>
                <a:cubicBezTo>
                  <a:pt x="28" y="490"/>
                  <a:pt x="28" y="342"/>
                  <a:pt x="28" y="411"/>
                </a:cubicBezTo>
                <a:cubicBezTo>
                  <a:pt x="28" y="497"/>
                  <a:pt x="0" y="525"/>
                  <a:pt x="0" y="525"/>
                </a:cubicBezTo>
                <a:cubicBezTo>
                  <a:pt x="798" y="525"/>
                  <a:pt x="798" y="525"/>
                  <a:pt x="798" y="525"/>
                </a:cubicBezTo>
                <a:cubicBezTo>
                  <a:pt x="875" y="525"/>
                  <a:pt x="937" y="463"/>
                  <a:pt x="937" y="386"/>
                </a:cubicBezTo>
                <a:cubicBezTo>
                  <a:pt x="937" y="174"/>
                  <a:pt x="937" y="171"/>
                  <a:pt x="937" y="111"/>
                </a:cubicBezTo>
                <a:cubicBezTo>
                  <a:pt x="937" y="29"/>
                  <a:pt x="965" y="0"/>
                  <a:pt x="965" y="0"/>
                </a:cubicBezTo>
                <a:lnTo>
                  <a:pt x="161" y="0"/>
                </a:lnTo>
                <a:close/>
              </a:path>
            </a:pathLst>
          </a:custGeom>
          <a:solidFill>
            <a:srgbClr val="C4CA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E359B-C911-454D-83DB-3469B7887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648" y="867529"/>
            <a:ext cx="5361738" cy="1977939"/>
          </a:xfrm>
        </p:spPr>
        <p:txBody>
          <a:bodyPr anchor="ctr"/>
          <a:lstStyle>
            <a:lvl1pPr>
              <a:defRPr sz="4800">
                <a:latin typeface="Manuale" pitchFamily="2" charset="0"/>
                <a:ea typeface="Manuale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F4175-D9D1-4A05-89CF-B482B9357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1648" y="2954417"/>
            <a:ext cx="5361738" cy="681199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58CD0E-F41C-475B-ABDF-F48D4BF8E7C9}"/>
              </a:ext>
            </a:extLst>
          </p:cNvPr>
          <p:cNvCxnSpPr>
            <a:cxnSpLocks/>
          </p:cNvCxnSpPr>
          <p:nvPr userDrawn="1"/>
        </p:nvCxnSpPr>
        <p:spPr>
          <a:xfrm>
            <a:off x="2883363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F65CEB-9CE3-4689-AD2C-D3AA36CFF3E8}"/>
              </a:ext>
            </a:extLst>
          </p:cNvPr>
          <p:cNvCxnSpPr>
            <a:cxnSpLocks/>
          </p:cNvCxnSpPr>
          <p:nvPr userDrawn="1"/>
        </p:nvCxnSpPr>
        <p:spPr>
          <a:xfrm>
            <a:off x="0" y="5218934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127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4BE166A-5143-42BB-A2A8-3EF357AB8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9680" y="2620705"/>
            <a:ext cx="5328000" cy="4217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E359B-C911-454D-83DB-3469B7887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999" y="1691999"/>
            <a:ext cx="8280000" cy="2520000"/>
          </a:xfrm>
        </p:spPr>
        <p:txBody>
          <a:bodyPr anchor="t"/>
          <a:lstStyle>
            <a:lvl1pPr>
              <a:defRPr sz="4400">
                <a:latin typeface="Manuale" pitchFamily="2" charset="0"/>
                <a:ea typeface="Manuale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661D21-9FEE-45FA-8D0D-3DC51C0F6E51}"/>
              </a:ext>
            </a:extLst>
          </p:cNvPr>
          <p:cNvCxnSpPr>
            <a:cxnSpLocks/>
          </p:cNvCxnSpPr>
          <p:nvPr userDrawn="1"/>
        </p:nvCxnSpPr>
        <p:spPr>
          <a:xfrm>
            <a:off x="2883363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5D905C-ED4B-4F28-B300-941CCA399D45}"/>
              </a:ext>
            </a:extLst>
          </p:cNvPr>
          <p:cNvCxnSpPr>
            <a:cxnSpLocks/>
          </p:cNvCxnSpPr>
          <p:nvPr userDrawn="1"/>
        </p:nvCxnSpPr>
        <p:spPr>
          <a:xfrm>
            <a:off x="0" y="1435007"/>
            <a:ext cx="122279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7A4AA2-9695-4D3C-8D5C-47D8E6BD85AD}"/>
              </a:ext>
            </a:extLst>
          </p:cNvPr>
          <p:cNvCxnSpPr>
            <a:cxnSpLocks/>
          </p:cNvCxnSpPr>
          <p:nvPr userDrawn="1"/>
        </p:nvCxnSpPr>
        <p:spPr>
          <a:xfrm>
            <a:off x="0" y="5784695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16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BAFD9-E0A9-4810-AFEF-F8708E037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929E3-6162-4560-A1A2-F4571BFE2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7DDD55-0172-4781-B65A-671E7D24AF32}"/>
              </a:ext>
            </a:extLst>
          </p:cNvPr>
          <p:cNvCxnSpPr>
            <a:cxnSpLocks/>
          </p:cNvCxnSpPr>
          <p:nvPr userDrawn="1"/>
        </p:nvCxnSpPr>
        <p:spPr>
          <a:xfrm>
            <a:off x="2883363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AFBCEF-2956-4843-836C-D2461AAE974A}"/>
              </a:ext>
            </a:extLst>
          </p:cNvPr>
          <p:cNvCxnSpPr>
            <a:cxnSpLocks/>
          </p:cNvCxnSpPr>
          <p:nvPr userDrawn="1"/>
        </p:nvCxnSpPr>
        <p:spPr>
          <a:xfrm>
            <a:off x="0" y="143500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851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929E3-6162-4560-A1A2-F4571BFE2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724" y="1836000"/>
            <a:ext cx="10930676" cy="432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4348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3AA751A-B93D-4D7B-814B-489102A816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1475" y="431162"/>
            <a:ext cx="3222523" cy="899997"/>
          </a:xfrm>
        </p:spPr>
        <p:txBody>
          <a:bodyPr anchor="b"/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edit Master title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8BBB1-FB93-4B57-9DEC-91BAB959D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4916840" cy="90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02D31-07EE-428F-BDDE-3A98247E7E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4000" y="1825625"/>
            <a:ext cx="4916842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EF22D-C204-402F-9493-73C55A793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85221" y="1825625"/>
            <a:ext cx="387416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2F45B0-B46F-4A27-97A5-49C506EA7DA3}"/>
              </a:ext>
            </a:extLst>
          </p:cNvPr>
          <p:cNvCxnSpPr>
            <a:cxnSpLocks/>
          </p:cNvCxnSpPr>
          <p:nvPr userDrawn="1"/>
        </p:nvCxnSpPr>
        <p:spPr>
          <a:xfrm>
            <a:off x="2883363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45D533-1B44-4EAF-AAE2-912A4B398123}"/>
              </a:ext>
            </a:extLst>
          </p:cNvPr>
          <p:cNvCxnSpPr>
            <a:cxnSpLocks/>
          </p:cNvCxnSpPr>
          <p:nvPr userDrawn="1"/>
        </p:nvCxnSpPr>
        <p:spPr>
          <a:xfrm>
            <a:off x="0" y="143500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752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2E7D9-9152-465A-B56E-D0FE19FD5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96940" y="0"/>
            <a:ext cx="9095060" cy="6858001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1A943-D25A-4207-8B06-144C1D66A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932" y="1883868"/>
            <a:ext cx="244285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41C7A4-CF34-4289-AE5B-382395013E6E}"/>
              </a:ext>
            </a:extLst>
          </p:cNvPr>
          <p:cNvCxnSpPr>
            <a:cxnSpLocks/>
          </p:cNvCxnSpPr>
          <p:nvPr userDrawn="1"/>
        </p:nvCxnSpPr>
        <p:spPr>
          <a:xfrm>
            <a:off x="2883363" y="-7977"/>
            <a:ext cx="0" cy="68659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7B7BEB-4B32-43DE-B84F-73419BD25BC2}"/>
              </a:ext>
            </a:extLst>
          </p:cNvPr>
          <p:cNvCxnSpPr>
            <a:cxnSpLocks/>
          </p:cNvCxnSpPr>
          <p:nvPr userDrawn="1"/>
        </p:nvCxnSpPr>
        <p:spPr>
          <a:xfrm>
            <a:off x="0" y="1435007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62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D262-37CD-42F6-BA34-F99CFE27C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44307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59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80721B-E0F0-4347-BA2C-B78A7A8B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000" y="431162"/>
            <a:ext cx="8280000" cy="90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6BCDF-B8EC-4165-AD6D-67A948415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4000" y="1836000"/>
            <a:ext cx="8261399" cy="432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D64A9B0-5BAF-4219-B478-80F4F8D7D96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8439" y="73854"/>
            <a:ext cx="1908000" cy="131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8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0" r:id="rId4"/>
    <p:sldLayoutId id="2147483662" r:id="rId5"/>
    <p:sldLayoutId id="2147483652" r:id="rId6"/>
    <p:sldLayoutId id="2147483657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Roboto" panose="02000000000000000000" pitchFamily="2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Roboto" panose="02000000000000000000" pitchFamily="2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Roboto" panose="02000000000000000000" pitchFamily="2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Roboto" panose="02000000000000000000" pitchFamily="2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Roboto" panose="02000000000000000000" pitchFamily="2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metk.agri.ee/teadus-uuringud/mullastik/kaardirakendused" TargetMode="External"/><Relationship Id="rId2" Type="http://schemas.openxmlformats.org/officeDocument/2006/relationships/hyperlink" Target="https://metk.agri.ee/teadus-uuringud/maaelu-arengukava-hindamine/mak-2014-2020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24000" y="1891816"/>
            <a:ext cx="8280000" cy="2520000"/>
          </a:xfrm>
        </p:spPr>
        <p:txBody>
          <a:bodyPr/>
          <a:lstStyle/>
          <a:p>
            <a:r>
              <a:rPr lang="et-EE" b="1" dirty="0"/>
              <a:t>Mullaseire ja turvasmuldade kasutamine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24000" y="4091354"/>
            <a:ext cx="3177508" cy="1783970"/>
          </a:xfrm>
        </p:spPr>
        <p:txBody>
          <a:bodyPr/>
          <a:lstStyle/>
          <a:p>
            <a:r>
              <a:rPr lang="et-EE" sz="2000" dirty="0" smtClean="0"/>
              <a:t>Priit Penu</a:t>
            </a:r>
          </a:p>
          <a:p>
            <a:r>
              <a:rPr lang="et-EE" sz="2000" dirty="0" smtClean="0"/>
              <a:t>Mullastiku valdkonna </a:t>
            </a:r>
            <a:r>
              <a:rPr lang="et-EE" sz="2000" dirty="0" smtClean="0"/>
              <a:t>juht</a:t>
            </a:r>
          </a:p>
          <a:p>
            <a:r>
              <a:rPr lang="et-EE" sz="2000" dirty="0" smtClean="0"/>
              <a:t>METK</a:t>
            </a:r>
            <a:endParaRPr lang="et-EE" sz="2000" dirty="0" smtClean="0"/>
          </a:p>
          <a:p>
            <a:r>
              <a:rPr lang="et-EE" sz="2000" dirty="0" smtClean="0"/>
              <a:t>27.09.2023</a:t>
            </a:r>
            <a:endParaRPr lang="et-EE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4595883"/>
            <a:ext cx="2695575" cy="127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4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1467" y="395111"/>
            <a:ext cx="8280000" cy="619962"/>
          </a:xfrm>
        </p:spPr>
        <p:txBody>
          <a:bodyPr/>
          <a:lstStyle/>
          <a:p>
            <a:pPr algn="ctr"/>
            <a:r>
              <a:rPr lang="et-EE" dirty="0" smtClean="0"/>
              <a:t>Adavere alade </a:t>
            </a:r>
            <a:r>
              <a:rPr lang="et-EE" dirty="0" err="1" smtClean="0"/>
              <a:t>Nmin</a:t>
            </a:r>
            <a:r>
              <a:rPr lang="et-EE" dirty="0" smtClean="0"/>
              <a:t> sisaldus </a:t>
            </a:r>
            <a:r>
              <a:rPr lang="et-EE" dirty="0" smtClean="0"/>
              <a:t>ja dünaamika 2022 </a:t>
            </a:r>
            <a:r>
              <a:rPr lang="et-EE" dirty="0" smtClean="0"/>
              <a:t>aastal</a:t>
            </a:r>
            <a:endParaRPr lang="et-E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7557567"/>
              </p:ext>
            </p:extLst>
          </p:nvPr>
        </p:nvGraphicFramePr>
        <p:xfrm>
          <a:off x="2889956" y="1444978"/>
          <a:ext cx="9168694" cy="5279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1213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1467" y="547511"/>
            <a:ext cx="8280000" cy="619962"/>
          </a:xfrm>
        </p:spPr>
        <p:txBody>
          <a:bodyPr/>
          <a:lstStyle/>
          <a:p>
            <a:pPr algn="ctr"/>
            <a:r>
              <a:rPr lang="et-EE" dirty="0" smtClean="0"/>
              <a:t>Adavere alade </a:t>
            </a:r>
            <a:r>
              <a:rPr lang="et-EE" dirty="0" smtClean="0"/>
              <a:t>liikuva P sisaldus ja dünaamika </a:t>
            </a:r>
            <a:r>
              <a:rPr lang="et-EE" dirty="0" smtClean="0"/>
              <a:t>2022 aastal</a:t>
            </a:r>
            <a:endParaRPr lang="et-EE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2112529"/>
              </p:ext>
            </p:extLst>
          </p:nvPr>
        </p:nvGraphicFramePr>
        <p:xfrm>
          <a:off x="3009900" y="1685926"/>
          <a:ext cx="8705850" cy="4752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1687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1466" y="642761"/>
            <a:ext cx="8280000" cy="619962"/>
          </a:xfrm>
        </p:spPr>
        <p:txBody>
          <a:bodyPr/>
          <a:lstStyle/>
          <a:p>
            <a:pPr algn="ctr"/>
            <a:r>
              <a:rPr lang="et-EE" dirty="0" smtClean="0"/>
              <a:t>Adavere alade </a:t>
            </a:r>
            <a:r>
              <a:rPr lang="et-EE" dirty="0" smtClean="0"/>
              <a:t>liikuva S sisaldus ja dünaamika 2022 </a:t>
            </a:r>
            <a:r>
              <a:rPr lang="et-EE" dirty="0" smtClean="0"/>
              <a:t>aastal</a:t>
            </a:r>
            <a:endParaRPr lang="et-EE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8185728"/>
              </p:ext>
            </p:extLst>
          </p:nvPr>
        </p:nvGraphicFramePr>
        <p:xfrm>
          <a:off x="3024187" y="1836738"/>
          <a:ext cx="8617279" cy="4716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58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/>
              <a:t>Kultuuristamise mõju muldadele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60566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" y="68627"/>
            <a:ext cx="623063" cy="1334749"/>
          </a:xfrm>
          <a:prstGeom prst="rect">
            <a:avLst/>
          </a:prstGeom>
        </p:spPr>
      </p:pic>
      <p:sp>
        <p:nvSpPr>
          <p:cNvPr id="4" name="Pealkiri 3"/>
          <p:cNvSpPr>
            <a:spLocks noGrp="1"/>
          </p:cNvSpPr>
          <p:nvPr>
            <p:ph type="title"/>
          </p:nvPr>
        </p:nvSpPr>
        <p:spPr>
          <a:xfrm>
            <a:off x="4000500" y="369066"/>
            <a:ext cx="4932285" cy="784861"/>
          </a:xfrm>
        </p:spPr>
        <p:txBody>
          <a:bodyPr/>
          <a:lstStyle/>
          <a:p>
            <a:r>
              <a:rPr lang="et-EE" dirty="0" smtClean="0"/>
              <a:t>Uudismaast haritava maani</a:t>
            </a:r>
            <a:endParaRPr lang="et-EE" dirty="0"/>
          </a:p>
        </p:txBody>
      </p:sp>
      <p:graphicFrame>
        <p:nvGraphicFramePr>
          <p:cNvPr id="15" name="Diagramm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4155192"/>
              </p:ext>
            </p:extLst>
          </p:nvPr>
        </p:nvGraphicFramePr>
        <p:xfrm>
          <a:off x="3082248" y="1821522"/>
          <a:ext cx="8623471" cy="3605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82248" y="5501974"/>
            <a:ext cx="5310320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133" dirty="0"/>
              <a:t>1962. a hariti üles looduslik rohumaa</a:t>
            </a:r>
          </a:p>
          <a:p>
            <a:r>
              <a:rPr lang="et-EE" sz="2133" dirty="0"/>
              <a:t>1963-1965 – teravili</a:t>
            </a:r>
          </a:p>
          <a:p>
            <a:r>
              <a:rPr lang="et-EE" sz="2133" dirty="0"/>
              <a:t>1966-1977 – kultuurkarjamaa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99358" y="5465732"/>
            <a:ext cx="3360373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133" dirty="0"/>
              <a:t>1978-1991 – teravili</a:t>
            </a:r>
          </a:p>
          <a:p>
            <a:r>
              <a:rPr lang="et-EE" sz="2133" dirty="0"/>
              <a:t>1992 – raps</a:t>
            </a:r>
          </a:p>
          <a:p>
            <a:r>
              <a:rPr lang="et-EE" sz="2133" dirty="0" err="1"/>
              <a:t>al</a:t>
            </a:r>
            <a:r>
              <a:rPr lang="et-EE" sz="2133" dirty="0"/>
              <a:t> 1993 teravili</a:t>
            </a:r>
          </a:p>
        </p:txBody>
      </p:sp>
      <p:sp>
        <p:nvSpPr>
          <p:cNvPr id="10" name="Ovaal 9"/>
          <p:cNvSpPr/>
          <p:nvPr/>
        </p:nvSpPr>
        <p:spPr>
          <a:xfrm>
            <a:off x="9748260" y="1375393"/>
            <a:ext cx="1632181" cy="40975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400"/>
          </a:p>
        </p:txBody>
      </p:sp>
      <p:cxnSp>
        <p:nvCxnSpPr>
          <p:cNvPr id="18" name="Sirge noolkonnektor 17"/>
          <p:cNvCxnSpPr/>
          <p:nvPr/>
        </p:nvCxnSpPr>
        <p:spPr>
          <a:xfrm>
            <a:off x="4717956" y="3424142"/>
            <a:ext cx="0" cy="960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irge noolkonnektor 18"/>
          <p:cNvCxnSpPr/>
          <p:nvPr/>
        </p:nvCxnSpPr>
        <p:spPr>
          <a:xfrm>
            <a:off x="6331851" y="3377045"/>
            <a:ext cx="0" cy="960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irge noolkonnektor 19"/>
          <p:cNvCxnSpPr/>
          <p:nvPr/>
        </p:nvCxnSpPr>
        <p:spPr>
          <a:xfrm>
            <a:off x="7899449" y="3329420"/>
            <a:ext cx="0" cy="960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irge noolkonnektor 20"/>
          <p:cNvCxnSpPr/>
          <p:nvPr/>
        </p:nvCxnSpPr>
        <p:spPr>
          <a:xfrm>
            <a:off x="9479545" y="3174144"/>
            <a:ext cx="0" cy="960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irge noolkonnektor 21"/>
          <p:cNvCxnSpPr/>
          <p:nvPr/>
        </p:nvCxnSpPr>
        <p:spPr>
          <a:xfrm>
            <a:off x="11037810" y="2944089"/>
            <a:ext cx="0" cy="960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672206" y="2096902"/>
            <a:ext cx="415164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867" dirty="0" err="1"/>
              <a:t>Corg</a:t>
            </a:r>
            <a:r>
              <a:rPr lang="et-EE" sz="1867" dirty="0"/>
              <a:t> suureneb kultuurrohumaa perioodil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62433" y="6579000"/>
            <a:ext cx="2348592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4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Kask, R. Agraarteadus, 1999.</a:t>
            </a:r>
          </a:p>
        </p:txBody>
      </p:sp>
    </p:spTree>
    <p:extLst>
      <p:ext uri="{BB962C8B-B14F-4D97-AF65-F5344CB8AC3E}">
        <p14:creationId xmlns:p14="http://schemas.microsoft.com/office/powerpoint/2010/main" val="37417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" y="68627"/>
            <a:ext cx="623063" cy="1334749"/>
          </a:xfrm>
          <a:prstGeom prst="rect">
            <a:avLst/>
          </a:prstGeom>
        </p:spPr>
      </p:pic>
      <p:sp>
        <p:nvSpPr>
          <p:cNvPr id="4" name="Pealkiri 3"/>
          <p:cNvSpPr>
            <a:spLocks noGrp="1"/>
          </p:cNvSpPr>
          <p:nvPr>
            <p:ph type="title"/>
          </p:nvPr>
        </p:nvSpPr>
        <p:spPr>
          <a:xfrm>
            <a:off x="3252600" y="283797"/>
            <a:ext cx="8280000" cy="900000"/>
          </a:xfrm>
        </p:spPr>
        <p:txBody>
          <a:bodyPr>
            <a:normAutofit/>
          </a:bodyPr>
          <a:lstStyle/>
          <a:p>
            <a:r>
              <a:rPr lang="et-EE" sz="3600" dirty="0" err="1"/>
              <a:t>Corg</a:t>
            </a:r>
            <a:r>
              <a:rPr lang="et-EE" sz="3600" dirty="0"/>
              <a:t> varu muutus 35 aasta jooksul</a:t>
            </a:r>
          </a:p>
        </p:txBody>
      </p:sp>
      <p:graphicFrame>
        <p:nvGraphicFramePr>
          <p:cNvPr id="11" name="Diagram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0905983"/>
              </p:ext>
            </p:extLst>
          </p:nvPr>
        </p:nvGraphicFramePr>
        <p:xfrm>
          <a:off x="3181911" y="1747473"/>
          <a:ext cx="8122090" cy="3821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Sirge noolkonnektor 2"/>
          <p:cNvCxnSpPr/>
          <p:nvPr/>
        </p:nvCxnSpPr>
        <p:spPr>
          <a:xfrm>
            <a:off x="9816438" y="2304742"/>
            <a:ext cx="384043" cy="7680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81910" y="5505507"/>
            <a:ext cx="64219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600" dirty="0"/>
              <a:t>Soostunud muldade arengusuund: soostunud mullad degradeeruvad</a:t>
            </a:r>
          </a:p>
          <a:p>
            <a:r>
              <a:rPr lang="et-EE" sz="1600" dirty="0"/>
              <a:t>Sügav turvasmuld -&gt; õhuke või keskmine turvasmuld</a:t>
            </a:r>
          </a:p>
          <a:p>
            <a:r>
              <a:rPr lang="et-EE" sz="1600" dirty="0"/>
              <a:t>Väga õhuke turvasmuld -&gt; turvastunud muld</a:t>
            </a:r>
          </a:p>
          <a:p>
            <a:r>
              <a:rPr lang="et-EE" sz="1600" dirty="0"/>
              <a:t>turvastunud muld -&gt; </a:t>
            </a:r>
            <a:r>
              <a:rPr lang="et-EE" sz="1600" dirty="0" err="1"/>
              <a:t>gleimuld</a:t>
            </a:r>
            <a:endParaRPr lang="et-EE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9316941" y="6423675"/>
            <a:ext cx="2348592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4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Kask, R. Agraarteadus, 1999.</a:t>
            </a:r>
          </a:p>
        </p:txBody>
      </p:sp>
    </p:spTree>
    <p:extLst>
      <p:ext uri="{BB962C8B-B14F-4D97-AF65-F5344CB8AC3E}">
        <p14:creationId xmlns:p14="http://schemas.microsoft.com/office/powerpoint/2010/main" val="7329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err="1" smtClean="0"/>
              <a:t>ELFi</a:t>
            </a:r>
            <a:r>
              <a:rPr lang="et-EE" dirty="0" smtClean="0"/>
              <a:t> poolt valitud katsealade mullastiku uuring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977354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2126" y="1495425"/>
            <a:ext cx="8353424" cy="46609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7525" y="638175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Kuivendussüsteem </a:t>
            </a:r>
            <a:r>
              <a:rPr lang="et-EE" dirty="0"/>
              <a:t>on täielikult amortiseerunud ega toimi</a:t>
            </a:r>
          </a:p>
        </p:txBody>
      </p:sp>
    </p:spTree>
    <p:extLst>
      <p:ext uri="{BB962C8B-B14F-4D97-AF65-F5344CB8AC3E}">
        <p14:creationId xmlns:p14="http://schemas.microsoft.com/office/powerpoint/2010/main" val="677167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1" y="1905000"/>
            <a:ext cx="5153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400"/>
              <a:t>Uurimispunktide paiknemine põllumassiivil</a:t>
            </a:r>
            <a:endParaRPr lang="et-EE" sz="2400" dirty="0"/>
          </a:p>
        </p:txBody>
      </p:sp>
      <p:pic>
        <p:nvPicPr>
          <p:cNvPr id="5" name="Content Placeholder 4" descr="C:\Users\ppenu\Desktop\allalaadimine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266700"/>
            <a:ext cx="5680442" cy="6381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151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6875" y="438149"/>
            <a:ext cx="8280000" cy="616787"/>
          </a:xfrm>
        </p:spPr>
        <p:txBody>
          <a:bodyPr/>
          <a:lstStyle/>
          <a:p>
            <a:pPr algn="ctr"/>
            <a:r>
              <a:rPr lang="et-EE" dirty="0"/>
              <a:t>Massiivide turbakihi keskmine tüsedus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7156788"/>
              </p:ext>
            </p:extLst>
          </p:nvPr>
        </p:nvGraphicFramePr>
        <p:xfrm>
          <a:off x="3024000" y="1836738"/>
          <a:ext cx="8261350" cy="4319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6065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3600" dirty="0" smtClean="0"/>
              <a:t>Turvasmuldade harimise keerukus</a:t>
            </a:r>
            <a:endParaRPr lang="et-E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4000" y="1588350"/>
            <a:ext cx="8825100" cy="4526700"/>
          </a:xfrm>
        </p:spPr>
        <p:txBody>
          <a:bodyPr/>
          <a:lstStyle/>
          <a:p>
            <a:r>
              <a:rPr lang="et-EE" sz="2400" dirty="0" smtClean="0"/>
              <a:t>Esmapilgul märgades turvasmuldades juhitakse kuivendusega ära vesi, mida oleks juba natuke hiljem hädasti vaja, sest kultuuristatud maade veetarbimine suureneb ca 1,5 korda</a:t>
            </a:r>
          </a:p>
          <a:p>
            <a:r>
              <a:rPr lang="et-EE" sz="2400" dirty="0" smtClean="0"/>
              <a:t>Madalamal reljeefil olevate turvasmuldade kuivendamisel kannatavad ka kõrgemal reljeefil paiknevad kergemad mineraalmullad</a:t>
            </a:r>
          </a:p>
          <a:p>
            <a:r>
              <a:rPr lang="et-EE" sz="2400" dirty="0" smtClean="0"/>
              <a:t>Veedefitsiit hakkab turvasmuldadel juba juuni keskpaigast</a:t>
            </a:r>
          </a:p>
          <a:p>
            <a:r>
              <a:rPr lang="et-EE" sz="2400" dirty="0" smtClean="0"/>
              <a:t>Sügisel ujutavad sajud turvasmullad üle ja kui vesi moodustab üle 70% mulla mahust, saab maa külmumisel viga enamik taimejuuri</a:t>
            </a:r>
          </a:p>
        </p:txBody>
      </p:sp>
    </p:spTree>
    <p:extLst>
      <p:ext uri="{BB962C8B-B14F-4D97-AF65-F5344CB8AC3E}">
        <p14:creationId xmlns:p14="http://schemas.microsoft.com/office/powerpoint/2010/main" val="3661996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299"/>
          <a:stretch/>
        </p:blipFill>
        <p:spPr>
          <a:xfrm>
            <a:off x="6791326" y="72428"/>
            <a:ext cx="3829049" cy="66473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3625" y="1933575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/>
              <a:t>Ala 5 mullastikukaart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24006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/>
              <a:t>Massiivide keskmine </a:t>
            </a:r>
            <a:r>
              <a:rPr lang="et-EE" dirty="0" err="1"/>
              <a:t>Corg</a:t>
            </a:r>
            <a:r>
              <a:rPr lang="et-EE" dirty="0"/>
              <a:t> sisaldus (tulbad) ja mahukaal e </a:t>
            </a:r>
            <a:r>
              <a:rPr lang="et-EE" dirty="0" err="1"/>
              <a:t>lasuvustihedus</a:t>
            </a:r>
            <a:r>
              <a:rPr lang="et-EE" dirty="0"/>
              <a:t> (punktid).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798549"/>
              </p:ext>
            </p:extLst>
          </p:nvPr>
        </p:nvGraphicFramePr>
        <p:xfrm>
          <a:off x="3024188" y="1836738"/>
          <a:ext cx="8261350" cy="4319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3040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err="1"/>
              <a:t>Massiivide</a:t>
            </a:r>
            <a:r>
              <a:rPr lang="fi-FI" dirty="0"/>
              <a:t> </a:t>
            </a:r>
            <a:r>
              <a:rPr lang="fi-FI" dirty="0" err="1"/>
              <a:t>keskmine</a:t>
            </a:r>
            <a:r>
              <a:rPr lang="fi-FI" dirty="0"/>
              <a:t> </a:t>
            </a:r>
            <a:r>
              <a:rPr lang="fi-FI" dirty="0" err="1"/>
              <a:t>liikuva</a:t>
            </a:r>
            <a:r>
              <a:rPr lang="fi-FI" dirty="0"/>
              <a:t> K </a:t>
            </a:r>
            <a:r>
              <a:rPr lang="fi-FI" dirty="0" err="1"/>
              <a:t>sisaldus</a:t>
            </a:r>
            <a:r>
              <a:rPr lang="fi-FI" dirty="0"/>
              <a:t> (</a:t>
            </a:r>
            <a:r>
              <a:rPr lang="fi-FI" dirty="0" err="1"/>
              <a:t>tulbad</a:t>
            </a:r>
            <a:r>
              <a:rPr lang="fi-FI" dirty="0"/>
              <a:t>) ja </a:t>
            </a:r>
            <a:r>
              <a:rPr lang="fi-FI" dirty="0" err="1"/>
              <a:t>liikuva</a:t>
            </a:r>
            <a:r>
              <a:rPr lang="fi-FI" dirty="0"/>
              <a:t> P </a:t>
            </a:r>
            <a:r>
              <a:rPr lang="fi-FI" dirty="0" err="1"/>
              <a:t>sisaldus</a:t>
            </a:r>
            <a:r>
              <a:rPr lang="fi-FI" dirty="0"/>
              <a:t> (</a:t>
            </a:r>
            <a:r>
              <a:rPr lang="fi-FI" dirty="0" err="1"/>
              <a:t>punktid</a:t>
            </a:r>
            <a:r>
              <a:rPr lang="fi-FI" dirty="0"/>
              <a:t>)</a:t>
            </a:r>
            <a:endParaRPr lang="et-E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4527620"/>
              </p:ext>
            </p:extLst>
          </p:nvPr>
        </p:nvGraphicFramePr>
        <p:xfrm>
          <a:off x="3024000" y="1619250"/>
          <a:ext cx="8261538" cy="453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6532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Kokkuvõtteks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dirty="0" err="1"/>
              <a:t>Üldlevinud</a:t>
            </a:r>
            <a:r>
              <a:rPr lang="et-EE" dirty="0"/>
              <a:t> turvasmulla definitsioonile </a:t>
            </a:r>
            <a:r>
              <a:rPr lang="et-EE" dirty="0" err="1"/>
              <a:t>Corg</a:t>
            </a:r>
            <a:r>
              <a:rPr lang="et-EE" dirty="0"/>
              <a:t> sisaldus järgi ei vastanud 3 uurimispunkti, kuid kõikide massiivide keskmiste näitajate alusel selgus, et neil massiividel on valdavalt levinud turvas üksikute eranditena.</a:t>
            </a:r>
          </a:p>
          <a:p>
            <a:pPr lvl="0"/>
            <a:r>
              <a:rPr lang="et-EE" dirty="0"/>
              <a:t>Tuvastasime ka mõned erinevused mullastikukaardi ja olemasoleva situatsiooni </a:t>
            </a:r>
            <a:r>
              <a:rPr lang="et-EE" dirty="0" smtClean="0"/>
              <a:t>vahel, peamiselt oli M muld pandud kaardile lammimulla asemel</a:t>
            </a:r>
            <a:endParaRPr lang="et-EE" dirty="0"/>
          </a:p>
          <a:p>
            <a:pPr lvl="0"/>
            <a:r>
              <a:rPr lang="et-EE" dirty="0"/>
              <a:t>Turbakihi keskmine tüsedus massiividel oli 74 cm, uurimispunktides kõikus 25-100 cm (see oli ka uurimissügavus). Märkimisväärselt palju oli kohti kus turbakihi tüsedus oli üle 100 cm</a:t>
            </a:r>
          </a:p>
          <a:p>
            <a:pPr lvl="0"/>
            <a:r>
              <a:rPr lang="et-EE" dirty="0"/>
              <a:t>Selge seos oli </a:t>
            </a:r>
            <a:r>
              <a:rPr lang="et-EE" dirty="0" err="1"/>
              <a:t>Corg</a:t>
            </a:r>
            <a:r>
              <a:rPr lang="et-EE" dirty="0"/>
              <a:t> sisalduse ja mahukaalu vahel</a:t>
            </a:r>
          </a:p>
          <a:p>
            <a:r>
              <a:rPr lang="et-EE" dirty="0"/>
              <a:t>Üldiselt oli massiividel madal või väga madal liikuva P sisaldus, mis samuti viitab turbakihi olemasolule ja vähesele mineraalainele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405529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46" y="190500"/>
            <a:ext cx="3162229" cy="6534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052" y="190500"/>
            <a:ext cx="2592448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45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387" y="4000242"/>
            <a:ext cx="2737727" cy="2558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1466850"/>
            <a:ext cx="2743200" cy="24240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627" y="1485642"/>
            <a:ext cx="2714623" cy="2410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387" y="1466849"/>
            <a:ext cx="2737727" cy="242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95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4699" y="2474451"/>
            <a:ext cx="8280000" cy="900000"/>
          </a:xfrm>
        </p:spPr>
        <p:txBody>
          <a:bodyPr/>
          <a:lstStyle/>
          <a:p>
            <a:r>
              <a:rPr lang="et-EE" dirty="0" smtClean="0"/>
              <a:t>Tänan!</a:t>
            </a:r>
            <a:endParaRPr lang="et-EE" dirty="0"/>
          </a:p>
        </p:txBody>
      </p:sp>
      <p:sp>
        <p:nvSpPr>
          <p:cNvPr id="4" name="Pealkiri 1"/>
          <p:cNvSpPr>
            <a:spLocks noGrp="1"/>
          </p:cNvSpPr>
          <p:nvPr>
            <p:ph idx="1"/>
          </p:nvPr>
        </p:nvSpPr>
        <p:spPr>
          <a:xfrm>
            <a:off x="3024000" y="3589868"/>
            <a:ext cx="8261399" cy="25661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t-EE" sz="2400" dirty="0"/>
          </a:p>
          <a:p>
            <a:pPr marL="0" indent="0">
              <a:buNone/>
            </a:pPr>
            <a:r>
              <a:rPr lang="et-EE" sz="2400" dirty="0" smtClean="0"/>
              <a:t>Põllumajanduskeskkonna uuringud ja aruanded:</a:t>
            </a:r>
          </a:p>
          <a:p>
            <a:pPr marL="0" indent="0">
              <a:buNone/>
            </a:pPr>
            <a:r>
              <a:rPr lang="et-EE" sz="2400" dirty="0">
                <a:hlinkClick r:id="rId2"/>
              </a:rPr>
              <a:t>https://</a:t>
            </a:r>
            <a:r>
              <a:rPr lang="et-EE" sz="2400" dirty="0" smtClean="0">
                <a:hlinkClick r:id="rId2"/>
              </a:rPr>
              <a:t>metk.agri.ee/teadus-uuringud/maaelu-arengukava-hindamine/mak-2014-2020</a:t>
            </a:r>
            <a:endParaRPr lang="et-EE" sz="2400" dirty="0" smtClean="0"/>
          </a:p>
          <a:p>
            <a:pPr marL="0" indent="0">
              <a:buNone/>
            </a:pPr>
            <a:r>
              <a:rPr lang="et-EE" sz="2400" dirty="0" smtClean="0"/>
              <a:t>Kaardirakendused:</a:t>
            </a:r>
          </a:p>
          <a:p>
            <a:pPr marL="0" indent="0">
              <a:buNone/>
            </a:pPr>
            <a:r>
              <a:rPr lang="et-EE" sz="2400" dirty="0">
                <a:hlinkClick r:id="rId3"/>
              </a:rPr>
              <a:t>https://</a:t>
            </a:r>
            <a:r>
              <a:rPr lang="et-EE" sz="2400" dirty="0" smtClean="0">
                <a:hlinkClick r:id="rId3"/>
              </a:rPr>
              <a:t>metk.agri.ee/teadus-uuringud/mullastik/kaardirakendused</a:t>
            </a:r>
            <a:endParaRPr lang="et-EE" sz="2400" dirty="0" smtClean="0"/>
          </a:p>
          <a:p>
            <a:pPr marL="0" indent="0">
              <a:buNone/>
            </a:pPr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237120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Turvasmuldade harimise keerukus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4000" y="1836000"/>
            <a:ext cx="8682225" cy="4320000"/>
          </a:xfrm>
        </p:spPr>
        <p:txBody>
          <a:bodyPr/>
          <a:lstStyle/>
          <a:p>
            <a:r>
              <a:rPr lang="et-EE" sz="2400" dirty="0" smtClean="0"/>
              <a:t>Turvastel täiesti erinev </a:t>
            </a:r>
            <a:r>
              <a:rPr lang="et-EE" sz="2400" dirty="0" err="1" smtClean="0"/>
              <a:t>soojusreziim</a:t>
            </a:r>
            <a:r>
              <a:rPr lang="et-EE" sz="2400" dirty="0" smtClean="0"/>
              <a:t>-halb soojusjuht ja suur soojusmahutavus e vegetatsioon võib alata 2-4 nädalat hiljem</a:t>
            </a:r>
          </a:p>
          <a:p>
            <a:r>
              <a:rPr lang="et-EE" sz="2400" dirty="0" smtClean="0"/>
              <a:t>Mikrofloora jaoks aktiivne aeg saabu alles juuni lõpuks, kuid ka siis võib juba maapinnal temperatuur olla üle 50 kraadi</a:t>
            </a:r>
          </a:p>
          <a:p>
            <a:r>
              <a:rPr lang="et-EE" sz="2400" dirty="0" smtClean="0"/>
              <a:t>Öökülmaoht oluliselt kõrgem</a:t>
            </a:r>
          </a:p>
          <a:p>
            <a:r>
              <a:rPr lang="et-EE" sz="2400" dirty="0" smtClean="0"/>
              <a:t>Tuule- ja </a:t>
            </a:r>
            <a:r>
              <a:rPr lang="et-EE" sz="2400" dirty="0" err="1" smtClean="0"/>
              <a:t>veeerosiooni</a:t>
            </a:r>
            <a:r>
              <a:rPr lang="et-EE" sz="2400" dirty="0" smtClean="0"/>
              <a:t> oht on kõrge, eriti suurte massiivide puhul</a:t>
            </a:r>
          </a:p>
          <a:p>
            <a:r>
              <a:rPr lang="et-EE" sz="2400" dirty="0" smtClean="0"/>
              <a:t>Madal omastatava P sisaldus</a:t>
            </a:r>
          </a:p>
          <a:p>
            <a:r>
              <a:rPr lang="et-EE" sz="2400" dirty="0" smtClean="0"/>
              <a:t>Kuivendusega tekitatakse väga erinevate omadustega mullastik, kraavidest ja dreenikaevikutest pärit mineraalne aine</a:t>
            </a:r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527481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647700"/>
            <a:ext cx="8791575" cy="5419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675" y="6181725"/>
            <a:ext cx="11363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400" dirty="0"/>
              <a:t>Turvasmuldade alla kokku oli PRIA massiividel 81317 ha, millest põllukultuuride aluseid põlde ehk haritavaid turbaid oli kokku ca 21 000 ha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4100" y="1238250"/>
            <a:ext cx="1018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200" dirty="0"/>
              <a:t> 42 529,5 ha</a:t>
            </a:r>
          </a:p>
        </p:txBody>
      </p:sp>
    </p:spTree>
    <p:extLst>
      <p:ext uri="{BB962C8B-B14F-4D97-AF65-F5344CB8AC3E}">
        <p14:creationId xmlns:p14="http://schemas.microsoft.com/office/powerpoint/2010/main" val="499647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90975" y="240968"/>
            <a:ext cx="74104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t-EE" altLang="et-EE" sz="2400" b="0" i="0" u="none" strike="noStrike" cap="none" normalizeH="0" baseline="0" dirty="0" smtClean="0" bmk="_Toc65591115">
                <a:ln>
                  <a:noFill/>
                </a:ln>
                <a:effectLst/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≥90 % turvasmuldade osatähtsusega põldude maakasutuse muutus kultuurigruppide lõikes</a:t>
            </a:r>
            <a:endParaRPr kumimoji="0" lang="et-EE" altLang="et-EE" sz="24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1334301"/>
              </p:ext>
            </p:extLst>
          </p:nvPr>
        </p:nvGraphicFramePr>
        <p:xfrm>
          <a:off x="2952750" y="1447804"/>
          <a:ext cx="8972549" cy="5057777"/>
        </p:xfrm>
        <a:graphic>
          <a:graphicData uri="http://schemas.openxmlformats.org/drawingml/2006/table">
            <a:tbl>
              <a:tblPr/>
              <a:tblGrid>
                <a:gridCol w="3389630">
                  <a:extLst>
                    <a:ext uri="{9D8B030D-6E8A-4147-A177-3AD203B41FA5}">
                      <a16:colId xmlns:a16="http://schemas.microsoft.com/office/drawing/2014/main" val="3106118301"/>
                    </a:ext>
                  </a:extLst>
                </a:gridCol>
                <a:gridCol w="1283573">
                  <a:extLst>
                    <a:ext uri="{9D8B030D-6E8A-4147-A177-3AD203B41FA5}">
                      <a16:colId xmlns:a16="http://schemas.microsoft.com/office/drawing/2014/main" val="2703282501"/>
                    </a:ext>
                  </a:extLst>
                </a:gridCol>
                <a:gridCol w="1183878">
                  <a:extLst>
                    <a:ext uri="{9D8B030D-6E8A-4147-A177-3AD203B41FA5}">
                      <a16:colId xmlns:a16="http://schemas.microsoft.com/office/drawing/2014/main" val="3980357227"/>
                    </a:ext>
                  </a:extLst>
                </a:gridCol>
                <a:gridCol w="1158954">
                  <a:extLst>
                    <a:ext uri="{9D8B030D-6E8A-4147-A177-3AD203B41FA5}">
                      <a16:colId xmlns:a16="http://schemas.microsoft.com/office/drawing/2014/main" val="2460115723"/>
                    </a:ext>
                  </a:extLst>
                </a:gridCol>
                <a:gridCol w="1158954">
                  <a:extLst>
                    <a:ext uri="{9D8B030D-6E8A-4147-A177-3AD203B41FA5}">
                      <a16:colId xmlns:a16="http://schemas.microsoft.com/office/drawing/2014/main" val="3197606235"/>
                    </a:ext>
                  </a:extLst>
                </a:gridCol>
                <a:gridCol w="797560">
                  <a:extLst>
                    <a:ext uri="{9D8B030D-6E8A-4147-A177-3AD203B41FA5}">
                      <a16:colId xmlns:a16="http://schemas.microsoft.com/office/drawing/2014/main" val="3167313764"/>
                    </a:ext>
                  </a:extLst>
                </a:gridCol>
              </a:tblGrid>
              <a:tr h="341511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Kultuurigrupp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222883"/>
                  </a:ext>
                </a:extLst>
              </a:tr>
              <a:tr h="618134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pindala ha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osatähtsus 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pindala ha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osatähtsus 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muutus ha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447706"/>
                  </a:ext>
                </a:extLst>
              </a:tr>
              <a:tr h="341511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püsirohumaa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-1259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996869"/>
                  </a:ext>
                </a:extLst>
              </a:tr>
              <a:tr h="341511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teravili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428246"/>
                  </a:ext>
                </a:extLst>
              </a:tr>
              <a:tr h="341511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lühiajaline rohumaa, v.a. liblikõieline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1142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750134"/>
                  </a:ext>
                </a:extLst>
              </a:tr>
              <a:tr h="341511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liblikõieline, v.a. kaunvili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035423"/>
                  </a:ext>
                </a:extLst>
              </a:tr>
              <a:tr h="341511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õli- ja kiukultuurid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981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498653"/>
                  </a:ext>
                </a:extLst>
              </a:tr>
              <a:tr h="341511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teravili liblikõieliste allakülviga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074229"/>
                  </a:ext>
                </a:extLst>
              </a:tr>
              <a:tr h="341511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sööti jäetud maa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208723"/>
                  </a:ext>
                </a:extLst>
              </a:tr>
              <a:tr h="341511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mustkesa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315499"/>
                  </a:ext>
                </a:extLst>
              </a:tr>
              <a:tr h="341511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köögivili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9893071"/>
                  </a:ext>
                </a:extLst>
              </a:tr>
              <a:tr h="341511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kaunvili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9830557"/>
                  </a:ext>
                </a:extLst>
              </a:tr>
              <a:tr h="341511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teravili allakülviga, v.a. liblik allakülviga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3869580"/>
                  </a:ext>
                </a:extLst>
              </a:tr>
              <a:tr h="341511">
                <a:tc>
                  <a:txBody>
                    <a:bodyPr/>
                    <a:lstStyle/>
                    <a:p>
                      <a:pPr algn="l" fontAlgn="b"/>
                      <a:r>
                        <a:rPr lang="et-EE" sz="1600" b="1" i="0" u="none" strike="noStrike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paju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1600" b="0" i="0" u="none" strike="noStrike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600" b="0" i="0" u="none" strike="noStrik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742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849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538" y="533400"/>
            <a:ext cx="8280000" cy="569162"/>
          </a:xfrm>
        </p:spPr>
        <p:txBody>
          <a:bodyPr/>
          <a:lstStyle/>
          <a:p>
            <a:pPr algn="ctr"/>
            <a:r>
              <a:rPr lang="et-EE" dirty="0" smtClean="0"/>
              <a:t>Turvasmuldade keskmised parameetrid PANDA andmetel</a:t>
            </a:r>
            <a:endParaRPr lang="et-E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7108939"/>
              </p:ext>
            </p:extLst>
          </p:nvPr>
        </p:nvGraphicFramePr>
        <p:xfrm>
          <a:off x="3024188" y="1836738"/>
          <a:ext cx="8261350" cy="4319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99506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Mulla liikuva P sisaldus erinevate muldade ja maakasutuse lõikes, M keskmine 18 mg/kg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2253" y="1836738"/>
            <a:ext cx="6845219" cy="431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57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4000" y="685800"/>
            <a:ext cx="8280000" cy="645362"/>
          </a:xfrm>
        </p:spPr>
        <p:txBody>
          <a:bodyPr>
            <a:normAutofit/>
          </a:bodyPr>
          <a:lstStyle/>
          <a:p>
            <a:pPr algn="ctr"/>
            <a:r>
              <a:rPr lang="et-EE" dirty="0" err="1" smtClean="0"/>
              <a:t>Corg</a:t>
            </a:r>
            <a:r>
              <a:rPr lang="et-EE" dirty="0" smtClean="0"/>
              <a:t> varu turvasmuldadel</a:t>
            </a:r>
            <a:endParaRPr lang="et-EE" dirty="0"/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137211"/>
              </p:ext>
            </p:extLst>
          </p:nvPr>
        </p:nvGraphicFramePr>
        <p:xfrm>
          <a:off x="2917929" y="2105631"/>
          <a:ext cx="9167181" cy="36506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2996">
                  <a:extLst>
                    <a:ext uri="{9D8B030D-6E8A-4147-A177-3AD203B41FA5}">
                      <a16:colId xmlns:a16="http://schemas.microsoft.com/office/drawing/2014/main" val="987946046"/>
                    </a:ext>
                  </a:extLst>
                </a:gridCol>
                <a:gridCol w="352808">
                  <a:extLst>
                    <a:ext uri="{9D8B030D-6E8A-4147-A177-3AD203B41FA5}">
                      <a16:colId xmlns:a16="http://schemas.microsoft.com/office/drawing/2014/main" val="3203026018"/>
                    </a:ext>
                  </a:extLst>
                </a:gridCol>
                <a:gridCol w="1221256">
                  <a:extLst>
                    <a:ext uri="{9D8B030D-6E8A-4147-A177-3AD203B41FA5}">
                      <a16:colId xmlns:a16="http://schemas.microsoft.com/office/drawing/2014/main" val="1008747962"/>
                    </a:ext>
                  </a:extLst>
                </a:gridCol>
                <a:gridCol w="1221256">
                  <a:extLst>
                    <a:ext uri="{9D8B030D-6E8A-4147-A177-3AD203B41FA5}">
                      <a16:colId xmlns:a16="http://schemas.microsoft.com/office/drawing/2014/main" val="4202169901"/>
                    </a:ext>
                  </a:extLst>
                </a:gridCol>
                <a:gridCol w="1329813">
                  <a:extLst>
                    <a:ext uri="{9D8B030D-6E8A-4147-A177-3AD203B41FA5}">
                      <a16:colId xmlns:a16="http://schemas.microsoft.com/office/drawing/2014/main" val="3608108896"/>
                    </a:ext>
                  </a:extLst>
                </a:gridCol>
                <a:gridCol w="1329813">
                  <a:extLst>
                    <a:ext uri="{9D8B030D-6E8A-4147-A177-3AD203B41FA5}">
                      <a16:colId xmlns:a16="http://schemas.microsoft.com/office/drawing/2014/main" val="442183595"/>
                    </a:ext>
                  </a:extLst>
                </a:gridCol>
                <a:gridCol w="1789239">
                  <a:extLst>
                    <a:ext uri="{9D8B030D-6E8A-4147-A177-3AD203B41FA5}">
                      <a16:colId xmlns:a16="http://schemas.microsoft.com/office/drawing/2014/main" val="851980809"/>
                    </a:ext>
                  </a:extLst>
                </a:gridCol>
              </a:tblGrid>
              <a:tr h="262599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 dirty="0">
                          <a:effectLst/>
                        </a:rPr>
                        <a:t>Maakasutus</a:t>
                      </a:r>
                      <a:endParaRPr lang="et-E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n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C</a:t>
                      </a:r>
                      <a:r>
                        <a:rPr lang="et-EE" sz="1500" baseline="-25000">
                          <a:effectLst/>
                        </a:rPr>
                        <a:t>org</a:t>
                      </a:r>
                      <a:r>
                        <a:rPr lang="et-EE" sz="1500">
                          <a:effectLst/>
                        </a:rPr>
                        <a:t>, %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C</a:t>
                      </a:r>
                      <a:r>
                        <a:rPr lang="et-EE" sz="1500" baseline="-25000">
                          <a:effectLst/>
                        </a:rPr>
                        <a:t>org</a:t>
                      </a:r>
                      <a:r>
                        <a:rPr lang="et-EE" sz="1500">
                          <a:effectLst/>
                        </a:rPr>
                        <a:t> varu, t ha</a:t>
                      </a:r>
                      <a:r>
                        <a:rPr lang="et-EE" sz="1500" baseline="30000">
                          <a:effectLst/>
                        </a:rPr>
                        <a:t>-1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 h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C</a:t>
                      </a:r>
                      <a:r>
                        <a:rPr lang="et-EE" sz="1500" baseline="-25000">
                          <a:effectLst/>
                        </a:rPr>
                        <a:t>org</a:t>
                      </a:r>
                      <a:r>
                        <a:rPr lang="et-EE" sz="1500">
                          <a:effectLst/>
                        </a:rPr>
                        <a:t> varu muutus, t ha</a:t>
                      </a:r>
                      <a:r>
                        <a:rPr lang="et-EE" sz="1500" baseline="30000">
                          <a:effectLst/>
                        </a:rPr>
                        <a:t>-1</a:t>
                      </a:r>
                      <a:r>
                        <a:rPr lang="et-EE" sz="1500">
                          <a:effectLst/>
                        </a:rPr>
                        <a:t> aastas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b"/>
                </a:tc>
                <a:extLst>
                  <a:ext uri="{0D108BD9-81ED-4DB2-BD59-A6C34878D82A}">
                    <a16:rowId xmlns:a16="http://schemas.microsoft.com/office/drawing/2014/main" val="3406906870"/>
                  </a:ext>
                </a:extLst>
              </a:tr>
              <a:tr h="552993">
                <a:tc v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Enne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Pärast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Enne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Pärast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b"/>
                </a:tc>
                <a:tc vMerge="1">
                  <a:txBody>
                    <a:bodyPr/>
                    <a:lstStyle/>
                    <a:p>
                      <a:endParaRPr lang="et-E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766064"/>
                  </a:ext>
                </a:extLst>
              </a:tr>
              <a:tr h="8155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Külvikord ilma lühiajaliste rohumaadeta 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5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26,8</a:t>
                      </a:r>
                      <a:r>
                        <a:rPr lang="et-EE" sz="1500" baseline="30000">
                          <a:effectLst/>
                        </a:rPr>
                        <a:t>a1</a:t>
                      </a:r>
                      <a:r>
                        <a:rPr lang="et-EE" sz="1500">
                          <a:effectLst/>
                        </a:rPr>
                        <a:t>±0,87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25,3</a:t>
                      </a:r>
                      <a:r>
                        <a:rPr lang="et-EE" sz="1500" baseline="30000">
                          <a:effectLst/>
                        </a:rPr>
                        <a:t>a</a:t>
                      </a:r>
                      <a:r>
                        <a:rPr lang="et-EE" sz="1500">
                          <a:effectLst/>
                        </a:rPr>
                        <a:t>±1,30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160,9</a:t>
                      </a:r>
                      <a:r>
                        <a:rPr lang="et-EE" sz="1500" baseline="30000">
                          <a:effectLst/>
                        </a:rPr>
                        <a:t>a</a:t>
                      </a:r>
                      <a:r>
                        <a:rPr lang="et-EE" sz="1500">
                          <a:effectLst/>
                        </a:rPr>
                        <a:t>±5,24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151,7</a:t>
                      </a:r>
                      <a:r>
                        <a:rPr lang="et-EE" sz="1500" baseline="30000">
                          <a:effectLst/>
                        </a:rPr>
                        <a:t>a</a:t>
                      </a:r>
                      <a:r>
                        <a:rPr lang="et-EE" sz="1500">
                          <a:effectLst/>
                        </a:rPr>
                        <a:t>±7,79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-1,38</a:t>
                      </a:r>
                      <a:r>
                        <a:rPr lang="et-EE" sz="1500" baseline="30000">
                          <a:effectLst/>
                        </a:rPr>
                        <a:t>a</a:t>
                      </a:r>
                      <a:r>
                        <a:rPr lang="et-EE" sz="1500">
                          <a:effectLst/>
                        </a:rPr>
                        <a:t>±1,44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extLst>
                  <a:ext uri="{0D108BD9-81ED-4DB2-BD59-A6C34878D82A}">
                    <a16:rowId xmlns:a16="http://schemas.microsoft.com/office/drawing/2014/main" val="1506560074"/>
                  </a:ext>
                </a:extLst>
              </a:tr>
              <a:tr h="8155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Külvikord lühiajaliste rohumaadega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11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30,8</a:t>
                      </a:r>
                      <a:r>
                        <a:rPr lang="et-EE" sz="1500" baseline="30000">
                          <a:effectLst/>
                        </a:rPr>
                        <a:t>a</a:t>
                      </a:r>
                      <a:r>
                        <a:rPr lang="et-EE" sz="1500">
                          <a:effectLst/>
                        </a:rPr>
                        <a:t>±1,93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30,2</a:t>
                      </a:r>
                      <a:r>
                        <a:rPr lang="et-EE" sz="1500" baseline="30000">
                          <a:effectLst/>
                        </a:rPr>
                        <a:t>ab</a:t>
                      </a:r>
                      <a:r>
                        <a:rPr lang="et-EE" sz="1500">
                          <a:effectLst/>
                        </a:rPr>
                        <a:t>±2,48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184,5</a:t>
                      </a:r>
                      <a:r>
                        <a:rPr lang="et-EE" sz="1500" baseline="30000">
                          <a:effectLst/>
                        </a:rPr>
                        <a:t>a</a:t>
                      </a:r>
                      <a:r>
                        <a:rPr lang="et-EE" sz="1500">
                          <a:effectLst/>
                        </a:rPr>
                        <a:t>±11,6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181,0</a:t>
                      </a:r>
                      <a:r>
                        <a:rPr lang="et-EE" sz="1500" baseline="30000">
                          <a:effectLst/>
                        </a:rPr>
                        <a:t>ab</a:t>
                      </a:r>
                      <a:r>
                        <a:rPr lang="et-EE" sz="1500">
                          <a:effectLst/>
                        </a:rPr>
                        <a:t>±14,9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-0,61</a:t>
                      </a:r>
                      <a:r>
                        <a:rPr lang="et-EE" sz="1500" baseline="30000">
                          <a:effectLst/>
                        </a:rPr>
                        <a:t>a</a:t>
                      </a:r>
                      <a:r>
                        <a:rPr lang="et-EE" sz="1500">
                          <a:effectLst/>
                        </a:rPr>
                        <a:t>±1,90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extLst>
                  <a:ext uri="{0D108BD9-81ED-4DB2-BD59-A6C34878D82A}">
                    <a16:rowId xmlns:a16="http://schemas.microsoft.com/office/drawing/2014/main" val="292905798"/>
                  </a:ext>
                </a:extLst>
              </a:tr>
              <a:tr h="6019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Püsirohumaad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18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31,7</a:t>
                      </a:r>
                      <a:r>
                        <a:rPr lang="et-EE" sz="1500" baseline="30000">
                          <a:effectLst/>
                        </a:rPr>
                        <a:t>a</a:t>
                      </a:r>
                      <a:r>
                        <a:rPr lang="et-EE" sz="1500">
                          <a:effectLst/>
                        </a:rPr>
                        <a:t>±1,04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35,4</a:t>
                      </a:r>
                      <a:r>
                        <a:rPr lang="et-EE" sz="1500" baseline="30000">
                          <a:effectLst/>
                        </a:rPr>
                        <a:t>b</a:t>
                      </a:r>
                      <a:r>
                        <a:rPr lang="et-EE" sz="1500">
                          <a:effectLst/>
                        </a:rPr>
                        <a:t>*±1,66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190,3</a:t>
                      </a:r>
                      <a:r>
                        <a:rPr lang="et-EE" sz="1500" baseline="30000">
                          <a:effectLst/>
                        </a:rPr>
                        <a:t>a</a:t>
                      </a:r>
                      <a:r>
                        <a:rPr lang="et-EE" sz="1500">
                          <a:effectLst/>
                        </a:rPr>
                        <a:t>±6,22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212,6</a:t>
                      </a:r>
                      <a:r>
                        <a:rPr lang="et-EE" sz="1500" baseline="30000">
                          <a:effectLst/>
                        </a:rPr>
                        <a:t>b</a:t>
                      </a:r>
                      <a:r>
                        <a:rPr lang="et-EE" sz="1500">
                          <a:effectLst/>
                        </a:rPr>
                        <a:t>*±9,93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2,11</a:t>
                      </a:r>
                      <a:r>
                        <a:rPr lang="et-EE" sz="1500" baseline="30000">
                          <a:effectLst/>
                        </a:rPr>
                        <a:t>a</a:t>
                      </a:r>
                      <a:r>
                        <a:rPr lang="et-EE" sz="1500">
                          <a:effectLst/>
                        </a:rPr>
                        <a:t>±1,33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extLst>
                  <a:ext uri="{0D108BD9-81ED-4DB2-BD59-A6C34878D82A}">
                    <a16:rowId xmlns:a16="http://schemas.microsoft.com/office/drawing/2014/main" val="2343888909"/>
                  </a:ext>
                </a:extLst>
              </a:tr>
              <a:tr h="6019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Keskmine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34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30,7±0,87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32,2±1,34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184,1±5,22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>
                          <a:effectLst/>
                        </a:rPr>
                        <a:t>193,4±8,05</a:t>
                      </a:r>
                      <a:endParaRPr lang="et-EE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500" dirty="0">
                          <a:effectLst/>
                        </a:rPr>
                        <a:t>0,72±0,97</a:t>
                      </a:r>
                      <a:endParaRPr lang="et-EE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267" marR="59267" marT="0" marB="0" anchor="ctr"/>
                </a:tc>
                <a:extLst>
                  <a:ext uri="{0D108BD9-81ED-4DB2-BD59-A6C34878D82A}">
                    <a16:rowId xmlns:a16="http://schemas.microsoft.com/office/drawing/2014/main" val="248144323"/>
                  </a:ext>
                </a:extLst>
              </a:tr>
            </a:tbl>
          </a:graphicData>
        </a:graphic>
      </p:graphicFrame>
      <p:sp>
        <p:nvSpPr>
          <p:cNvPr id="4" name="Ovaal 3"/>
          <p:cNvSpPr/>
          <p:nvPr/>
        </p:nvSpPr>
        <p:spPr>
          <a:xfrm>
            <a:off x="7606672" y="4559796"/>
            <a:ext cx="4383188" cy="576064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400"/>
          </a:p>
        </p:txBody>
      </p:sp>
      <p:sp>
        <p:nvSpPr>
          <p:cNvPr id="18" name="TextBox 17"/>
          <p:cNvSpPr txBox="1"/>
          <p:nvPr/>
        </p:nvSpPr>
        <p:spPr>
          <a:xfrm>
            <a:off x="694152" y="6530738"/>
            <a:ext cx="7197996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14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Penu, P. Eesti NTA põllumajandusmaa mulla orgaanilise süsinikuvaru muutuse analüüs, 2020</a:t>
            </a:r>
          </a:p>
          <a:p>
            <a:r>
              <a:rPr lang="et-EE" sz="14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07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/>
              <a:t>NTA uuringus seirame turvasmulla toitainete liikumist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100320477"/>
      </p:ext>
    </p:extLst>
  </p:cSld>
  <p:clrMapOvr>
    <a:masterClrMapping/>
  </p:clrMapOvr>
</p:sld>
</file>

<file path=ppt/theme/theme1.xml><?xml version="1.0" encoding="utf-8"?>
<a:theme xmlns:a="http://schemas.openxmlformats.org/drawingml/2006/main" name="METK Theme">
  <a:themeElements>
    <a:clrScheme name="MET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4CA2E"/>
      </a:accent1>
      <a:accent2>
        <a:srgbClr val="9B89C0"/>
      </a:accent2>
      <a:accent3>
        <a:srgbClr val="97B5DF"/>
      </a:accent3>
      <a:accent4>
        <a:srgbClr val="FFEA61"/>
      </a:accent4>
      <a:accent5>
        <a:srgbClr val="5AC4C1"/>
      </a:accent5>
      <a:accent6>
        <a:srgbClr val="F7A94C"/>
      </a:accent6>
      <a:hlink>
        <a:srgbClr val="0563C1"/>
      </a:hlink>
      <a:folHlink>
        <a:srgbClr val="954F72"/>
      </a:folHlink>
    </a:clrScheme>
    <a:fontScheme name="METK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321c6c1-7b76-4900-9e81-e7ad817ef4ac" xsi:nil="true"/>
    <lcf76f155ced4ddcb4097134ff3c332f xmlns="094249d1-8f76-4795-bb30-710e080d2d5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A932ECE71B654D84684433096177A9" ma:contentTypeVersion="17" ma:contentTypeDescription="Create a new document." ma:contentTypeScope="" ma:versionID="251340734ee76457fc2cfe4cef315bc5">
  <xsd:schema xmlns:xsd="http://www.w3.org/2001/XMLSchema" xmlns:xs="http://www.w3.org/2001/XMLSchema" xmlns:p="http://schemas.microsoft.com/office/2006/metadata/properties" xmlns:ns2="094249d1-8f76-4795-bb30-710e080d2d50" xmlns:ns3="5321c6c1-7b76-4900-9e81-e7ad817ef4ac" targetNamespace="http://schemas.microsoft.com/office/2006/metadata/properties" ma:root="true" ma:fieldsID="b8dd4fb0cec3ed6192d57ea0561dc82d" ns2:_="" ns3:_="">
    <xsd:import namespace="094249d1-8f76-4795-bb30-710e080d2d50"/>
    <xsd:import namespace="5321c6c1-7b76-4900-9e81-e7ad817ef4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249d1-8f76-4795-bb30-710e080d2d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144507a-2240-43b3-ac0d-7ebfe205ba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1c6c1-7b76-4900-9e81-e7ad817ef4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5e079f0-9ae7-469a-a9e0-67d19a61f8d2}" ma:internalName="TaxCatchAll" ma:showField="CatchAllData" ma:web="5321c6c1-7b76-4900-9e81-e7ad817ef4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3460CB-3CF0-4946-885A-64902B348C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C544BB-209E-46EF-A420-7FD22DD1D3D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D6FC773-FC57-4EE2-AE10-1513E58D1691}"/>
</file>

<file path=docProps/app.xml><?xml version="1.0" encoding="utf-8"?>
<Properties xmlns="http://schemas.openxmlformats.org/officeDocument/2006/extended-properties" xmlns:vt="http://schemas.openxmlformats.org/officeDocument/2006/docPropsVTypes">
  <TotalTime>7659</TotalTime>
  <Words>977</Words>
  <Application>Microsoft Office PowerPoint</Application>
  <PresentationFormat>Widescreen</PresentationFormat>
  <Paragraphs>211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MS Gothic</vt:lpstr>
      <vt:lpstr>Manuale</vt:lpstr>
      <vt:lpstr>Arial</vt:lpstr>
      <vt:lpstr>Roboto</vt:lpstr>
      <vt:lpstr>Calibri</vt:lpstr>
      <vt:lpstr>METK Theme</vt:lpstr>
      <vt:lpstr>Mullaseire ja turvasmuldade kasutamine</vt:lpstr>
      <vt:lpstr>Turvasmuldade harimise keerukus</vt:lpstr>
      <vt:lpstr>Turvasmuldade harimise keerukus</vt:lpstr>
      <vt:lpstr>PowerPoint Presentation</vt:lpstr>
      <vt:lpstr>PowerPoint Presentation</vt:lpstr>
      <vt:lpstr>Turvasmuldade keskmised parameetrid PANDA andmetel</vt:lpstr>
      <vt:lpstr>Mulla liikuva P sisaldus erinevate muldade ja maakasutuse lõikes, M keskmine 18 mg/kg</vt:lpstr>
      <vt:lpstr>Corg varu turvasmuldadel</vt:lpstr>
      <vt:lpstr>NTA uuringus seirame turvasmulla toitainete liikumist</vt:lpstr>
      <vt:lpstr>Adavere alade Nmin sisaldus ja dünaamika 2022 aastal</vt:lpstr>
      <vt:lpstr>Adavere alade liikuva P sisaldus ja dünaamika 2022 aastal</vt:lpstr>
      <vt:lpstr>Adavere alade liikuva S sisaldus ja dünaamika 2022 aastal</vt:lpstr>
      <vt:lpstr>Kultuuristamise mõju muldadele</vt:lpstr>
      <vt:lpstr>Uudismaast haritava maani</vt:lpstr>
      <vt:lpstr>Corg varu muutus 35 aasta jooksul</vt:lpstr>
      <vt:lpstr>ELFi poolt valitud katsealade mullastiku uuring</vt:lpstr>
      <vt:lpstr>PowerPoint Presentation</vt:lpstr>
      <vt:lpstr>PowerPoint Presentation</vt:lpstr>
      <vt:lpstr>Massiivide turbakihi keskmine tüsedus</vt:lpstr>
      <vt:lpstr>PowerPoint Presentation</vt:lpstr>
      <vt:lpstr>Massiivide keskmine Corg sisaldus (tulbad) ja mahukaal e lasuvustihedus (punktid). </vt:lpstr>
      <vt:lpstr>Massiivide keskmine liikuva K sisaldus (tulbad) ja liikuva P sisaldus (punktid)</vt:lpstr>
      <vt:lpstr>Kokkuvõtteks</vt:lpstr>
      <vt:lpstr>PowerPoint Presentation</vt:lpstr>
      <vt:lpstr>PowerPoint Presentation</vt:lpstr>
      <vt:lpstr>Tänan!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Kuidas maaelu Eestis saab areneda, võib olla ka pikem  pealkiri, aga eelistama peaks lühemat</dc:title>
  <dc:creator>Jaan Kanger</dc:creator>
  <cp:lastModifiedBy>Priit Penu</cp:lastModifiedBy>
  <cp:revision>91</cp:revision>
  <dcterms:created xsi:type="dcterms:W3CDTF">2022-11-18T08:51:13Z</dcterms:created>
  <dcterms:modified xsi:type="dcterms:W3CDTF">2023-10-02T07:43:52Z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0x010100D98AC4BA7C479C4299BA8B332604BF9E</vt:lpwstr>
  </property>
</Properties>
</file>