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4"/>
    <p:sldMasterId id="2147483866" r:id="rId5"/>
  </p:sldMasterIdLst>
  <p:notesMasterIdLst>
    <p:notesMasterId r:id="rId42"/>
  </p:notesMasterIdLst>
  <p:sldIdLst>
    <p:sldId id="257" r:id="rId6"/>
    <p:sldId id="281" r:id="rId7"/>
    <p:sldId id="363" r:id="rId8"/>
    <p:sldId id="359" r:id="rId9"/>
    <p:sldId id="299" r:id="rId10"/>
    <p:sldId id="295" r:id="rId11"/>
    <p:sldId id="366" r:id="rId12"/>
    <p:sldId id="289" r:id="rId13"/>
    <p:sldId id="296" r:id="rId14"/>
    <p:sldId id="324" r:id="rId15"/>
    <p:sldId id="404" r:id="rId16"/>
    <p:sldId id="328" r:id="rId17"/>
    <p:sldId id="407" r:id="rId18"/>
    <p:sldId id="261" r:id="rId19"/>
    <p:sldId id="321" r:id="rId20"/>
    <p:sldId id="406" r:id="rId21"/>
    <p:sldId id="405" r:id="rId22"/>
    <p:sldId id="307" r:id="rId23"/>
    <p:sldId id="403" r:id="rId24"/>
    <p:sldId id="293" r:id="rId25"/>
    <p:sldId id="327" r:id="rId26"/>
    <p:sldId id="358" r:id="rId27"/>
    <p:sldId id="344" r:id="rId28"/>
    <p:sldId id="350" r:id="rId29"/>
    <p:sldId id="334" r:id="rId30"/>
    <p:sldId id="409" r:id="rId31"/>
    <p:sldId id="357" r:id="rId32"/>
    <p:sldId id="338" r:id="rId33"/>
    <p:sldId id="351" r:id="rId34"/>
    <p:sldId id="399" r:id="rId35"/>
    <p:sldId id="400" r:id="rId36"/>
    <p:sldId id="401" r:id="rId37"/>
    <p:sldId id="260" r:id="rId38"/>
    <p:sldId id="302" r:id="rId39"/>
    <p:sldId id="305" r:id="rId40"/>
    <p:sldId id="30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4853FC6-EE39-459C-A778-F2657F77E272}">
          <p14:sldIdLst>
            <p14:sldId id="257"/>
            <p14:sldId id="281"/>
            <p14:sldId id="363"/>
            <p14:sldId id="359"/>
            <p14:sldId id="299"/>
            <p14:sldId id="295"/>
            <p14:sldId id="366"/>
            <p14:sldId id="289"/>
            <p14:sldId id="296"/>
            <p14:sldId id="324"/>
            <p14:sldId id="404"/>
            <p14:sldId id="328"/>
            <p14:sldId id="407"/>
            <p14:sldId id="261"/>
            <p14:sldId id="321"/>
            <p14:sldId id="406"/>
            <p14:sldId id="405"/>
            <p14:sldId id="307"/>
            <p14:sldId id="403"/>
            <p14:sldId id="293"/>
            <p14:sldId id="327"/>
            <p14:sldId id="358"/>
            <p14:sldId id="344"/>
            <p14:sldId id="350"/>
            <p14:sldId id="334"/>
            <p14:sldId id="409"/>
            <p14:sldId id="357"/>
            <p14:sldId id="338"/>
            <p14:sldId id="351"/>
            <p14:sldId id="399"/>
            <p14:sldId id="400"/>
            <p14:sldId id="401"/>
            <p14:sldId id="260"/>
            <p14:sldId id="302"/>
            <p14:sldId id="305"/>
            <p14:sldId id="303"/>
          </p14:sldIdLst>
        </p14:section>
        <p14:section name="Tools" id="{E14F1165-59DE-4773-8131-57030420FF11}">
          <p14:sldIdLst/>
        </p14:section>
        <p14:section name="Tutorials" id="{AD4E720C-A476-47C6-8361-5A22C728E2CE}">
          <p14:sldIdLst/>
        </p14:section>
        <p14:section name="Get Office Mix" id="{32B75562-62DF-4F48-B02C-00B552FEB3B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8E35D2-3941-D631-4806-D478A45E382D}" name="Kaido Soosaar" initials="KS" userId="S::kaido@ut.ee::3a87f1b9-5b38-4679-8355-e3529d649a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FFFFFF"/>
    <a:srgbClr val="FFC000"/>
    <a:srgbClr val="FF0000"/>
    <a:srgbClr val="88E0CD"/>
    <a:srgbClr val="532578"/>
    <a:srgbClr val="5C2984"/>
    <a:srgbClr val="67AA9B"/>
    <a:srgbClr val="98F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019BA-CC5A-4220-B04F-438B31220849}" v="6" dt="2023-10-02T04:58:48.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1" autoAdjust="0"/>
    <p:restoredTop sz="96015" autoAdjust="0"/>
  </p:normalViewPr>
  <p:slideViewPr>
    <p:cSldViewPr snapToGrid="0">
      <p:cViewPr varScale="1">
        <p:scale>
          <a:sx n="83" d="100"/>
          <a:sy n="83" d="100"/>
        </p:scale>
        <p:origin x="547" y="82"/>
      </p:cViewPr>
      <p:guideLst>
        <p:guide orient="horz" pos="2160"/>
        <p:guide pos="3840"/>
      </p:guideLst>
    </p:cSldViewPr>
  </p:slideViewPr>
  <p:notesTextViewPr>
    <p:cViewPr>
      <p:scale>
        <a:sx n="160" d="100"/>
        <a:sy n="160" d="100"/>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 Vahtmäe" userId="3dfca1e2-9e09-40d4-b2fd-a831cc4ab717" providerId="ADAL" clId="{DBD5F5B2-369E-43DC-86EE-75609451EBCD}"/>
    <pc:docChg chg="modShowInfo">
      <pc:chgData name="Kaisa Vahtmäe" userId="3dfca1e2-9e09-40d4-b2fd-a831cc4ab717" providerId="ADAL" clId="{DBD5F5B2-369E-43DC-86EE-75609451EBCD}" dt="2023-10-02T07:52:29.443" v="0" actId="2744"/>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D/07%20Data%20analyse/GHG+EnvData_EE+LV+LT_22%2011%201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07%20Data%20analyse/GHG+EnvData_EE+LV+LT_22%2011%201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tartuulikool.sharepoint.com/sites/PhD/Shared%20Documents/Hanna%20Vahter%20PhD/D/07%20Data%20analyse/GHG+EnvData_EE+LV+LT_22%2011%2014.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EELV101!$I$2</c:f>
              <c:strCache>
                <c:ptCount val="1"/>
                <c:pt idx="0">
                  <c:v>Tair, °C</c:v>
                </c:pt>
              </c:strCache>
            </c:strRef>
          </c:tx>
          <c:spPr>
            <a:solidFill>
              <a:schemeClr val="tx1">
                <a:lumMod val="85000"/>
                <a:lumOff val="15000"/>
                <a:alpha val="70000"/>
              </a:schemeClr>
            </a:solidFill>
            <a:ln>
              <a:solidFill>
                <a:schemeClr val="tx1">
                  <a:lumMod val="15000"/>
                  <a:lumOff val="85000"/>
                </a:schemeClr>
              </a:solid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EELV101!$I$3:$I$44</c:f>
              <c:numCache>
                <c:formatCode>0.0</c:formatCode>
                <c:ptCount val="42"/>
                <c:pt idx="0">
                  <c:v>-1</c:v>
                </c:pt>
                <c:pt idx="1">
                  <c:v>1.7</c:v>
                </c:pt>
                <c:pt idx="2">
                  <c:v>-7</c:v>
                </c:pt>
                <c:pt idx="3">
                  <c:v>3</c:v>
                </c:pt>
                <c:pt idx="4">
                  <c:v>2.5</c:v>
                </c:pt>
                <c:pt idx="5">
                  <c:v>5</c:v>
                </c:pt>
                <c:pt idx="6">
                  <c:v>8.5</c:v>
                </c:pt>
                <c:pt idx="7">
                  <c:v>10.4</c:v>
                </c:pt>
                <c:pt idx="8">
                  <c:v>30.166666666666668</c:v>
                </c:pt>
                <c:pt idx="9">
                  <c:v>19.866666666666667</c:v>
                </c:pt>
                <c:pt idx="10">
                  <c:v>23.600000000000005</c:v>
                </c:pt>
                <c:pt idx="11">
                  <c:v>25.2</c:v>
                </c:pt>
                <c:pt idx="12">
                  <c:v>33.366666666666667</c:v>
                </c:pt>
                <c:pt idx="13">
                  <c:v>35.56666666666667</c:v>
                </c:pt>
                <c:pt idx="14">
                  <c:v>20.033333333333335</c:v>
                </c:pt>
                <c:pt idx="15">
                  <c:v>17.066666666666666</c:v>
                </c:pt>
                <c:pt idx="16">
                  <c:v>19.166666666666668</c:v>
                </c:pt>
                <c:pt idx="17">
                  <c:v>16.8</c:v>
                </c:pt>
                <c:pt idx="18">
                  <c:v>6.8666666666666671</c:v>
                </c:pt>
                <c:pt idx="19">
                  <c:v>9.6333333333333346</c:v>
                </c:pt>
                <c:pt idx="20">
                  <c:v>-0.83333333333333337</c:v>
                </c:pt>
                <c:pt idx="21">
                  <c:v>3.8333333333333335</c:v>
                </c:pt>
                <c:pt idx="22">
                  <c:v>0.5</c:v>
                </c:pt>
                <c:pt idx="23">
                  <c:v>-2.3333333333333335</c:v>
                </c:pt>
                <c:pt idx="24">
                  <c:v>3</c:v>
                </c:pt>
                <c:pt idx="25">
                  <c:v>2</c:v>
                </c:pt>
                <c:pt idx="26">
                  <c:v>0.66666666666666663</c:v>
                </c:pt>
                <c:pt idx="27">
                  <c:v>1.8999999999999997</c:v>
                </c:pt>
                <c:pt idx="28">
                  <c:v>2.3333333333333335</c:v>
                </c:pt>
                <c:pt idx="29">
                  <c:v>3.2000000000000006</c:v>
                </c:pt>
                <c:pt idx="30">
                  <c:v>10.1</c:v>
                </c:pt>
                <c:pt idx="31">
                  <c:v>9.9</c:v>
                </c:pt>
                <c:pt idx="32">
                  <c:v>11.5</c:v>
                </c:pt>
                <c:pt idx="33">
                  <c:v>13.5</c:v>
                </c:pt>
                <c:pt idx="34">
                  <c:v>26</c:v>
                </c:pt>
                <c:pt idx="35">
                  <c:v>23.5</c:v>
                </c:pt>
                <c:pt idx="36">
                  <c:v>21</c:v>
                </c:pt>
                <c:pt idx="37">
                  <c:v>19.333333333333332</c:v>
                </c:pt>
                <c:pt idx="38">
                  <c:v>20</c:v>
                </c:pt>
                <c:pt idx="39">
                  <c:v>16</c:v>
                </c:pt>
                <c:pt idx="40">
                  <c:v>15</c:v>
                </c:pt>
                <c:pt idx="41">
                  <c:v>8.5</c:v>
                </c:pt>
              </c:numCache>
            </c:numRef>
          </c:val>
          <c:extLst>
            <c:ext xmlns:c16="http://schemas.microsoft.com/office/drawing/2014/chart" uri="{C3380CC4-5D6E-409C-BE32-E72D297353CC}">
              <c16:uniqueId val="{00000000-E398-714D-9261-5D4BED522157}"/>
            </c:ext>
          </c:extLst>
        </c:ser>
        <c:ser>
          <c:idx val="3"/>
          <c:order val="2"/>
          <c:tx>
            <c:strRef>
              <c:f>EELV101!$O$2</c:f>
              <c:strCache>
                <c:ptCount val="1"/>
                <c:pt idx="0">
                  <c:v>Soil moisture
%</c:v>
                </c:pt>
              </c:strCache>
            </c:strRef>
          </c:tx>
          <c:spPr>
            <a:solidFill>
              <a:schemeClr val="accent1">
                <a:lumMod val="75000"/>
                <a:alpha val="35000"/>
              </a:schemeClr>
            </a:solidFill>
            <a:ln>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EELV101!$O$3:$O$44</c:f>
              <c:numCache>
                <c:formatCode>0.0</c:formatCode>
                <c:ptCount val="42"/>
                <c:pt idx="0">
                  <c:v>45.5</c:v>
                </c:pt>
                <c:pt idx="1">
                  <c:v>52.733333333333334</c:v>
                </c:pt>
                <c:pt idx="2">
                  <c:v>35.099999999999994</c:v>
                </c:pt>
                <c:pt idx="3">
                  <c:v>54.133333333333333</c:v>
                </c:pt>
                <c:pt idx="4">
                  <c:v>13.8</c:v>
                </c:pt>
                <c:pt idx="5">
                  <c:v>27.866666666666667</c:v>
                </c:pt>
                <c:pt idx="6">
                  <c:v>41.933333333333337</c:v>
                </c:pt>
                <c:pt idx="7">
                  <c:v>48.633333333333333</c:v>
                </c:pt>
                <c:pt idx="8">
                  <c:v>38.766666666666659</c:v>
                </c:pt>
                <c:pt idx="9">
                  <c:v>47.166666666666671</c:v>
                </c:pt>
                <c:pt idx="10">
                  <c:v>28.199999999999996</c:v>
                </c:pt>
                <c:pt idx="11">
                  <c:v>23.9</c:v>
                </c:pt>
                <c:pt idx="12">
                  <c:v>22.733333333333334</c:v>
                </c:pt>
                <c:pt idx="13">
                  <c:v>21.5</c:v>
                </c:pt>
                <c:pt idx="14">
                  <c:v>38.999999999999993</c:v>
                </c:pt>
                <c:pt idx="15">
                  <c:v>47.13333333333334</c:v>
                </c:pt>
                <c:pt idx="16">
                  <c:v>43.100000000000009</c:v>
                </c:pt>
                <c:pt idx="17">
                  <c:v>43.3</c:v>
                </c:pt>
                <c:pt idx="18">
                  <c:v>34.099999999999994</c:v>
                </c:pt>
                <c:pt idx="19">
                  <c:v>48.366666666666667</c:v>
                </c:pt>
                <c:pt idx="20">
                  <c:v>36.9</c:v>
                </c:pt>
                <c:pt idx="21">
                  <c:v>39.733333333333334</c:v>
                </c:pt>
                <c:pt idx="22">
                  <c:v>45.233333333333334</c:v>
                </c:pt>
                <c:pt idx="23">
                  <c:v>47.5</c:v>
                </c:pt>
                <c:pt idx="24">
                  <c:v>44.566666666666663</c:v>
                </c:pt>
                <c:pt idx="25">
                  <c:v>53.800000000000004</c:v>
                </c:pt>
                <c:pt idx="26">
                  <c:v>48.666666666666664</c:v>
                </c:pt>
                <c:pt idx="27">
                  <c:v>52.833333333333329</c:v>
                </c:pt>
                <c:pt idx="28">
                  <c:v>40.200000000000003</c:v>
                </c:pt>
                <c:pt idx="29">
                  <c:v>54.833333333333336</c:v>
                </c:pt>
                <c:pt idx="30">
                  <c:v>51.300000000000004</c:v>
                </c:pt>
                <c:pt idx="31">
                  <c:v>47.833333333333336</c:v>
                </c:pt>
                <c:pt idx="32">
                  <c:v>36.06666666666667</c:v>
                </c:pt>
                <c:pt idx="33">
                  <c:v>38.833333333333336</c:v>
                </c:pt>
                <c:pt idx="34">
                  <c:v>37.799999999999997</c:v>
                </c:pt>
                <c:pt idx="35">
                  <c:v>44.1</c:v>
                </c:pt>
                <c:pt idx="36">
                  <c:v>25.866666666666667</c:v>
                </c:pt>
                <c:pt idx="37">
                  <c:v>25.7</c:v>
                </c:pt>
                <c:pt idx="38">
                  <c:v>34.133333333333333</c:v>
                </c:pt>
                <c:pt idx="39">
                  <c:v>43.166666666666664</c:v>
                </c:pt>
                <c:pt idx="40">
                  <c:v>32.833333333333336</c:v>
                </c:pt>
                <c:pt idx="41">
                  <c:v>37.200000000000003</c:v>
                </c:pt>
              </c:numCache>
            </c:numRef>
          </c:val>
          <c:extLst>
            <c:ext xmlns:c16="http://schemas.microsoft.com/office/drawing/2014/chart" uri="{C3380CC4-5D6E-409C-BE32-E72D297353CC}">
              <c16:uniqueId val="{00000001-E398-714D-9261-5D4BED522157}"/>
            </c:ext>
          </c:extLst>
        </c:ser>
        <c:dLbls>
          <c:showLegendKey val="0"/>
          <c:showVal val="0"/>
          <c:showCatName val="0"/>
          <c:showSerName val="0"/>
          <c:showPercent val="0"/>
          <c:showBubbleSize val="0"/>
        </c:dLbls>
        <c:axId val="863188912"/>
        <c:axId val="863889312"/>
      </c:areaChart>
      <c:lineChart>
        <c:grouping val="standard"/>
        <c:varyColors val="0"/>
        <c:ser>
          <c:idx val="0"/>
          <c:order val="0"/>
          <c:tx>
            <c:strRef>
              <c:f>EELV101!$E$2</c:f>
              <c:strCache>
                <c:ptCount val="1"/>
                <c:pt idx="0">
                  <c:v>N2O
(µg N2O m-2 h-1)</c:v>
                </c:pt>
              </c:strCache>
            </c:strRef>
          </c:tx>
          <c:spPr>
            <a:ln w="38100" cap="rnd">
              <a:solidFill>
                <a:srgbClr val="C00000"/>
              </a:solidFill>
              <a:round/>
            </a:ln>
            <a:effectLst/>
          </c:spPr>
          <c:marker>
            <c:symbol val="none"/>
          </c:marke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EELV101!$E$3:$E$44</c:f>
              <c:numCache>
                <c:formatCode>0.000</c:formatCode>
                <c:ptCount val="42"/>
                <c:pt idx="0">
                  <c:v>25.747380508928369</c:v>
                </c:pt>
                <c:pt idx="1">
                  <c:v>19.986094332565521</c:v>
                </c:pt>
                <c:pt idx="2">
                  <c:v>-7.5452598880310986E-2</c:v>
                </c:pt>
                <c:pt idx="3">
                  <c:v>2.7375646546966799</c:v>
                </c:pt>
                <c:pt idx="4">
                  <c:v>1.2341102482680302</c:v>
                </c:pt>
                <c:pt idx="5">
                  <c:v>10.976836192010641</c:v>
                </c:pt>
                <c:pt idx="6">
                  <c:v>14.600045494024577</c:v>
                </c:pt>
                <c:pt idx="7">
                  <c:v>6.3217600574676096</c:v>
                </c:pt>
                <c:pt idx="8">
                  <c:v>60.118190306899898</c:v>
                </c:pt>
                <c:pt idx="9">
                  <c:v>76.949993190996636</c:v>
                </c:pt>
                <c:pt idx="10">
                  <c:v>5.364767910407771</c:v>
                </c:pt>
                <c:pt idx="11">
                  <c:v>10.375103341734887</c:v>
                </c:pt>
                <c:pt idx="12">
                  <c:v>127.25298399209353</c:v>
                </c:pt>
                <c:pt idx="13">
                  <c:v>3.5735497936269578</c:v>
                </c:pt>
                <c:pt idx="14">
                  <c:v>9.9050991493060909</c:v>
                </c:pt>
                <c:pt idx="15">
                  <c:v>18.320884644351455</c:v>
                </c:pt>
                <c:pt idx="16">
                  <c:v>46.880452443762756</c:v>
                </c:pt>
                <c:pt idx="17">
                  <c:v>10.072386388107256</c:v>
                </c:pt>
                <c:pt idx="18">
                  <c:v>4.9811964825703434</c:v>
                </c:pt>
                <c:pt idx="19">
                  <c:v>4.4329957217598182</c:v>
                </c:pt>
                <c:pt idx="20">
                  <c:v>2.6327842683788711</c:v>
                </c:pt>
                <c:pt idx="21">
                  <c:v>0.12432544026237577</c:v>
                </c:pt>
                <c:pt idx="22">
                  <c:v>-3.0882970725561987</c:v>
                </c:pt>
                <c:pt idx="23">
                  <c:v>-1.5910393803317351</c:v>
                </c:pt>
                <c:pt idx="24">
                  <c:v>1.1114627183025202E-3</c:v>
                </c:pt>
                <c:pt idx="25">
                  <c:v>1.0156760472305277</c:v>
                </c:pt>
                <c:pt idx="26">
                  <c:v>-0.23849878987330139</c:v>
                </c:pt>
                <c:pt idx="27">
                  <c:v>-1.9540988458476813</c:v>
                </c:pt>
                <c:pt idx="28">
                  <c:v>3.1828026739962407</c:v>
                </c:pt>
                <c:pt idx="29">
                  <c:v>1.8130505788092615</c:v>
                </c:pt>
                <c:pt idx="30">
                  <c:v>6.8776670077992526</c:v>
                </c:pt>
                <c:pt idx="31">
                  <c:v>2.1917042609150639</c:v>
                </c:pt>
                <c:pt idx="32">
                  <c:v>5.2494189981053685</c:v>
                </c:pt>
                <c:pt idx="33">
                  <c:v>11.929748648006829</c:v>
                </c:pt>
                <c:pt idx="34">
                  <c:v>24.618533377076151</c:v>
                </c:pt>
                <c:pt idx="35">
                  <c:v>2.7265559343538763</c:v>
                </c:pt>
                <c:pt idx="36">
                  <c:v>1.8794465192663756</c:v>
                </c:pt>
                <c:pt idx="37">
                  <c:v>14.719298694698097</c:v>
                </c:pt>
                <c:pt idx="38">
                  <c:v>17.851957866172885</c:v>
                </c:pt>
                <c:pt idx="39">
                  <c:v>16.119245715929129</c:v>
                </c:pt>
                <c:pt idx="40">
                  <c:v>4.4487625964422728</c:v>
                </c:pt>
                <c:pt idx="41">
                  <c:v>6.9548248510648873</c:v>
                </c:pt>
              </c:numCache>
            </c:numRef>
          </c:val>
          <c:smooth val="0"/>
          <c:extLst>
            <c:ext xmlns:c16="http://schemas.microsoft.com/office/drawing/2014/chart" uri="{C3380CC4-5D6E-409C-BE32-E72D297353CC}">
              <c16:uniqueId val="{00000002-E398-714D-9261-5D4BED522157}"/>
            </c:ext>
          </c:extLst>
        </c:ser>
        <c:dLbls>
          <c:showLegendKey val="0"/>
          <c:showVal val="0"/>
          <c:showCatName val="0"/>
          <c:showSerName val="0"/>
          <c:showPercent val="0"/>
          <c:showBubbleSize val="0"/>
        </c:dLbls>
        <c:marker val="1"/>
        <c:smooth val="0"/>
        <c:axId val="863188912"/>
        <c:axId val="863889312"/>
      </c:lineChart>
      <c:dateAx>
        <c:axId val="863188912"/>
        <c:scaling>
          <c:orientation val="minMax"/>
        </c:scaling>
        <c:delete val="0"/>
        <c:axPos val="b"/>
        <c:numFmt formatCode="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889312"/>
        <c:crosses val="autoZero"/>
        <c:auto val="1"/>
        <c:lblOffset val="100"/>
        <c:baseTimeUnit val="days"/>
      </c:dateAx>
      <c:valAx>
        <c:axId val="863889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solidFill>
                      <a:srgbClr val="C00000"/>
                    </a:solidFill>
                    <a:effectLst/>
                  </a:rPr>
                  <a:t>N</a:t>
                </a:r>
                <a:r>
                  <a:rPr lang="en-US" sz="1200" b="1" baseline="-25000" dirty="0">
                    <a:solidFill>
                      <a:srgbClr val="C00000"/>
                    </a:solidFill>
                    <a:effectLst/>
                  </a:rPr>
                  <a:t>2</a:t>
                </a:r>
                <a:r>
                  <a:rPr lang="en-US" sz="1200" b="1" dirty="0">
                    <a:solidFill>
                      <a:srgbClr val="C00000"/>
                    </a:solidFill>
                    <a:effectLst/>
                  </a:rPr>
                  <a:t>O</a:t>
                </a:r>
                <a:r>
                  <a:rPr lang="en-US" sz="1200" b="1" dirty="0">
                    <a:effectLst/>
                  </a:rPr>
                  <a:t> </a:t>
                </a:r>
                <a:r>
                  <a:rPr lang="en-US" sz="1200" b="1" dirty="0">
                    <a:solidFill>
                      <a:srgbClr val="C00000"/>
                    </a:solidFill>
                    <a:effectLst/>
                  </a:rPr>
                  <a:t>(µg m</a:t>
                </a:r>
                <a:r>
                  <a:rPr lang="en-US" sz="1200" b="1" baseline="30000" dirty="0">
                    <a:solidFill>
                      <a:srgbClr val="C00000"/>
                    </a:solidFill>
                    <a:effectLst/>
                  </a:rPr>
                  <a:t>-2</a:t>
                </a:r>
                <a:r>
                  <a:rPr lang="en-US" sz="1200" b="1" dirty="0">
                    <a:solidFill>
                      <a:srgbClr val="C00000"/>
                    </a:solidFill>
                    <a:effectLst/>
                  </a:rPr>
                  <a:t> h</a:t>
                </a:r>
                <a:r>
                  <a:rPr lang="en-US" sz="1200" b="1" baseline="30000" dirty="0">
                    <a:solidFill>
                      <a:srgbClr val="C00000"/>
                    </a:solidFill>
                    <a:effectLst/>
                  </a:rPr>
                  <a:t>-1</a:t>
                </a:r>
                <a:r>
                  <a:rPr lang="en-US" sz="1200" b="1" dirty="0">
                    <a:solidFill>
                      <a:srgbClr val="C00000"/>
                    </a:solidFill>
                    <a:effectLst/>
                  </a:rPr>
                  <a:t>)</a:t>
                </a:r>
              </a:p>
              <a:p>
                <a:pPr>
                  <a:defRPr/>
                </a:pPr>
                <a:r>
                  <a:rPr lang="en-GB" sz="1200" b="1" i="0" baseline="0" dirty="0">
                    <a:solidFill>
                      <a:schemeClr val="bg2">
                        <a:lumMod val="25000"/>
                      </a:schemeClr>
                    </a:solidFill>
                    <a:effectLst/>
                  </a:rPr>
                  <a:t> </a:t>
                </a:r>
                <a:r>
                  <a:rPr lang="et-EE" sz="1200" b="1" i="0" baseline="0" dirty="0">
                    <a:solidFill>
                      <a:schemeClr val="bg2">
                        <a:lumMod val="25000"/>
                      </a:schemeClr>
                    </a:solidFill>
                    <a:effectLst/>
                  </a:rPr>
                  <a:t>T</a:t>
                </a:r>
                <a:r>
                  <a:rPr lang="et-EE" sz="1200" b="1" i="0" baseline="-25000" dirty="0">
                    <a:solidFill>
                      <a:schemeClr val="bg2">
                        <a:lumMod val="25000"/>
                      </a:schemeClr>
                    </a:solidFill>
                    <a:effectLst/>
                  </a:rPr>
                  <a:t>õhk</a:t>
                </a:r>
                <a:r>
                  <a:rPr lang="en-GB" sz="1200" b="1" i="0" baseline="0" dirty="0">
                    <a:solidFill>
                      <a:schemeClr val="bg2">
                        <a:lumMod val="25000"/>
                      </a:schemeClr>
                    </a:solidFill>
                    <a:effectLst/>
                  </a:rPr>
                  <a:t> (</a:t>
                </a:r>
                <a:r>
                  <a:rPr lang="en-GB" sz="1200" b="1" i="0" baseline="30000" dirty="0">
                    <a:solidFill>
                      <a:schemeClr val="bg2">
                        <a:lumMod val="25000"/>
                      </a:schemeClr>
                    </a:solidFill>
                    <a:effectLst/>
                  </a:rPr>
                  <a:t>o</a:t>
                </a:r>
                <a:r>
                  <a:rPr lang="en-GB" sz="1200" b="1" i="0" baseline="0" dirty="0">
                    <a:solidFill>
                      <a:schemeClr val="bg2">
                        <a:lumMod val="25000"/>
                      </a:schemeClr>
                    </a:solidFill>
                    <a:effectLst/>
                  </a:rPr>
                  <a:t>C) </a:t>
                </a:r>
                <a:r>
                  <a:rPr lang="en-GB" sz="1200" b="1" i="0" baseline="0" dirty="0">
                    <a:solidFill>
                      <a:schemeClr val="tx1"/>
                    </a:solidFill>
                    <a:effectLst/>
                  </a:rPr>
                  <a:t>&amp;</a:t>
                </a:r>
                <a:r>
                  <a:rPr lang="en-GB" sz="1200" b="1" i="0" baseline="0" dirty="0">
                    <a:effectLst/>
                  </a:rPr>
                  <a:t> </a:t>
                </a:r>
                <a:r>
                  <a:rPr lang="en-GB" sz="1200" b="1" i="0" baseline="0" dirty="0" err="1">
                    <a:solidFill>
                      <a:schemeClr val="accent5">
                        <a:lumMod val="50000"/>
                      </a:schemeClr>
                    </a:solidFill>
                    <a:effectLst/>
                  </a:rPr>
                  <a:t>mulla</a:t>
                </a:r>
                <a:r>
                  <a:rPr lang="en-GB" sz="1200" b="1" i="0" baseline="0" dirty="0">
                    <a:solidFill>
                      <a:schemeClr val="accent5">
                        <a:lumMod val="50000"/>
                      </a:schemeClr>
                    </a:solidFill>
                    <a:effectLst/>
                  </a:rPr>
                  <a:t> </a:t>
                </a:r>
                <a:r>
                  <a:rPr lang="en-GB" sz="1200" b="1" i="0" baseline="0" dirty="0" err="1">
                    <a:solidFill>
                      <a:schemeClr val="accent5">
                        <a:lumMod val="50000"/>
                      </a:schemeClr>
                    </a:solidFill>
                    <a:effectLst/>
                  </a:rPr>
                  <a:t>niiskus</a:t>
                </a:r>
                <a:r>
                  <a:rPr lang="en-GB" sz="1200" b="1" i="0" baseline="0" dirty="0">
                    <a:solidFill>
                      <a:schemeClr val="accent5">
                        <a:lumMod val="50000"/>
                      </a:schemeClr>
                    </a:solidFill>
                    <a:effectLst/>
                  </a:rPr>
                  <a:t> (%)</a:t>
                </a:r>
                <a:endParaRPr lang="en-EE" sz="800" b="1" dirty="0">
                  <a:solidFill>
                    <a:schemeClr val="tx1"/>
                  </a:solidFill>
                  <a:effectLst/>
                </a:endParaRPr>
              </a:p>
            </c:rich>
          </c:tx>
          <c:layout>
            <c:manualLayout>
              <c:xMode val="edge"/>
              <c:yMode val="edge"/>
              <c:x val="3.3168015586355667E-2"/>
              <c:y val="0.1424732121929700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18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6086329351828"/>
          <c:y val="4.5763373042725077E-2"/>
          <c:w val="0.71219837970630162"/>
          <c:h val="0.67279960276961748"/>
        </c:manualLayout>
      </c:layout>
      <c:areaChart>
        <c:grouping val="standard"/>
        <c:varyColors val="0"/>
        <c:ser>
          <c:idx val="2"/>
          <c:order val="1"/>
          <c:tx>
            <c:strRef>
              <c:f>EELV_103!$I$1</c:f>
              <c:strCache>
                <c:ptCount val="1"/>
                <c:pt idx="0">
                  <c:v>Air temp., 
oC</c:v>
                </c:pt>
              </c:strCache>
            </c:strRef>
          </c:tx>
          <c:spPr>
            <a:solidFill>
              <a:schemeClr val="tx1">
                <a:lumMod val="85000"/>
                <a:lumOff val="15000"/>
                <a:alpha val="70000"/>
              </a:schemeClr>
            </a:solidFill>
            <a:ln>
              <a:noFill/>
            </a:ln>
            <a:effectLst/>
          </c:spP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EELV_103!$I$2:$I$43</c:f>
              <c:numCache>
                <c:formatCode>0.0</c:formatCode>
                <c:ptCount val="42"/>
                <c:pt idx="0">
                  <c:v>-1.1000000000000001</c:v>
                </c:pt>
                <c:pt idx="1">
                  <c:v>1.7</c:v>
                </c:pt>
                <c:pt idx="2">
                  <c:v>-7</c:v>
                </c:pt>
                <c:pt idx="3">
                  <c:v>4</c:v>
                </c:pt>
                <c:pt idx="4">
                  <c:v>2</c:v>
                </c:pt>
                <c:pt idx="5">
                  <c:v>9</c:v>
                </c:pt>
                <c:pt idx="6">
                  <c:v>9</c:v>
                </c:pt>
                <c:pt idx="7">
                  <c:v>9.6999999999999993</c:v>
                </c:pt>
                <c:pt idx="8">
                  <c:v>30.066666666666666</c:v>
                </c:pt>
                <c:pt idx="9">
                  <c:v>18.466666666666669</c:v>
                </c:pt>
                <c:pt idx="10">
                  <c:v>23.2</c:v>
                </c:pt>
                <c:pt idx="11">
                  <c:v>26</c:v>
                </c:pt>
                <c:pt idx="12">
                  <c:v>36.200000000000003</c:v>
                </c:pt>
                <c:pt idx="13">
                  <c:v>31.433333333333337</c:v>
                </c:pt>
                <c:pt idx="14">
                  <c:v>25.133333333333333</c:v>
                </c:pt>
                <c:pt idx="15">
                  <c:v>18.833333333333332</c:v>
                </c:pt>
                <c:pt idx="16">
                  <c:v>16.3</c:v>
                </c:pt>
                <c:pt idx="17">
                  <c:v>14.066666666666668</c:v>
                </c:pt>
                <c:pt idx="18">
                  <c:v>8.4</c:v>
                </c:pt>
                <c:pt idx="19">
                  <c:v>11.033333333333331</c:v>
                </c:pt>
                <c:pt idx="20">
                  <c:v>-1.7333333333333334</c:v>
                </c:pt>
                <c:pt idx="21">
                  <c:v>3.4</c:v>
                </c:pt>
                <c:pt idx="22">
                  <c:v>0.3</c:v>
                </c:pt>
                <c:pt idx="23">
                  <c:v>-3.5</c:v>
                </c:pt>
                <c:pt idx="24">
                  <c:v>4</c:v>
                </c:pt>
                <c:pt idx="25">
                  <c:v>2.5</c:v>
                </c:pt>
                <c:pt idx="26">
                  <c:v>1.1333333333333335</c:v>
                </c:pt>
                <c:pt idx="27">
                  <c:v>2</c:v>
                </c:pt>
                <c:pt idx="28">
                  <c:v>1.4666666666666668</c:v>
                </c:pt>
                <c:pt idx="29">
                  <c:v>3.6</c:v>
                </c:pt>
                <c:pt idx="30">
                  <c:v>8.9</c:v>
                </c:pt>
                <c:pt idx="31">
                  <c:v>14</c:v>
                </c:pt>
                <c:pt idx="32">
                  <c:v>12</c:v>
                </c:pt>
                <c:pt idx="33">
                  <c:v>19</c:v>
                </c:pt>
                <c:pt idx="34">
                  <c:v>27</c:v>
                </c:pt>
                <c:pt idx="35">
                  <c:v>27</c:v>
                </c:pt>
                <c:pt idx="36">
                  <c:v>20.8</c:v>
                </c:pt>
                <c:pt idx="37">
                  <c:v>18.666666666666668</c:v>
                </c:pt>
                <c:pt idx="38">
                  <c:v>19</c:v>
                </c:pt>
                <c:pt idx="39">
                  <c:v>15</c:v>
                </c:pt>
                <c:pt idx="40">
                  <c:v>16</c:v>
                </c:pt>
                <c:pt idx="41">
                  <c:v>7.3</c:v>
                </c:pt>
              </c:numCache>
            </c:numRef>
          </c:val>
          <c:extLst>
            <c:ext xmlns:c16="http://schemas.microsoft.com/office/drawing/2014/chart" uri="{C3380CC4-5D6E-409C-BE32-E72D297353CC}">
              <c16:uniqueId val="{00000000-3A05-0241-95BC-A83DB5EA9471}"/>
            </c:ext>
          </c:extLst>
        </c:ser>
        <c:ser>
          <c:idx val="3"/>
          <c:order val="2"/>
          <c:tx>
            <c:strRef>
              <c:f>EELV_103!$O$1</c:f>
              <c:strCache>
                <c:ptCount val="1"/>
                <c:pt idx="0">
                  <c:v>Soil moisture
%</c:v>
                </c:pt>
              </c:strCache>
            </c:strRef>
          </c:tx>
          <c:spPr>
            <a:solidFill>
              <a:schemeClr val="accent1">
                <a:lumMod val="75000"/>
                <a:alpha val="35000"/>
              </a:schemeClr>
            </a:solidFill>
            <a:ln>
              <a:noFill/>
            </a:ln>
            <a:effectLst/>
          </c:spP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EELV_103!$O$2:$O$43</c:f>
              <c:numCache>
                <c:formatCode>0.000</c:formatCode>
                <c:ptCount val="42"/>
                <c:pt idx="0">
                  <c:v>45.566666666666663</c:v>
                </c:pt>
                <c:pt idx="1">
                  <c:v>49.433333333333337</c:v>
                </c:pt>
                <c:pt idx="2">
                  <c:v>51.233333333333334</c:v>
                </c:pt>
                <c:pt idx="3">
                  <c:v>46.43333333333333</c:v>
                </c:pt>
                <c:pt idx="4">
                  <c:v>26.966666666666665</c:v>
                </c:pt>
                <c:pt idx="5">
                  <c:v>38.200000000000003</c:v>
                </c:pt>
                <c:pt idx="6">
                  <c:v>49.433333333333337</c:v>
                </c:pt>
                <c:pt idx="7">
                  <c:v>52.900000000000006</c:v>
                </c:pt>
                <c:pt idx="8">
                  <c:v>45.966666666666669</c:v>
                </c:pt>
                <c:pt idx="9">
                  <c:v>49.333333333333343</c:v>
                </c:pt>
                <c:pt idx="10">
                  <c:v>41.733333333333334</c:v>
                </c:pt>
                <c:pt idx="11">
                  <c:v>24.700000000000003</c:v>
                </c:pt>
                <c:pt idx="12">
                  <c:v>23.1</c:v>
                </c:pt>
                <c:pt idx="13">
                  <c:v>19.466666666666669</c:v>
                </c:pt>
                <c:pt idx="14">
                  <c:v>46.466666666666676</c:v>
                </c:pt>
                <c:pt idx="15">
                  <c:v>49.4</c:v>
                </c:pt>
                <c:pt idx="16">
                  <c:v>49.766666666666666</c:v>
                </c:pt>
                <c:pt idx="17">
                  <c:v>43.733333333333334</c:v>
                </c:pt>
                <c:pt idx="18">
                  <c:v>42.333333333333336</c:v>
                </c:pt>
                <c:pt idx="19">
                  <c:v>50.266666666666673</c:v>
                </c:pt>
                <c:pt idx="20">
                  <c:v>48.466666666666661</c:v>
                </c:pt>
                <c:pt idx="21">
                  <c:v>49.733333333333334</c:v>
                </c:pt>
                <c:pt idx="22">
                  <c:v>44.566666666666663</c:v>
                </c:pt>
                <c:pt idx="23">
                  <c:v>36.966666666666661</c:v>
                </c:pt>
                <c:pt idx="24">
                  <c:v>32.93333333333333</c:v>
                </c:pt>
                <c:pt idx="25">
                  <c:v>51.2</c:v>
                </c:pt>
                <c:pt idx="26">
                  <c:v>47.4</c:v>
                </c:pt>
                <c:pt idx="27">
                  <c:v>54.966666666666676</c:v>
                </c:pt>
                <c:pt idx="28">
                  <c:v>42.7</c:v>
                </c:pt>
                <c:pt idx="29">
                  <c:v>47.966666666666669</c:v>
                </c:pt>
                <c:pt idx="30">
                  <c:v>53.233333333333334</c:v>
                </c:pt>
                <c:pt idx="31">
                  <c:v>51</c:v>
                </c:pt>
                <c:pt idx="32">
                  <c:v>45.300000000000004</c:v>
                </c:pt>
                <c:pt idx="33">
                  <c:v>29.766666666666669</c:v>
                </c:pt>
                <c:pt idx="34">
                  <c:v>42.966666666666661</c:v>
                </c:pt>
                <c:pt idx="35">
                  <c:v>38.599999999999994</c:v>
                </c:pt>
                <c:pt idx="36">
                  <c:v>22.266666666666666</c:v>
                </c:pt>
                <c:pt idx="37">
                  <c:v>29.06666666666667</c:v>
                </c:pt>
                <c:pt idx="38">
                  <c:v>27.233333333333331</c:v>
                </c:pt>
                <c:pt idx="39">
                  <c:v>32.800000000000004</c:v>
                </c:pt>
                <c:pt idx="40">
                  <c:v>29.333333333333332</c:v>
                </c:pt>
                <c:pt idx="41">
                  <c:v>35.533333333333331</c:v>
                </c:pt>
              </c:numCache>
            </c:numRef>
          </c:val>
          <c:extLst>
            <c:ext xmlns:c16="http://schemas.microsoft.com/office/drawing/2014/chart" uri="{C3380CC4-5D6E-409C-BE32-E72D297353CC}">
              <c16:uniqueId val="{00000001-3A05-0241-95BC-A83DB5EA9471}"/>
            </c:ext>
          </c:extLst>
        </c:ser>
        <c:dLbls>
          <c:showLegendKey val="0"/>
          <c:showVal val="0"/>
          <c:showCatName val="0"/>
          <c:showSerName val="0"/>
          <c:showPercent val="0"/>
          <c:showBubbleSize val="0"/>
        </c:dLbls>
        <c:axId val="828399920"/>
        <c:axId val="1030417808"/>
      </c:areaChart>
      <c:lineChart>
        <c:grouping val="standard"/>
        <c:varyColors val="0"/>
        <c:ser>
          <c:idx val="0"/>
          <c:order val="0"/>
          <c:tx>
            <c:strRef>
              <c:f>EELV_103!$E$1</c:f>
              <c:strCache>
                <c:ptCount val="1"/>
                <c:pt idx="0">
                  <c:v>N2O
 (µg N2O m-2 h-1)</c:v>
                </c:pt>
              </c:strCache>
            </c:strRef>
          </c:tx>
          <c:spPr>
            <a:ln w="38100" cap="rnd">
              <a:solidFill>
                <a:srgbClr val="C00000"/>
              </a:solidFill>
              <a:round/>
            </a:ln>
            <a:effectLst/>
          </c:spPr>
          <c:marker>
            <c:symbol val="none"/>
          </c:marke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EELV_103!$E$2:$E$43</c:f>
              <c:numCache>
                <c:formatCode>0.000</c:formatCode>
                <c:ptCount val="42"/>
                <c:pt idx="0">
                  <c:v>37.395258165061399</c:v>
                </c:pt>
                <c:pt idx="1">
                  <c:v>36.264902214021681</c:v>
                </c:pt>
                <c:pt idx="2">
                  <c:v>57.503339405952417</c:v>
                </c:pt>
                <c:pt idx="3">
                  <c:v>7.8904033481062061</c:v>
                </c:pt>
                <c:pt idx="4">
                  <c:v>15.565122923524422</c:v>
                </c:pt>
                <c:pt idx="5">
                  <c:v>25.381677414459453</c:v>
                </c:pt>
                <c:pt idx="6">
                  <c:v>41.881498970339898</c:v>
                </c:pt>
                <c:pt idx="7">
                  <c:v>23.654645038956701</c:v>
                </c:pt>
                <c:pt idx="8">
                  <c:v>115.11938179666876</c:v>
                </c:pt>
                <c:pt idx="9">
                  <c:v>148.23455072781243</c:v>
                </c:pt>
                <c:pt idx="10">
                  <c:v>208.43920719590537</c:v>
                </c:pt>
                <c:pt idx="11">
                  <c:v>113.84544268687603</c:v>
                </c:pt>
                <c:pt idx="12">
                  <c:v>56.879532072071903</c:v>
                </c:pt>
                <c:pt idx="13">
                  <c:v>37.260097088110733</c:v>
                </c:pt>
                <c:pt idx="14">
                  <c:v>61.529498294996095</c:v>
                </c:pt>
                <c:pt idx="15">
                  <c:v>55.831819608960451</c:v>
                </c:pt>
                <c:pt idx="16">
                  <c:v>57.570392055670183</c:v>
                </c:pt>
                <c:pt idx="17">
                  <c:v>59.002750700909594</c:v>
                </c:pt>
                <c:pt idx="18">
                  <c:v>50.307621583011688</c:v>
                </c:pt>
                <c:pt idx="19">
                  <c:v>24.892502861597603</c:v>
                </c:pt>
                <c:pt idx="20">
                  <c:v>21.210173044978514</c:v>
                </c:pt>
                <c:pt idx="21">
                  <c:v>38.937631717971563</c:v>
                </c:pt>
                <c:pt idx="22">
                  <c:v>2.7928500591623395</c:v>
                </c:pt>
                <c:pt idx="23">
                  <c:v>12.926812021582185</c:v>
                </c:pt>
                <c:pt idx="24">
                  <c:v>13.766866779648504</c:v>
                </c:pt>
                <c:pt idx="25">
                  <c:v>62.33930846281261</c:v>
                </c:pt>
                <c:pt idx="26">
                  <c:v>-0.2574902573351181</c:v>
                </c:pt>
                <c:pt idx="27">
                  <c:v>28.112759809960302</c:v>
                </c:pt>
                <c:pt idx="28">
                  <c:v>15.565122923524422</c:v>
                </c:pt>
                <c:pt idx="29">
                  <c:v>25.381677414459453</c:v>
                </c:pt>
                <c:pt idx="30">
                  <c:v>41.881498970339898</c:v>
                </c:pt>
                <c:pt idx="31">
                  <c:v>67.519607056165412</c:v>
                </c:pt>
                <c:pt idx="32">
                  <c:v>162.54549642647814</c:v>
                </c:pt>
                <c:pt idx="33">
                  <c:v>104.57142440624045</c:v>
                </c:pt>
                <c:pt idx="34">
                  <c:v>131.92379123397907</c:v>
                </c:pt>
                <c:pt idx="35">
                  <c:v>106.70477942690989</c:v>
                </c:pt>
                <c:pt idx="36">
                  <c:v>170.24838685801146</c:v>
                </c:pt>
                <c:pt idx="37">
                  <c:v>74.5424624769513</c:v>
                </c:pt>
                <c:pt idx="38">
                  <c:v>74.596565606425003</c:v>
                </c:pt>
                <c:pt idx="39">
                  <c:v>70.116158239710217</c:v>
                </c:pt>
                <c:pt idx="40">
                  <c:v>44.164696387762383</c:v>
                </c:pt>
                <c:pt idx="41">
                  <c:v>29.527288525360728</c:v>
                </c:pt>
              </c:numCache>
            </c:numRef>
          </c:val>
          <c:smooth val="0"/>
          <c:extLst>
            <c:ext xmlns:c16="http://schemas.microsoft.com/office/drawing/2014/chart" uri="{C3380CC4-5D6E-409C-BE32-E72D297353CC}">
              <c16:uniqueId val="{00000002-3A05-0241-95BC-A83DB5EA9471}"/>
            </c:ext>
          </c:extLst>
        </c:ser>
        <c:dLbls>
          <c:showLegendKey val="0"/>
          <c:showVal val="0"/>
          <c:showCatName val="0"/>
          <c:showSerName val="0"/>
          <c:showPercent val="0"/>
          <c:showBubbleSize val="0"/>
        </c:dLbls>
        <c:marker val="1"/>
        <c:smooth val="0"/>
        <c:axId val="849949952"/>
        <c:axId val="849738832"/>
      </c:lineChart>
      <c:dateAx>
        <c:axId val="849949952"/>
        <c:scaling>
          <c:orientation val="minMax"/>
        </c:scaling>
        <c:delete val="0"/>
        <c:axPos val="b"/>
        <c:numFmt formatCode="[$]\ mmmm\,\ yyyy;@" c16r2:formatcode2="[$-en-EE,1]\ 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738832"/>
        <c:crosses val="autoZero"/>
        <c:auto val="1"/>
        <c:lblOffset val="100"/>
        <c:baseTimeUnit val="days"/>
        <c:majorUnit val="2"/>
        <c:majorTimeUnit val="months"/>
      </c:dateAx>
      <c:valAx>
        <c:axId val="84973883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lang="en-US" sz="1200" b="1" i="0" baseline="0" dirty="0">
                    <a:solidFill>
                      <a:srgbClr val="C00000"/>
                    </a:solidFill>
                    <a:effectLst/>
                  </a:rPr>
                  <a:t>N</a:t>
                </a:r>
                <a:r>
                  <a:rPr lang="en-US" sz="1200" b="1" i="0" baseline="-25000" dirty="0">
                    <a:solidFill>
                      <a:srgbClr val="C00000"/>
                    </a:solidFill>
                    <a:effectLst/>
                  </a:rPr>
                  <a:t>2</a:t>
                </a:r>
                <a:r>
                  <a:rPr lang="en-US" sz="1200" b="1" i="0" baseline="0" dirty="0">
                    <a:solidFill>
                      <a:srgbClr val="C00000"/>
                    </a:solidFill>
                    <a:effectLst/>
                  </a:rPr>
                  <a:t>O</a:t>
                </a:r>
                <a:r>
                  <a:rPr lang="en-US" sz="1200" b="1" i="0" baseline="0" dirty="0">
                    <a:solidFill>
                      <a:schemeClr val="tx1"/>
                    </a:solidFill>
                    <a:effectLst/>
                  </a:rPr>
                  <a:t>  (µg m</a:t>
                </a:r>
                <a:r>
                  <a:rPr lang="en-US" sz="1200" b="1" i="0" baseline="30000" dirty="0">
                    <a:solidFill>
                      <a:schemeClr val="tx1"/>
                    </a:solidFill>
                    <a:effectLst/>
                  </a:rPr>
                  <a:t>-2</a:t>
                </a:r>
                <a:r>
                  <a:rPr lang="en-US" sz="1200" b="1" i="0" baseline="0" dirty="0">
                    <a:solidFill>
                      <a:schemeClr val="tx1"/>
                    </a:solidFill>
                    <a:effectLst/>
                  </a:rPr>
                  <a:t> </a:t>
                </a:r>
                <a:r>
                  <a:rPr lang="en-US" sz="1200" b="1" i="0" baseline="0">
                    <a:solidFill>
                      <a:schemeClr val="tx1"/>
                    </a:solidFill>
                    <a:effectLst/>
                  </a:rPr>
                  <a:t>h</a:t>
                </a:r>
                <a:r>
                  <a:rPr lang="en-US" sz="1200" b="1" i="0" baseline="30000">
                    <a:solidFill>
                      <a:schemeClr val="tx1"/>
                    </a:solidFill>
                    <a:effectLst/>
                  </a:rPr>
                  <a:t>-1</a:t>
                </a:r>
                <a:r>
                  <a:rPr lang="en-US" sz="1200" b="1" i="0" baseline="0">
                    <a:solidFill>
                      <a:schemeClr val="tx1"/>
                    </a:solidFill>
                    <a:effectLst/>
                  </a:rPr>
                  <a:t>),</a:t>
                </a:r>
                <a:r>
                  <a:rPr lang="en-GB" sz="1200" b="1" i="0" baseline="0">
                    <a:effectLst/>
                  </a:rPr>
                  <a:t> </a:t>
                </a:r>
                <a:endParaRPr lang="en-GB" sz="1200" b="1" i="0" baseline="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2400">
                    <a:solidFill>
                      <a:prstClr val="black">
                        <a:lumMod val="65000"/>
                        <a:lumOff val="35000"/>
                      </a:prstClr>
                    </a:solidFill>
                  </a:defRPr>
                </a:pPr>
                <a:r>
                  <a:rPr lang="et-EE" sz="1200" b="1" i="0" u="none" strike="noStrike" kern="1200" baseline="0" dirty="0">
                    <a:solidFill>
                      <a:schemeClr val="bg2">
                        <a:lumMod val="25000"/>
                      </a:schemeClr>
                    </a:solidFill>
                    <a:effectLst/>
                  </a:rPr>
                  <a:t>T</a:t>
                </a:r>
                <a:r>
                  <a:rPr lang="et-EE" sz="1200" b="1" i="0" u="none" strike="noStrike" kern="1200" baseline="-25000" dirty="0">
                    <a:solidFill>
                      <a:schemeClr val="bg2">
                        <a:lumMod val="25000"/>
                      </a:schemeClr>
                    </a:solidFill>
                    <a:effectLst/>
                  </a:rPr>
                  <a:t>õhk</a:t>
                </a:r>
                <a:r>
                  <a:rPr lang="en-GB" sz="1200" b="1" i="0" u="none" strike="noStrike" kern="1200" baseline="0" dirty="0">
                    <a:solidFill>
                      <a:schemeClr val="bg2">
                        <a:lumMod val="25000"/>
                      </a:schemeClr>
                    </a:solidFill>
                    <a:effectLst/>
                  </a:rPr>
                  <a:t> (</a:t>
                </a:r>
                <a:r>
                  <a:rPr lang="en-GB" sz="1200" b="1" i="0" u="none" strike="noStrike" kern="1200" baseline="30000" dirty="0" err="1">
                    <a:solidFill>
                      <a:schemeClr val="bg2">
                        <a:lumMod val="25000"/>
                      </a:schemeClr>
                    </a:solidFill>
                    <a:effectLst/>
                  </a:rPr>
                  <a:t>o</a:t>
                </a:r>
                <a:r>
                  <a:rPr lang="en-GB" sz="1200" b="1" i="0" u="none" strike="noStrike" kern="1200" baseline="0" dirty="0" err="1">
                    <a:solidFill>
                      <a:schemeClr val="bg2">
                        <a:lumMod val="25000"/>
                      </a:schemeClr>
                    </a:solidFill>
                    <a:effectLst/>
                  </a:rPr>
                  <a:t>C</a:t>
                </a:r>
                <a:r>
                  <a:rPr lang="en-GB" sz="1200" b="1" i="0" u="none" strike="noStrike" kern="1200" baseline="0" dirty="0">
                    <a:solidFill>
                      <a:schemeClr val="bg2">
                        <a:lumMod val="25000"/>
                      </a:schemeClr>
                    </a:solidFill>
                    <a:effectLst/>
                  </a:rPr>
                  <a:t>) </a:t>
                </a:r>
                <a:r>
                  <a:rPr lang="en-GB" sz="1200" b="1" i="0" u="none" strike="noStrike" kern="1200" baseline="0" dirty="0">
                    <a:solidFill>
                      <a:schemeClr val="tx1"/>
                    </a:solidFill>
                    <a:effectLst/>
                  </a:rPr>
                  <a:t>&amp;</a:t>
                </a:r>
                <a:r>
                  <a:rPr lang="en-GB" sz="1200" b="1" i="0" u="none" strike="noStrike" kern="1200" baseline="0" dirty="0">
                    <a:solidFill>
                      <a:prstClr val="black">
                        <a:lumMod val="65000"/>
                        <a:lumOff val="35000"/>
                      </a:prst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400" dirty="0">
                  <a:solidFill>
                    <a:schemeClr val="tx1"/>
                  </a:solidFill>
                  <a:effectLst/>
                </a:endParaRPr>
              </a:p>
            </c:rich>
          </c:tx>
          <c:layout>
            <c:manualLayout>
              <c:xMode val="edge"/>
              <c:yMode val="edge"/>
              <c:x val="4.1106165238372579E-2"/>
              <c:y val="0.13477760186777821"/>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949952"/>
        <c:crosses val="autoZero"/>
        <c:crossBetween val="between"/>
      </c:valAx>
      <c:valAx>
        <c:axId val="1030417808"/>
        <c:scaling>
          <c:orientation val="minMax"/>
        </c:scaling>
        <c:delete val="1"/>
        <c:axPos val="r"/>
        <c:numFmt formatCode="0" sourceLinked="0"/>
        <c:majorTickMark val="in"/>
        <c:minorTickMark val="none"/>
        <c:tickLblPos val="nextTo"/>
        <c:crossAx val="828399920"/>
        <c:crosses val="max"/>
        <c:crossBetween val="between"/>
      </c:valAx>
      <c:dateAx>
        <c:axId val="828399920"/>
        <c:scaling>
          <c:orientation val="minMax"/>
        </c:scaling>
        <c:delete val="1"/>
        <c:axPos val="b"/>
        <c:numFmt formatCode="m/d/yy" sourceLinked="1"/>
        <c:majorTickMark val="out"/>
        <c:minorTickMark val="none"/>
        <c:tickLblPos val="nextTo"/>
        <c:crossAx val="1030417808"/>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EELV_102!$I$1</c:f>
              <c:strCache>
                <c:ptCount val="1"/>
                <c:pt idx="0">
                  <c:v>Tair, °C</c:v>
                </c:pt>
              </c:strCache>
            </c:strRef>
          </c:tx>
          <c:spPr>
            <a:solidFill>
              <a:schemeClr val="tx1">
                <a:lumMod val="85000"/>
                <a:lumOff val="15000"/>
                <a:alpha val="70260"/>
              </a:schemeClr>
            </a:solidFill>
            <a:ln>
              <a:noFill/>
            </a:ln>
            <a:effectLst/>
          </c:spP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EELV_102!$I$2:$I$43</c:f>
              <c:numCache>
                <c:formatCode>0.0</c:formatCode>
                <c:ptCount val="42"/>
                <c:pt idx="0">
                  <c:v>1.5</c:v>
                </c:pt>
                <c:pt idx="1">
                  <c:v>-2</c:v>
                </c:pt>
                <c:pt idx="2">
                  <c:v>-8</c:v>
                </c:pt>
                <c:pt idx="3">
                  <c:v>6</c:v>
                </c:pt>
                <c:pt idx="4">
                  <c:v>0.6</c:v>
                </c:pt>
                <c:pt idx="5">
                  <c:v>7.2</c:v>
                </c:pt>
                <c:pt idx="6">
                  <c:v>12</c:v>
                </c:pt>
                <c:pt idx="7">
                  <c:v>5.9000000000000012</c:v>
                </c:pt>
                <c:pt idx="8">
                  <c:v>31.366666666666664</c:v>
                </c:pt>
                <c:pt idx="9">
                  <c:v>9.6</c:v>
                </c:pt>
                <c:pt idx="10">
                  <c:v>26.100000000000005</c:v>
                </c:pt>
                <c:pt idx="11">
                  <c:v>30.100000000000005</c:v>
                </c:pt>
                <c:pt idx="12">
                  <c:v>34</c:v>
                </c:pt>
                <c:pt idx="13">
                  <c:v>24.266666666666666</c:v>
                </c:pt>
                <c:pt idx="14">
                  <c:v>17.333333333333332</c:v>
                </c:pt>
                <c:pt idx="15">
                  <c:v>15.5</c:v>
                </c:pt>
                <c:pt idx="16">
                  <c:v>14.133333333333333</c:v>
                </c:pt>
                <c:pt idx="17">
                  <c:v>13.5</c:v>
                </c:pt>
                <c:pt idx="18">
                  <c:v>11.533333333333331</c:v>
                </c:pt>
                <c:pt idx="19">
                  <c:v>7.9333333333333336</c:v>
                </c:pt>
                <c:pt idx="20">
                  <c:v>4.8999999999999995</c:v>
                </c:pt>
                <c:pt idx="21">
                  <c:v>-1.6333333333333335</c:v>
                </c:pt>
                <c:pt idx="22">
                  <c:v>4.5999999999999996</c:v>
                </c:pt>
                <c:pt idx="23">
                  <c:v>-8</c:v>
                </c:pt>
                <c:pt idx="24">
                  <c:v>-8</c:v>
                </c:pt>
                <c:pt idx="25">
                  <c:v>-2.1666666666666665</c:v>
                </c:pt>
                <c:pt idx="26">
                  <c:v>0.10000000000000002</c:v>
                </c:pt>
                <c:pt idx="27">
                  <c:v>0.10000000000000002</c:v>
                </c:pt>
                <c:pt idx="28">
                  <c:v>-1.2</c:v>
                </c:pt>
                <c:pt idx="29">
                  <c:v>7.3</c:v>
                </c:pt>
                <c:pt idx="30">
                  <c:v>7.9333333333333327</c:v>
                </c:pt>
                <c:pt idx="31">
                  <c:v>15.800000000000002</c:v>
                </c:pt>
                <c:pt idx="32">
                  <c:v>11.533333333333333</c:v>
                </c:pt>
                <c:pt idx="33">
                  <c:v>16.8</c:v>
                </c:pt>
                <c:pt idx="34">
                  <c:v>28.333333333333332</c:v>
                </c:pt>
                <c:pt idx="35">
                  <c:v>20.2</c:v>
                </c:pt>
                <c:pt idx="36">
                  <c:v>16</c:v>
                </c:pt>
                <c:pt idx="37">
                  <c:v>27.866666666666664</c:v>
                </c:pt>
                <c:pt idx="38">
                  <c:v>24</c:v>
                </c:pt>
                <c:pt idx="39">
                  <c:v>25.666666666666668</c:v>
                </c:pt>
                <c:pt idx="40">
                  <c:v>15</c:v>
                </c:pt>
                <c:pt idx="41">
                  <c:v>13</c:v>
                </c:pt>
              </c:numCache>
            </c:numRef>
          </c:val>
          <c:extLst>
            <c:ext xmlns:c16="http://schemas.microsoft.com/office/drawing/2014/chart" uri="{C3380CC4-5D6E-409C-BE32-E72D297353CC}">
              <c16:uniqueId val="{00000000-AE92-DE47-85DD-2F918A2D8449}"/>
            </c:ext>
          </c:extLst>
        </c:ser>
        <c:ser>
          <c:idx val="3"/>
          <c:order val="2"/>
          <c:tx>
            <c:strRef>
              <c:f>EELV_102!$O$1</c:f>
              <c:strCache>
                <c:ptCount val="1"/>
                <c:pt idx="0">
                  <c:v>SWC
%</c:v>
                </c:pt>
              </c:strCache>
            </c:strRef>
          </c:tx>
          <c:spPr>
            <a:solidFill>
              <a:schemeClr val="accent1">
                <a:lumMod val="75000"/>
                <a:alpha val="35000"/>
              </a:schemeClr>
            </a:solidFill>
            <a:ln>
              <a:noFill/>
            </a:ln>
            <a:effectLst/>
          </c:spP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EELV_102!$O$2:$O$43</c:f>
              <c:numCache>
                <c:formatCode>0.0</c:formatCode>
                <c:ptCount val="42"/>
                <c:pt idx="0">
                  <c:v>60.366666666666667</c:v>
                </c:pt>
                <c:pt idx="1">
                  <c:v>54.166666666666664</c:v>
                </c:pt>
                <c:pt idx="2">
                  <c:v>26.166666666666664</c:v>
                </c:pt>
                <c:pt idx="3">
                  <c:v>46.433333333333323</c:v>
                </c:pt>
                <c:pt idx="4">
                  <c:v>16.033333333333335</c:v>
                </c:pt>
                <c:pt idx="5">
                  <c:v>63.36666666666666</c:v>
                </c:pt>
                <c:pt idx="6">
                  <c:v>60.033333333333324</c:v>
                </c:pt>
                <c:pt idx="7">
                  <c:v>61.466666666666669</c:v>
                </c:pt>
                <c:pt idx="8">
                  <c:v>60.06666666666667</c:v>
                </c:pt>
                <c:pt idx="9">
                  <c:v>61.8</c:v>
                </c:pt>
                <c:pt idx="10">
                  <c:v>43.033333333333339</c:v>
                </c:pt>
                <c:pt idx="11">
                  <c:v>34.900000000000006</c:v>
                </c:pt>
                <c:pt idx="12">
                  <c:v>20.666666666666668</c:v>
                </c:pt>
                <c:pt idx="13">
                  <c:v>22.9</c:v>
                </c:pt>
                <c:pt idx="14">
                  <c:v>45.300000000000004</c:v>
                </c:pt>
                <c:pt idx="15">
                  <c:v>48.166666666666671</c:v>
                </c:pt>
                <c:pt idx="16">
                  <c:v>55.466666666666676</c:v>
                </c:pt>
                <c:pt idx="17">
                  <c:v>55.533333333333331</c:v>
                </c:pt>
                <c:pt idx="18">
                  <c:v>50.233333333333341</c:v>
                </c:pt>
                <c:pt idx="19">
                  <c:v>58.433333333333337</c:v>
                </c:pt>
                <c:pt idx="20">
                  <c:v>60.56666666666667</c:v>
                </c:pt>
                <c:pt idx="21">
                  <c:v>56.333333333333336</c:v>
                </c:pt>
                <c:pt idx="22">
                  <c:v>59.066666666666656</c:v>
                </c:pt>
                <c:pt idx="23">
                  <c:v>40.299999999999997</c:v>
                </c:pt>
                <c:pt idx="24">
                  <c:v>21.6</c:v>
                </c:pt>
                <c:pt idx="25">
                  <c:v>36.1</c:v>
                </c:pt>
                <c:pt idx="26">
                  <c:v>47.2</c:v>
                </c:pt>
                <c:pt idx="27">
                  <c:v>58.3</c:v>
                </c:pt>
                <c:pt idx="28">
                  <c:v>58.7</c:v>
                </c:pt>
                <c:pt idx="29">
                  <c:v>59.13333333333334</c:v>
                </c:pt>
                <c:pt idx="30">
                  <c:v>60.266666666666659</c:v>
                </c:pt>
                <c:pt idx="31">
                  <c:v>58.199999999999996</c:v>
                </c:pt>
                <c:pt idx="32">
                  <c:v>47.86666666666666</c:v>
                </c:pt>
                <c:pt idx="33">
                  <c:v>49.000000000000007</c:v>
                </c:pt>
                <c:pt idx="34">
                  <c:v>48.666666666666671</c:v>
                </c:pt>
                <c:pt idx="35">
                  <c:v>46.56666666666667</c:v>
                </c:pt>
                <c:pt idx="36">
                  <c:v>47.900000000000006</c:v>
                </c:pt>
                <c:pt idx="37">
                  <c:v>34.56666666666667</c:v>
                </c:pt>
                <c:pt idx="38">
                  <c:v>40.433333333333337</c:v>
                </c:pt>
                <c:pt idx="39">
                  <c:v>25.533333333333335</c:v>
                </c:pt>
                <c:pt idx="40">
                  <c:v>36.266666666666666</c:v>
                </c:pt>
                <c:pt idx="41">
                  <c:v>39.56666666666667</c:v>
                </c:pt>
              </c:numCache>
            </c:numRef>
          </c:val>
          <c:extLst>
            <c:ext xmlns:c16="http://schemas.microsoft.com/office/drawing/2014/chart" uri="{C3380CC4-5D6E-409C-BE32-E72D297353CC}">
              <c16:uniqueId val="{00000001-AE92-DE47-85DD-2F918A2D8449}"/>
            </c:ext>
          </c:extLst>
        </c:ser>
        <c:dLbls>
          <c:showLegendKey val="0"/>
          <c:showVal val="0"/>
          <c:showCatName val="0"/>
          <c:showSerName val="0"/>
          <c:showPercent val="0"/>
          <c:showBubbleSize val="0"/>
        </c:dLbls>
        <c:axId val="849949952"/>
        <c:axId val="849738832"/>
      </c:areaChart>
      <c:lineChart>
        <c:grouping val="standard"/>
        <c:varyColors val="0"/>
        <c:ser>
          <c:idx val="0"/>
          <c:order val="0"/>
          <c:tx>
            <c:strRef>
              <c:f>EELV_102!$E$1</c:f>
              <c:strCache>
                <c:ptCount val="1"/>
                <c:pt idx="0">
                  <c:v>N2O
(µg N2O m-2 h-1)</c:v>
                </c:pt>
              </c:strCache>
            </c:strRef>
          </c:tx>
          <c:spPr>
            <a:ln w="38100" cap="rnd">
              <a:solidFill>
                <a:srgbClr val="C00000"/>
              </a:solidFill>
              <a:round/>
            </a:ln>
            <a:effectLst/>
          </c:spPr>
          <c:marker>
            <c:symbol val="none"/>
          </c:marke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EELV_102!$E$2:$E$43</c:f>
              <c:numCache>
                <c:formatCode>0.000</c:formatCode>
                <c:ptCount val="42"/>
                <c:pt idx="0">
                  <c:v>-2.4547687253391937</c:v>
                </c:pt>
                <c:pt idx="1">
                  <c:v>-1.4295568948210771</c:v>
                </c:pt>
                <c:pt idx="2">
                  <c:v>3.3290875879477961</c:v>
                </c:pt>
                <c:pt idx="3">
                  <c:v>0.122417889488278</c:v>
                </c:pt>
                <c:pt idx="4">
                  <c:v>0.87709477799643609</c:v>
                </c:pt>
                <c:pt idx="5">
                  <c:v>1.8427192899893428</c:v>
                </c:pt>
                <c:pt idx="6">
                  <c:v>2.0721332042989005</c:v>
                </c:pt>
                <c:pt idx="7">
                  <c:v>0.82734399351660448</c:v>
                </c:pt>
                <c:pt idx="8">
                  <c:v>-1.1326764593332836</c:v>
                </c:pt>
                <c:pt idx="9">
                  <c:v>4.2210758057561959</c:v>
                </c:pt>
                <c:pt idx="10">
                  <c:v>5.5271533048508061</c:v>
                </c:pt>
                <c:pt idx="11">
                  <c:v>2.7391358167424702</c:v>
                </c:pt>
                <c:pt idx="12">
                  <c:v>1.5387189442965732</c:v>
                </c:pt>
                <c:pt idx="13">
                  <c:v>1.0128196441441597</c:v>
                </c:pt>
                <c:pt idx="14">
                  <c:v>4.1117675178736981</c:v>
                </c:pt>
                <c:pt idx="15">
                  <c:v>7.1400402053743175</c:v>
                </c:pt>
                <c:pt idx="16">
                  <c:v>7.6239933072879742</c:v>
                </c:pt>
                <c:pt idx="17">
                  <c:v>3.635114938226494</c:v>
                </c:pt>
                <c:pt idx="18">
                  <c:v>4.8942830533955775</c:v>
                </c:pt>
                <c:pt idx="19">
                  <c:v>1.8374980080367014</c:v>
                </c:pt>
                <c:pt idx="20">
                  <c:v>-1.9279817938817114</c:v>
                </c:pt>
                <c:pt idx="21">
                  <c:v>0.81771188154264596</c:v>
                </c:pt>
                <c:pt idx="22">
                  <c:v>-0.7832839664258946</c:v>
                </c:pt>
                <c:pt idx="23">
                  <c:v>1.0573493469514599</c:v>
                </c:pt>
                <c:pt idx="24">
                  <c:v>1.8059746720521725</c:v>
                </c:pt>
                <c:pt idx="25">
                  <c:v>10.207110641559005</c:v>
                </c:pt>
                <c:pt idx="26">
                  <c:v>-5.2790994371029437E-2</c:v>
                </c:pt>
                <c:pt idx="27">
                  <c:v>2.0235957520780752</c:v>
                </c:pt>
                <c:pt idx="28">
                  <c:v>0.87709477799643609</c:v>
                </c:pt>
                <c:pt idx="29">
                  <c:v>1.8427192899893428</c:v>
                </c:pt>
                <c:pt idx="30">
                  <c:v>2.0721332042989005</c:v>
                </c:pt>
                <c:pt idx="31">
                  <c:v>0.81488857620939315</c:v>
                </c:pt>
                <c:pt idx="32">
                  <c:v>6.712391254975449</c:v>
                </c:pt>
                <c:pt idx="33">
                  <c:v>0.5031858977966186</c:v>
                </c:pt>
                <c:pt idx="34">
                  <c:v>3.466320298701131</c:v>
                </c:pt>
                <c:pt idx="35">
                  <c:v>7.5685586281916608</c:v>
                </c:pt>
                <c:pt idx="36">
                  <c:v>10.295497772615214</c:v>
                </c:pt>
                <c:pt idx="37">
                  <c:v>2.2249000880394454</c:v>
                </c:pt>
                <c:pt idx="38">
                  <c:v>-0.75564402937987052</c:v>
                </c:pt>
                <c:pt idx="39">
                  <c:v>-0.21749660959960845</c:v>
                </c:pt>
                <c:pt idx="40">
                  <c:v>4.919794260573263</c:v>
                </c:pt>
                <c:pt idx="41">
                  <c:v>-1.4909599187467339</c:v>
                </c:pt>
              </c:numCache>
            </c:numRef>
          </c:val>
          <c:smooth val="0"/>
          <c:extLst>
            <c:ext xmlns:c16="http://schemas.microsoft.com/office/drawing/2014/chart" uri="{C3380CC4-5D6E-409C-BE32-E72D297353CC}">
              <c16:uniqueId val="{00000002-AE92-DE47-85DD-2F918A2D8449}"/>
            </c:ext>
          </c:extLst>
        </c:ser>
        <c:dLbls>
          <c:showLegendKey val="0"/>
          <c:showVal val="0"/>
          <c:showCatName val="0"/>
          <c:showSerName val="0"/>
          <c:showPercent val="0"/>
          <c:showBubbleSize val="0"/>
        </c:dLbls>
        <c:marker val="1"/>
        <c:smooth val="0"/>
        <c:axId val="849949952"/>
        <c:axId val="849738832"/>
      </c:lineChart>
      <c:dateAx>
        <c:axId val="84994995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738832"/>
        <c:crosses val="autoZero"/>
        <c:auto val="1"/>
        <c:lblOffset val="100"/>
        <c:baseTimeUnit val="days"/>
      </c:dateAx>
      <c:valAx>
        <c:axId val="84973883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sysClr val="windowText" lastClr="000000">
                        <a:lumMod val="65000"/>
                        <a:lumOff val="35000"/>
                      </a:sysClr>
                    </a:solidFill>
                    <a:latin typeface="+mn-lt"/>
                    <a:ea typeface="+mn-ea"/>
                    <a:cs typeface="+mn-cs"/>
                  </a:defRPr>
                </a:pPr>
                <a:r>
                  <a:rPr lang="en-US" sz="1200" b="1" i="0" baseline="0" dirty="0">
                    <a:solidFill>
                      <a:srgbClr val="C00000"/>
                    </a:solidFill>
                    <a:effectLst/>
                  </a:rPr>
                  <a:t>N</a:t>
                </a:r>
                <a:r>
                  <a:rPr lang="en-US" sz="1200" b="1" i="0" baseline="-25000" dirty="0">
                    <a:solidFill>
                      <a:srgbClr val="C00000"/>
                    </a:solidFill>
                    <a:effectLst/>
                  </a:rPr>
                  <a:t>2</a:t>
                </a:r>
                <a:r>
                  <a:rPr lang="en-US" sz="1200" b="1" i="0" baseline="0" dirty="0">
                    <a:solidFill>
                      <a:srgbClr val="C00000"/>
                    </a:solidFill>
                    <a:effectLst/>
                  </a:rPr>
                  <a:t>O (µg m</a:t>
                </a:r>
                <a:r>
                  <a:rPr lang="en-US" sz="1200" b="1" i="0" baseline="30000" dirty="0">
                    <a:solidFill>
                      <a:srgbClr val="C00000"/>
                    </a:solidFill>
                    <a:effectLst/>
                  </a:rPr>
                  <a:t>-2</a:t>
                </a:r>
                <a:r>
                  <a:rPr lang="en-US" sz="1200" b="1" i="0" baseline="0" dirty="0">
                    <a:solidFill>
                      <a:srgbClr val="C00000"/>
                    </a:solidFill>
                    <a:effectLst/>
                  </a:rPr>
                  <a:t> </a:t>
                </a:r>
                <a:r>
                  <a:rPr lang="en-US" sz="1200" b="1" i="0" baseline="0">
                    <a:solidFill>
                      <a:srgbClr val="C00000"/>
                    </a:solidFill>
                    <a:effectLst/>
                  </a:rPr>
                  <a:t>h</a:t>
                </a:r>
                <a:r>
                  <a:rPr lang="en-US" sz="1200" b="1" i="0" baseline="30000">
                    <a:solidFill>
                      <a:srgbClr val="C00000"/>
                    </a:solidFill>
                    <a:effectLst/>
                  </a:rPr>
                  <a:t>-1</a:t>
                </a:r>
                <a:r>
                  <a:rPr lang="en-US" sz="1200" b="1" i="0" baseline="0">
                    <a:solidFill>
                      <a:srgbClr val="C00000"/>
                    </a:solidFill>
                    <a:effectLst/>
                  </a:rPr>
                  <a:t>),</a:t>
                </a:r>
                <a:endParaRPr lang="en-US" sz="1200" b="1" i="0" baseline="0" dirty="0">
                  <a:solidFill>
                    <a:srgbClr val="C0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2400">
                    <a:solidFill>
                      <a:sysClr val="windowText" lastClr="000000">
                        <a:lumMod val="65000"/>
                        <a:lumOff val="35000"/>
                      </a:sysClr>
                    </a:solidFill>
                  </a:defRPr>
                </a:pPr>
                <a:r>
                  <a:rPr lang="et-EE" sz="1200" b="1" i="0" u="none" strike="noStrike" kern="1200" baseline="0" dirty="0">
                    <a:solidFill>
                      <a:schemeClr val="bg2">
                        <a:lumMod val="25000"/>
                      </a:schemeClr>
                    </a:solidFill>
                    <a:effectLst/>
                  </a:rPr>
                  <a:t>T</a:t>
                </a:r>
                <a:r>
                  <a:rPr lang="et-EE" sz="1200" b="1" i="0" u="none" strike="noStrike" kern="1200" baseline="-25000" dirty="0">
                    <a:solidFill>
                      <a:schemeClr val="bg2">
                        <a:lumMod val="25000"/>
                      </a:schemeClr>
                    </a:solidFill>
                    <a:effectLst/>
                  </a:rPr>
                  <a:t>õhk</a:t>
                </a:r>
                <a:r>
                  <a:rPr lang="en-GB" sz="1200" b="1" i="0" u="none" strike="noStrike" kern="1200" baseline="0" dirty="0">
                    <a:solidFill>
                      <a:schemeClr val="bg2">
                        <a:lumMod val="25000"/>
                      </a:schemeClr>
                    </a:solidFill>
                    <a:effectLst/>
                  </a:rPr>
                  <a:t> (</a:t>
                </a:r>
                <a:r>
                  <a:rPr lang="en-GB" sz="1200" b="1" i="0" u="none" strike="noStrike" kern="1200" baseline="30000" dirty="0" err="1">
                    <a:solidFill>
                      <a:schemeClr val="bg2">
                        <a:lumMod val="25000"/>
                      </a:schemeClr>
                    </a:solidFill>
                    <a:effectLst/>
                  </a:rPr>
                  <a:t>o</a:t>
                </a:r>
                <a:r>
                  <a:rPr lang="en-GB" sz="1200" b="1" i="0" u="none" strike="noStrike" kern="1200" baseline="0" dirty="0" err="1">
                    <a:solidFill>
                      <a:schemeClr val="bg2">
                        <a:lumMod val="25000"/>
                      </a:schemeClr>
                    </a:solidFill>
                    <a:effectLst/>
                  </a:rPr>
                  <a:t>C</a:t>
                </a:r>
                <a:r>
                  <a:rPr lang="en-GB" sz="1200" b="1" i="0" u="none" strike="noStrike" kern="1200" baseline="0" dirty="0">
                    <a:solidFill>
                      <a:schemeClr val="bg2">
                        <a:lumMod val="25000"/>
                      </a:schemeClr>
                    </a:solidFill>
                    <a:effectLst/>
                  </a:rPr>
                  <a:t>) </a:t>
                </a:r>
                <a:r>
                  <a:rPr lang="en-GB" sz="1200" b="1" i="0" u="none" strike="noStrike" kern="1200" baseline="0" dirty="0">
                    <a:solidFill>
                      <a:schemeClr val="tx1"/>
                    </a:solidFill>
                    <a:effectLst/>
                  </a:rPr>
                  <a:t>&amp;</a:t>
                </a:r>
                <a:r>
                  <a:rPr lang="en-GB" sz="1200" b="1" i="0" u="none" strike="noStrike" kern="1200" baseline="0" dirty="0">
                    <a:solidFill>
                      <a:sysClr val="windowText" lastClr="000000">
                        <a:lumMod val="65000"/>
                        <a:lumOff val="35000"/>
                      </a:sys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200" dirty="0">
                  <a:solidFill>
                    <a:schemeClr val="accent5">
                      <a:lumMod val="50000"/>
                    </a:schemeClr>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sysClr val="windowText" lastClr="000000">
                      <a:lumMod val="65000"/>
                      <a:lumOff val="35000"/>
                    </a:sys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94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EE_107!$J$1</c:f>
              <c:strCache>
                <c:ptCount val="1"/>
                <c:pt idx="0">
                  <c:v>Air temp., 
oC</c:v>
                </c:pt>
              </c:strCache>
            </c:strRef>
          </c:tx>
          <c:spPr>
            <a:solidFill>
              <a:schemeClr val="bg2">
                <a:lumMod val="25000"/>
                <a:alpha val="79972"/>
              </a:schemeClr>
            </a:solidFill>
            <a:ln>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EE_107!$J$2:$J$43</c:f>
              <c:numCache>
                <c:formatCode>0.0</c:formatCode>
                <c:ptCount val="42"/>
                <c:pt idx="0">
                  <c:v>-1</c:v>
                </c:pt>
                <c:pt idx="1">
                  <c:v>-1</c:v>
                </c:pt>
                <c:pt idx="2">
                  <c:v>-6</c:v>
                </c:pt>
                <c:pt idx="3">
                  <c:v>6</c:v>
                </c:pt>
                <c:pt idx="4">
                  <c:v>0.9</c:v>
                </c:pt>
                <c:pt idx="5">
                  <c:v>5.7</c:v>
                </c:pt>
                <c:pt idx="6">
                  <c:v>15.5</c:v>
                </c:pt>
                <c:pt idx="7">
                  <c:v>6.0999999999999988</c:v>
                </c:pt>
                <c:pt idx="8">
                  <c:v>17.966666666666665</c:v>
                </c:pt>
                <c:pt idx="9">
                  <c:v>11.4</c:v>
                </c:pt>
                <c:pt idx="10">
                  <c:v>23.2</c:v>
                </c:pt>
                <c:pt idx="11">
                  <c:v>28.2</c:v>
                </c:pt>
                <c:pt idx="12">
                  <c:v>30.766666666666666</c:v>
                </c:pt>
                <c:pt idx="13">
                  <c:v>30.566666666666663</c:v>
                </c:pt>
                <c:pt idx="14">
                  <c:v>26.466666666666669</c:v>
                </c:pt>
                <c:pt idx="15">
                  <c:v>11.9</c:v>
                </c:pt>
                <c:pt idx="16">
                  <c:v>11.299999999999999</c:v>
                </c:pt>
                <c:pt idx="17">
                  <c:v>13.199999999999998</c:v>
                </c:pt>
                <c:pt idx="18">
                  <c:v>10.566666666666666</c:v>
                </c:pt>
                <c:pt idx="19">
                  <c:v>8.2333333333333343</c:v>
                </c:pt>
                <c:pt idx="20">
                  <c:v>5.8</c:v>
                </c:pt>
                <c:pt idx="21">
                  <c:v>-3.8666666666666667</c:v>
                </c:pt>
                <c:pt idx="22">
                  <c:v>2.9</c:v>
                </c:pt>
                <c:pt idx="23">
                  <c:v>-8</c:v>
                </c:pt>
                <c:pt idx="24">
                  <c:v>-10</c:v>
                </c:pt>
                <c:pt idx="25">
                  <c:v>-2</c:v>
                </c:pt>
                <c:pt idx="26">
                  <c:v>0.20000000000000004</c:v>
                </c:pt>
                <c:pt idx="27">
                  <c:v>0.46666666666666662</c:v>
                </c:pt>
                <c:pt idx="28">
                  <c:v>-1.5</c:v>
                </c:pt>
                <c:pt idx="29">
                  <c:v>8.1999999999999993</c:v>
                </c:pt>
                <c:pt idx="30">
                  <c:v>12</c:v>
                </c:pt>
                <c:pt idx="31">
                  <c:v>12</c:v>
                </c:pt>
                <c:pt idx="32">
                  <c:v>12.6</c:v>
                </c:pt>
                <c:pt idx="33">
                  <c:v>19</c:v>
                </c:pt>
                <c:pt idx="34">
                  <c:v>24.333333333333332</c:v>
                </c:pt>
                <c:pt idx="35">
                  <c:v>20.6</c:v>
                </c:pt>
                <c:pt idx="36">
                  <c:v>20</c:v>
                </c:pt>
                <c:pt idx="37">
                  <c:v>26.5</c:v>
                </c:pt>
                <c:pt idx="38">
                  <c:v>27</c:v>
                </c:pt>
                <c:pt idx="39">
                  <c:v>27.333333333333332</c:v>
                </c:pt>
                <c:pt idx="40">
                  <c:v>16</c:v>
                </c:pt>
                <c:pt idx="41">
                  <c:v>12.333333333333334</c:v>
                </c:pt>
              </c:numCache>
            </c:numRef>
          </c:val>
          <c:extLst>
            <c:ext xmlns:c16="http://schemas.microsoft.com/office/drawing/2014/chart" uri="{C3380CC4-5D6E-409C-BE32-E72D297353CC}">
              <c16:uniqueId val="{00000000-D5BA-4746-A160-FB8BEA61DB62}"/>
            </c:ext>
          </c:extLst>
        </c:ser>
        <c:ser>
          <c:idx val="3"/>
          <c:order val="2"/>
          <c:tx>
            <c:strRef>
              <c:f>EE_107!$P$1</c:f>
              <c:strCache>
                <c:ptCount val="1"/>
                <c:pt idx="0">
                  <c:v>Soil moisture
%</c:v>
                </c:pt>
              </c:strCache>
            </c:strRef>
          </c:tx>
          <c:spPr>
            <a:solidFill>
              <a:schemeClr val="accent1">
                <a:lumMod val="75000"/>
                <a:alpha val="40085"/>
              </a:schemeClr>
            </a:solidFill>
            <a:ln w="25400">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EE_107!$P$2:$P$43</c:f>
              <c:numCache>
                <c:formatCode>0.0</c:formatCode>
                <c:ptCount val="42"/>
                <c:pt idx="0">
                  <c:v>59.699999999999996</c:v>
                </c:pt>
                <c:pt idx="1">
                  <c:v>34.5</c:v>
                </c:pt>
                <c:pt idx="2">
                  <c:v>27.750000000000004</c:v>
                </c:pt>
                <c:pt idx="3">
                  <c:v>29.800000000000004</c:v>
                </c:pt>
                <c:pt idx="4">
                  <c:v>20.433333333333334</c:v>
                </c:pt>
                <c:pt idx="5">
                  <c:v>44.633333333333333</c:v>
                </c:pt>
                <c:pt idx="6">
                  <c:v>63.800000000000004</c:v>
                </c:pt>
                <c:pt idx="7">
                  <c:v>59.13333333333334</c:v>
                </c:pt>
                <c:pt idx="8">
                  <c:v>61.166666666666671</c:v>
                </c:pt>
                <c:pt idx="9">
                  <c:v>61.066666666666656</c:v>
                </c:pt>
                <c:pt idx="10">
                  <c:v>53.633333333333319</c:v>
                </c:pt>
                <c:pt idx="11">
                  <c:v>55.433333333333337</c:v>
                </c:pt>
                <c:pt idx="12">
                  <c:v>28.833333333333332</c:v>
                </c:pt>
                <c:pt idx="13">
                  <c:v>28.233333333333334</c:v>
                </c:pt>
                <c:pt idx="14">
                  <c:v>52.833333333333343</c:v>
                </c:pt>
                <c:pt idx="15">
                  <c:v>68</c:v>
                </c:pt>
                <c:pt idx="16">
                  <c:v>58.70000000000001</c:v>
                </c:pt>
                <c:pt idx="17">
                  <c:v>55.3</c:v>
                </c:pt>
                <c:pt idx="18">
                  <c:v>60.333333333333336</c:v>
                </c:pt>
                <c:pt idx="19">
                  <c:v>62.533333333333339</c:v>
                </c:pt>
                <c:pt idx="20">
                  <c:v>61.06666666666667</c:v>
                </c:pt>
                <c:pt idx="21">
                  <c:v>61.233333333333327</c:v>
                </c:pt>
                <c:pt idx="22">
                  <c:v>58.966666666666669</c:v>
                </c:pt>
                <c:pt idx="23">
                  <c:v>36.333333333333329</c:v>
                </c:pt>
                <c:pt idx="24">
                  <c:v>47.65</c:v>
                </c:pt>
                <c:pt idx="25">
                  <c:v>54.995833333333337</c:v>
                </c:pt>
                <c:pt idx="26">
                  <c:v>62.341666666666669</c:v>
                </c:pt>
                <c:pt idx="27">
                  <c:v>63.5</c:v>
                </c:pt>
                <c:pt idx="28">
                  <c:v>61.18333333333333</c:v>
                </c:pt>
                <c:pt idx="29">
                  <c:v>58.86666666666666</c:v>
                </c:pt>
                <c:pt idx="30">
                  <c:v>58.699999999999989</c:v>
                </c:pt>
                <c:pt idx="31">
                  <c:v>59.033333333333324</c:v>
                </c:pt>
                <c:pt idx="32">
                  <c:v>51.79999999999999</c:v>
                </c:pt>
                <c:pt idx="33">
                  <c:v>57.266666666666666</c:v>
                </c:pt>
                <c:pt idx="34">
                  <c:v>54.466666666666661</c:v>
                </c:pt>
                <c:pt idx="35">
                  <c:v>56.899999999999991</c:v>
                </c:pt>
                <c:pt idx="36">
                  <c:v>56.433333333333337</c:v>
                </c:pt>
                <c:pt idx="37">
                  <c:v>46.833333333333336</c:v>
                </c:pt>
                <c:pt idx="38">
                  <c:v>51.766666666666659</c:v>
                </c:pt>
                <c:pt idx="39">
                  <c:v>39.666666666666664</c:v>
                </c:pt>
                <c:pt idx="40">
                  <c:v>37.866666666666674</c:v>
                </c:pt>
                <c:pt idx="41">
                  <c:v>45.86666666666666</c:v>
                </c:pt>
              </c:numCache>
            </c:numRef>
          </c:val>
          <c:extLst>
            <c:ext xmlns:c16="http://schemas.microsoft.com/office/drawing/2014/chart" uri="{C3380CC4-5D6E-409C-BE32-E72D297353CC}">
              <c16:uniqueId val="{00000001-D5BA-4746-A160-FB8BEA61DB62}"/>
            </c:ext>
          </c:extLst>
        </c:ser>
        <c:dLbls>
          <c:showLegendKey val="0"/>
          <c:showVal val="0"/>
          <c:showCatName val="0"/>
          <c:showSerName val="0"/>
          <c:showPercent val="0"/>
          <c:showBubbleSize val="0"/>
        </c:dLbls>
        <c:axId val="862699936"/>
        <c:axId val="816089040"/>
      </c:areaChart>
      <c:lineChart>
        <c:grouping val="standard"/>
        <c:varyColors val="0"/>
        <c:ser>
          <c:idx val="1"/>
          <c:order val="0"/>
          <c:tx>
            <c:strRef>
              <c:f>EE_107!$F$1</c:f>
              <c:strCache>
                <c:ptCount val="1"/>
                <c:pt idx="0">
                  <c:v>N2O
 (µg N2O m-2 h-1)</c:v>
                </c:pt>
              </c:strCache>
            </c:strRef>
          </c:tx>
          <c:spPr>
            <a:ln w="38100" cap="rnd">
              <a:solidFill>
                <a:srgbClr val="C00000"/>
              </a:solidFill>
              <a:round/>
            </a:ln>
            <a:effectLst/>
          </c:spPr>
          <c:marker>
            <c:symbol val="none"/>
          </c:marke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EE_107!$F$2:$F$43</c:f>
              <c:numCache>
                <c:formatCode>0.000</c:formatCode>
                <c:ptCount val="42"/>
                <c:pt idx="0">
                  <c:v>4.4201900872399076</c:v>
                </c:pt>
                <c:pt idx="1">
                  <c:v>4.7352500975352143</c:v>
                </c:pt>
                <c:pt idx="2">
                  <c:v>2.0315747399287325</c:v>
                </c:pt>
                <c:pt idx="3">
                  <c:v>0.80903404734190143</c:v>
                </c:pt>
                <c:pt idx="4">
                  <c:v>2.825405459882059</c:v>
                </c:pt>
                <c:pt idx="5">
                  <c:v>7.3917475184105985</c:v>
                </c:pt>
                <c:pt idx="6">
                  <c:v>3.0258908801598956</c:v>
                </c:pt>
                <c:pt idx="7">
                  <c:v>1.2089989072464549</c:v>
                </c:pt>
                <c:pt idx="8">
                  <c:v>1.4658408925319537</c:v>
                </c:pt>
                <c:pt idx="9">
                  <c:v>1.8409312739565189</c:v>
                </c:pt>
                <c:pt idx="10">
                  <c:v>12.148230995064198</c:v>
                </c:pt>
                <c:pt idx="11">
                  <c:v>5.0529171230182035</c:v>
                </c:pt>
                <c:pt idx="12">
                  <c:v>6.7062409986313751</c:v>
                </c:pt>
                <c:pt idx="13">
                  <c:v>8.4767487568261011</c:v>
                </c:pt>
                <c:pt idx="14">
                  <c:v>1.9987063087854919</c:v>
                </c:pt>
                <c:pt idx="15">
                  <c:v>5.9496213326307457</c:v>
                </c:pt>
                <c:pt idx="16">
                  <c:v>31.651695531817129</c:v>
                </c:pt>
                <c:pt idx="17">
                  <c:v>5.3228762728118379</c:v>
                </c:pt>
                <c:pt idx="18">
                  <c:v>-0.23815668948386834</c:v>
                </c:pt>
                <c:pt idx="19">
                  <c:v>6.1081142274985112</c:v>
                </c:pt>
                <c:pt idx="20">
                  <c:v>8.8343113645169336</c:v>
                </c:pt>
                <c:pt idx="21">
                  <c:v>-0.90255582891359087</c:v>
                </c:pt>
                <c:pt idx="22">
                  <c:v>3.1810243285816044</c:v>
                </c:pt>
                <c:pt idx="23">
                  <c:v>16.10228714425898</c:v>
                </c:pt>
                <c:pt idx="24">
                  <c:v>19.585539763554959</c:v>
                </c:pt>
                <c:pt idx="25">
                  <c:v>10.207110641559005</c:v>
                </c:pt>
                <c:pt idx="26">
                  <c:v>2.0006429876736269</c:v>
                </c:pt>
                <c:pt idx="27">
                  <c:v>0.64449622035151644</c:v>
                </c:pt>
                <c:pt idx="28">
                  <c:v>2.825405459882059</c:v>
                </c:pt>
                <c:pt idx="29">
                  <c:v>7.3917475184105985</c:v>
                </c:pt>
                <c:pt idx="30">
                  <c:v>3.0258908801598956</c:v>
                </c:pt>
                <c:pt idx="31">
                  <c:v>6.159092355485412</c:v>
                </c:pt>
                <c:pt idx="32">
                  <c:v>1.462007561583772</c:v>
                </c:pt>
                <c:pt idx="33">
                  <c:v>2.0277213719215008</c:v>
                </c:pt>
                <c:pt idx="34">
                  <c:v>2.2601215456891608</c:v>
                </c:pt>
                <c:pt idx="35">
                  <c:v>4.3991993654483528</c:v>
                </c:pt>
                <c:pt idx="36">
                  <c:v>-0.70750770697549725</c:v>
                </c:pt>
                <c:pt idx="37">
                  <c:v>8.6128892866651139</c:v>
                </c:pt>
                <c:pt idx="38">
                  <c:v>7.8103601855611595</c:v>
                </c:pt>
                <c:pt idx="39">
                  <c:v>29.323732460308634</c:v>
                </c:pt>
                <c:pt idx="40">
                  <c:v>17.433203233488797</c:v>
                </c:pt>
                <c:pt idx="41">
                  <c:v>19.206029298163863</c:v>
                </c:pt>
              </c:numCache>
            </c:numRef>
          </c:val>
          <c:smooth val="0"/>
          <c:extLst>
            <c:ext xmlns:c16="http://schemas.microsoft.com/office/drawing/2014/chart" uri="{C3380CC4-5D6E-409C-BE32-E72D297353CC}">
              <c16:uniqueId val="{00000003-D5BA-4746-A160-FB8BEA61DB62}"/>
            </c:ext>
          </c:extLst>
        </c:ser>
        <c:dLbls>
          <c:showLegendKey val="0"/>
          <c:showVal val="0"/>
          <c:showCatName val="0"/>
          <c:showSerName val="0"/>
          <c:showPercent val="0"/>
          <c:showBubbleSize val="0"/>
        </c:dLbls>
        <c:marker val="1"/>
        <c:smooth val="0"/>
        <c:axId val="863188912"/>
        <c:axId val="863889312"/>
      </c:lineChart>
      <c:dateAx>
        <c:axId val="86318891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889312"/>
        <c:crosses val="autoZero"/>
        <c:auto val="1"/>
        <c:lblOffset val="100"/>
        <c:baseTimeUnit val="days"/>
      </c:dateAx>
      <c:valAx>
        <c:axId val="863889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baseline="0" dirty="0">
                    <a:solidFill>
                      <a:srgbClr val="C00000"/>
                    </a:solidFill>
                    <a:effectLst/>
                  </a:rPr>
                  <a:t>N</a:t>
                </a:r>
                <a:r>
                  <a:rPr lang="en-US" sz="1200" b="1" i="0" baseline="-25000" dirty="0">
                    <a:solidFill>
                      <a:srgbClr val="C00000"/>
                    </a:solidFill>
                    <a:effectLst/>
                  </a:rPr>
                  <a:t>2</a:t>
                </a:r>
                <a:r>
                  <a:rPr lang="en-US" sz="1200" b="1" i="0" baseline="0" dirty="0">
                    <a:solidFill>
                      <a:srgbClr val="C00000"/>
                    </a:solidFill>
                    <a:effectLst/>
                  </a:rPr>
                  <a:t>O</a:t>
                </a:r>
                <a:r>
                  <a:rPr lang="en-US" sz="1200" b="1" i="0" baseline="0" dirty="0">
                    <a:solidFill>
                      <a:schemeClr val="tx1"/>
                    </a:solidFill>
                    <a:effectLst/>
                  </a:rPr>
                  <a:t> </a:t>
                </a:r>
                <a:r>
                  <a:rPr lang="en-US" sz="1200" b="1" i="0" baseline="0" dirty="0">
                    <a:solidFill>
                      <a:srgbClr val="C00000"/>
                    </a:solidFill>
                    <a:effectLst/>
                  </a:rPr>
                  <a:t>(µg m</a:t>
                </a:r>
                <a:r>
                  <a:rPr lang="en-US" sz="1200" b="1" i="0" baseline="30000" dirty="0">
                    <a:solidFill>
                      <a:srgbClr val="C00000"/>
                    </a:solidFill>
                    <a:effectLst/>
                  </a:rPr>
                  <a:t>-2</a:t>
                </a:r>
                <a:r>
                  <a:rPr lang="en-US" sz="1200" b="1" i="0" baseline="0" dirty="0">
                    <a:solidFill>
                      <a:srgbClr val="C00000"/>
                    </a:solidFill>
                    <a:effectLst/>
                  </a:rPr>
                  <a:t> h</a:t>
                </a:r>
                <a:r>
                  <a:rPr lang="en-US" sz="1200" b="1" i="0" baseline="30000" dirty="0">
                    <a:solidFill>
                      <a:srgbClr val="C00000"/>
                    </a:solidFill>
                    <a:effectLst/>
                  </a:rPr>
                  <a:t>-1</a:t>
                </a:r>
                <a:r>
                  <a:rPr lang="en-US" sz="1200" b="1" i="0" baseline="0" dirty="0">
                    <a:solidFill>
                      <a:srgbClr val="C00000"/>
                    </a:solidFill>
                    <a:effectLst/>
                  </a:rPr>
                  <a:t>)</a:t>
                </a:r>
                <a:endParaRPr lang="en-EE" sz="1200" dirty="0">
                  <a:solidFill>
                    <a:srgbClr val="C00000"/>
                  </a:solidFill>
                  <a:effectLst/>
                </a:endParaRPr>
              </a:p>
              <a:p>
                <a:pPr>
                  <a:defRPr/>
                </a:pPr>
                <a:r>
                  <a:rPr lang="et-EE" sz="1200" b="1" i="0" u="none" strike="noStrike" kern="1200" baseline="0" dirty="0">
                    <a:solidFill>
                      <a:schemeClr val="bg2">
                        <a:lumMod val="25000"/>
                      </a:schemeClr>
                    </a:solidFill>
                    <a:effectLst/>
                  </a:rPr>
                  <a:t>T</a:t>
                </a:r>
                <a:r>
                  <a:rPr lang="et-EE" sz="1200" b="1" i="0" u="none" strike="noStrike" kern="1200" baseline="-25000" dirty="0">
                    <a:solidFill>
                      <a:schemeClr val="bg2">
                        <a:lumMod val="25000"/>
                      </a:schemeClr>
                    </a:solidFill>
                    <a:effectLst/>
                  </a:rPr>
                  <a:t>õhk</a:t>
                </a:r>
                <a:r>
                  <a:rPr lang="en-GB" sz="1200" b="1" i="0" u="none" strike="noStrike" kern="1200" baseline="0" dirty="0">
                    <a:solidFill>
                      <a:schemeClr val="bg2">
                        <a:lumMod val="25000"/>
                      </a:schemeClr>
                    </a:solidFill>
                    <a:effectLst/>
                  </a:rPr>
                  <a:t> (</a:t>
                </a:r>
                <a:r>
                  <a:rPr lang="en-GB" sz="1200" b="1" i="0" u="none" strike="noStrike" kern="1200" baseline="30000" dirty="0" err="1">
                    <a:solidFill>
                      <a:schemeClr val="bg2">
                        <a:lumMod val="25000"/>
                      </a:schemeClr>
                    </a:solidFill>
                    <a:effectLst/>
                  </a:rPr>
                  <a:t>o</a:t>
                </a:r>
                <a:r>
                  <a:rPr lang="en-GB" sz="1200" b="1" i="0" u="none" strike="noStrike" kern="1200" baseline="0" dirty="0" err="1">
                    <a:solidFill>
                      <a:schemeClr val="bg2">
                        <a:lumMod val="25000"/>
                      </a:schemeClr>
                    </a:solidFill>
                    <a:effectLst/>
                  </a:rPr>
                  <a:t>C</a:t>
                </a:r>
                <a:r>
                  <a:rPr lang="en-GB" sz="1200" b="1" i="0" u="none" strike="noStrike" kern="1200" baseline="0" dirty="0">
                    <a:solidFill>
                      <a:schemeClr val="bg2">
                        <a:lumMod val="25000"/>
                      </a:schemeClr>
                    </a:solidFill>
                    <a:effectLst/>
                  </a:rPr>
                  <a:t>) </a:t>
                </a:r>
                <a:r>
                  <a:rPr lang="en-GB" sz="1200" b="1" i="0" u="none" strike="noStrike" kern="1200" baseline="0" dirty="0">
                    <a:solidFill>
                      <a:schemeClr val="tx1"/>
                    </a:solidFill>
                    <a:effectLst/>
                  </a:rPr>
                  <a:t>&amp;</a:t>
                </a:r>
                <a:r>
                  <a:rPr lang="en-GB" sz="1200" b="1" i="0" u="none" strike="noStrike" kern="1200" baseline="0" dirty="0">
                    <a:solidFill>
                      <a:prstClr val="black">
                        <a:lumMod val="65000"/>
                        <a:lumOff val="35000"/>
                      </a:prst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200" dirty="0">
                  <a:solidFill>
                    <a:schemeClr val="accent1">
                      <a:lumMod val="75000"/>
                    </a:schemeClr>
                  </a:solidFill>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188912"/>
        <c:crosses val="autoZero"/>
        <c:crossBetween val="between"/>
      </c:valAx>
      <c:valAx>
        <c:axId val="816089040"/>
        <c:scaling>
          <c:orientation val="minMax"/>
        </c:scaling>
        <c:delete val="1"/>
        <c:axPos val="r"/>
        <c:numFmt formatCode="0" sourceLinked="0"/>
        <c:majorTickMark val="out"/>
        <c:minorTickMark val="none"/>
        <c:tickLblPos val="nextTo"/>
        <c:crossAx val="862699936"/>
        <c:crosses val="max"/>
        <c:crossBetween val="between"/>
      </c:valAx>
      <c:dateAx>
        <c:axId val="862699936"/>
        <c:scaling>
          <c:orientation val="minMax"/>
        </c:scaling>
        <c:delete val="1"/>
        <c:axPos val="b"/>
        <c:numFmt formatCode="m/d/yy" sourceLinked="1"/>
        <c:majorTickMark val="out"/>
        <c:minorTickMark val="none"/>
        <c:tickLblPos val="nextTo"/>
        <c:crossAx val="816089040"/>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EELV101!$I$2</c:f>
              <c:strCache>
                <c:ptCount val="1"/>
                <c:pt idx="0">
                  <c:v>Tair, °C</c:v>
                </c:pt>
              </c:strCache>
            </c:strRef>
          </c:tx>
          <c:spPr>
            <a:solidFill>
              <a:schemeClr val="tx1">
                <a:lumMod val="85000"/>
                <a:lumOff val="15000"/>
                <a:alpha val="70000"/>
              </a:schemeClr>
            </a:solidFill>
            <a:ln>
              <a:solidFill>
                <a:schemeClr val="tx1">
                  <a:lumMod val="15000"/>
                  <a:lumOff val="85000"/>
                </a:schemeClr>
              </a:solid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EELV101!$I$3:$I$44</c:f>
              <c:numCache>
                <c:formatCode>0.0</c:formatCode>
                <c:ptCount val="42"/>
                <c:pt idx="0">
                  <c:v>-1</c:v>
                </c:pt>
                <c:pt idx="1">
                  <c:v>1.7</c:v>
                </c:pt>
                <c:pt idx="2">
                  <c:v>-7</c:v>
                </c:pt>
                <c:pt idx="3">
                  <c:v>3</c:v>
                </c:pt>
                <c:pt idx="4">
                  <c:v>2.5</c:v>
                </c:pt>
                <c:pt idx="5">
                  <c:v>5</c:v>
                </c:pt>
                <c:pt idx="6">
                  <c:v>8.5</c:v>
                </c:pt>
                <c:pt idx="7">
                  <c:v>10.4</c:v>
                </c:pt>
                <c:pt idx="8">
                  <c:v>30.166666666666668</c:v>
                </c:pt>
                <c:pt idx="9">
                  <c:v>19.866666666666667</c:v>
                </c:pt>
                <c:pt idx="10">
                  <c:v>23.600000000000005</c:v>
                </c:pt>
                <c:pt idx="11">
                  <c:v>25.2</c:v>
                </c:pt>
                <c:pt idx="12">
                  <c:v>33.366666666666667</c:v>
                </c:pt>
                <c:pt idx="13">
                  <c:v>35.56666666666667</c:v>
                </c:pt>
                <c:pt idx="14">
                  <c:v>20.033333333333335</c:v>
                </c:pt>
                <c:pt idx="15">
                  <c:v>17.066666666666666</c:v>
                </c:pt>
                <c:pt idx="16">
                  <c:v>19.166666666666668</c:v>
                </c:pt>
                <c:pt idx="17">
                  <c:v>16.8</c:v>
                </c:pt>
                <c:pt idx="18">
                  <c:v>6.8666666666666671</c:v>
                </c:pt>
                <c:pt idx="19">
                  <c:v>9.6333333333333346</c:v>
                </c:pt>
                <c:pt idx="20">
                  <c:v>-0.83333333333333337</c:v>
                </c:pt>
                <c:pt idx="21">
                  <c:v>3.8333333333333335</c:v>
                </c:pt>
                <c:pt idx="22">
                  <c:v>0.5</c:v>
                </c:pt>
                <c:pt idx="23">
                  <c:v>-2.3333333333333335</c:v>
                </c:pt>
                <c:pt idx="24">
                  <c:v>3</c:v>
                </c:pt>
                <c:pt idx="25">
                  <c:v>2</c:v>
                </c:pt>
                <c:pt idx="26">
                  <c:v>0.66666666666666663</c:v>
                </c:pt>
                <c:pt idx="27">
                  <c:v>1.8999999999999997</c:v>
                </c:pt>
                <c:pt idx="28">
                  <c:v>2.3333333333333335</c:v>
                </c:pt>
                <c:pt idx="29">
                  <c:v>3.2000000000000006</c:v>
                </c:pt>
                <c:pt idx="30">
                  <c:v>10.1</c:v>
                </c:pt>
                <c:pt idx="31">
                  <c:v>9.9</c:v>
                </c:pt>
                <c:pt idx="32">
                  <c:v>11.5</c:v>
                </c:pt>
                <c:pt idx="33">
                  <c:v>13.5</c:v>
                </c:pt>
                <c:pt idx="34">
                  <c:v>26</c:v>
                </c:pt>
                <c:pt idx="35">
                  <c:v>23.5</c:v>
                </c:pt>
                <c:pt idx="36">
                  <c:v>21</c:v>
                </c:pt>
                <c:pt idx="37">
                  <c:v>19.333333333333332</c:v>
                </c:pt>
                <c:pt idx="38">
                  <c:v>20</c:v>
                </c:pt>
                <c:pt idx="39">
                  <c:v>16</c:v>
                </c:pt>
                <c:pt idx="40">
                  <c:v>15</c:v>
                </c:pt>
                <c:pt idx="41">
                  <c:v>8.5</c:v>
                </c:pt>
              </c:numCache>
            </c:numRef>
          </c:val>
          <c:extLst>
            <c:ext xmlns:c16="http://schemas.microsoft.com/office/drawing/2014/chart" uri="{C3380CC4-5D6E-409C-BE32-E72D297353CC}">
              <c16:uniqueId val="{00000000-8789-D849-A3A0-9B8D44C82B7C}"/>
            </c:ext>
          </c:extLst>
        </c:ser>
        <c:ser>
          <c:idx val="3"/>
          <c:order val="2"/>
          <c:tx>
            <c:strRef>
              <c:f>EELV101!$O$2</c:f>
              <c:strCache>
                <c:ptCount val="1"/>
                <c:pt idx="0">
                  <c:v>Soil moisture
%</c:v>
                </c:pt>
              </c:strCache>
            </c:strRef>
          </c:tx>
          <c:spPr>
            <a:solidFill>
              <a:schemeClr val="accent1">
                <a:lumMod val="75000"/>
                <a:alpha val="35000"/>
              </a:schemeClr>
            </a:solidFill>
            <a:ln>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EELV101!$O$3:$O$44</c:f>
              <c:numCache>
                <c:formatCode>0.0</c:formatCode>
                <c:ptCount val="42"/>
                <c:pt idx="0">
                  <c:v>45.5</c:v>
                </c:pt>
                <c:pt idx="1">
                  <c:v>52.733333333333334</c:v>
                </c:pt>
                <c:pt idx="2">
                  <c:v>35.099999999999994</c:v>
                </c:pt>
                <c:pt idx="3">
                  <c:v>54.133333333333333</c:v>
                </c:pt>
                <c:pt idx="4">
                  <c:v>13.8</c:v>
                </c:pt>
                <c:pt idx="5">
                  <c:v>27.866666666666667</c:v>
                </c:pt>
                <c:pt idx="6">
                  <c:v>41.933333333333337</c:v>
                </c:pt>
                <c:pt idx="7">
                  <c:v>48.633333333333333</c:v>
                </c:pt>
                <c:pt idx="8">
                  <c:v>38.766666666666659</c:v>
                </c:pt>
                <c:pt idx="9">
                  <c:v>47.166666666666671</c:v>
                </c:pt>
                <c:pt idx="10">
                  <c:v>28.199999999999996</c:v>
                </c:pt>
                <c:pt idx="11">
                  <c:v>23.9</c:v>
                </c:pt>
                <c:pt idx="12">
                  <c:v>22.733333333333334</c:v>
                </c:pt>
                <c:pt idx="13">
                  <c:v>21.5</c:v>
                </c:pt>
                <c:pt idx="14">
                  <c:v>38.999999999999993</c:v>
                </c:pt>
                <c:pt idx="15">
                  <c:v>47.13333333333334</c:v>
                </c:pt>
                <c:pt idx="16">
                  <c:v>43.100000000000009</c:v>
                </c:pt>
                <c:pt idx="17">
                  <c:v>43.3</c:v>
                </c:pt>
                <c:pt idx="18">
                  <c:v>34.099999999999994</c:v>
                </c:pt>
                <c:pt idx="19">
                  <c:v>48.366666666666667</c:v>
                </c:pt>
                <c:pt idx="20">
                  <c:v>36.9</c:v>
                </c:pt>
                <c:pt idx="21">
                  <c:v>39.733333333333334</c:v>
                </c:pt>
                <c:pt idx="22">
                  <c:v>45.233333333333334</c:v>
                </c:pt>
                <c:pt idx="23">
                  <c:v>47.5</c:v>
                </c:pt>
                <c:pt idx="24">
                  <c:v>44.566666666666663</c:v>
                </c:pt>
                <c:pt idx="25">
                  <c:v>53.800000000000004</c:v>
                </c:pt>
                <c:pt idx="26">
                  <c:v>48.666666666666664</c:v>
                </c:pt>
                <c:pt idx="27">
                  <c:v>52.833333333333329</c:v>
                </c:pt>
                <c:pt idx="28">
                  <c:v>40.200000000000003</c:v>
                </c:pt>
                <c:pt idx="29">
                  <c:v>54.833333333333336</c:v>
                </c:pt>
                <c:pt idx="30">
                  <c:v>51.300000000000004</c:v>
                </c:pt>
                <c:pt idx="31">
                  <c:v>47.833333333333336</c:v>
                </c:pt>
                <c:pt idx="32">
                  <c:v>36.06666666666667</c:v>
                </c:pt>
                <c:pt idx="33">
                  <c:v>38.833333333333336</c:v>
                </c:pt>
                <c:pt idx="34">
                  <c:v>37.799999999999997</c:v>
                </c:pt>
                <c:pt idx="35">
                  <c:v>44.1</c:v>
                </c:pt>
                <c:pt idx="36">
                  <c:v>25.866666666666667</c:v>
                </c:pt>
                <c:pt idx="37">
                  <c:v>25.7</c:v>
                </c:pt>
                <c:pt idx="38">
                  <c:v>34.133333333333333</c:v>
                </c:pt>
                <c:pt idx="39">
                  <c:v>43.166666666666664</c:v>
                </c:pt>
                <c:pt idx="40">
                  <c:v>32.833333333333336</c:v>
                </c:pt>
                <c:pt idx="41">
                  <c:v>37.200000000000003</c:v>
                </c:pt>
              </c:numCache>
            </c:numRef>
          </c:val>
          <c:extLst>
            <c:ext xmlns:c16="http://schemas.microsoft.com/office/drawing/2014/chart" uri="{C3380CC4-5D6E-409C-BE32-E72D297353CC}">
              <c16:uniqueId val="{00000001-8789-D849-A3A0-9B8D44C82B7C}"/>
            </c:ext>
          </c:extLst>
        </c:ser>
        <c:dLbls>
          <c:showLegendKey val="0"/>
          <c:showVal val="0"/>
          <c:showCatName val="0"/>
          <c:showSerName val="0"/>
          <c:showPercent val="0"/>
          <c:showBubbleSize val="0"/>
        </c:dLbls>
        <c:axId val="863188912"/>
        <c:axId val="863889312"/>
      </c:areaChart>
      <c:lineChart>
        <c:grouping val="standard"/>
        <c:varyColors val="0"/>
        <c:ser>
          <c:idx val="1"/>
          <c:order val="0"/>
          <c:tx>
            <c:strRef>
              <c:f>EELV101!$F$2</c:f>
              <c:strCache>
                <c:ptCount val="1"/>
                <c:pt idx="0">
                  <c:v> CH4
(µg CH4 m-2 h-1)</c:v>
                </c:pt>
              </c:strCache>
            </c:strRef>
          </c:tx>
          <c:spPr>
            <a:ln w="38100" cap="rnd">
              <a:solidFill>
                <a:schemeClr val="accent6">
                  <a:lumMod val="50000"/>
                </a:schemeClr>
              </a:solidFill>
              <a:round/>
            </a:ln>
            <a:effectLst/>
          </c:spPr>
          <c:marker>
            <c:symbol val="none"/>
          </c:marke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EELV101!$F$3:$F$44</c:f>
              <c:numCache>
                <c:formatCode>0.000</c:formatCode>
                <c:ptCount val="42"/>
                <c:pt idx="0">
                  <c:v>-2.5943930421622587</c:v>
                </c:pt>
                <c:pt idx="1">
                  <c:v>-5.9049773424044005</c:v>
                </c:pt>
                <c:pt idx="2">
                  <c:v>0.89469999190469041</c:v>
                </c:pt>
                <c:pt idx="3">
                  <c:v>0.20422818820490876</c:v>
                </c:pt>
                <c:pt idx="4">
                  <c:v>-0.76680187314539416</c:v>
                </c:pt>
                <c:pt idx="5">
                  <c:v>-8.4796105953195262</c:v>
                </c:pt>
                <c:pt idx="6">
                  <c:v>-7.0916690668648288</c:v>
                </c:pt>
                <c:pt idx="7">
                  <c:v>-10.823257996500301</c:v>
                </c:pt>
                <c:pt idx="8">
                  <c:v>-7.4541368839813815</c:v>
                </c:pt>
                <c:pt idx="9">
                  <c:v>-13.109423422269918</c:v>
                </c:pt>
                <c:pt idx="10">
                  <c:v>-12.405950334419062</c:v>
                </c:pt>
                <c:pt idx="11">
                  <c:v>-31.078681703424021</c:v>
                </c:pt>
                <c:pt idx="12">
                  <c:v>-20.975269883211407</c:v>
                </c:pt>
                <c:pt idx="13">
                  <c:v>-25.030314849550265</c:v>
                </c:pt>
                <c:pt idx="14">
                  <c:v>-24.210622113295376</c:v>
                </c:pt>
                <c:pt idx="15">
                  <c:v>-23.098579750391576</c:v>
                </c:pt>
                <c:pt idx="16">
                  <c:v>-24.004702996079018</c:v>
                </c:pt>
                <c:pt idx="17">
                  <c:v>-20.889654129816069</c:v>
                </c:pt>
                <c:pt idx="18">
                  <c:v>-20.632103076033246</c:v>
                </c:pt>
                <c:pt idx="19">
                  <c:v>-18.387831807224547</c:v>
                </c:pt>
                <c:pt idx="20">
                  <c:v>-1.1298088035112632</c:v>
                </c:pt>
                <c:pt idx="21">
                  <c:v>-3.5244694944305288</c:v>
                </c:pt>
                <c:pt idx="22">
                  <c:v>-1.7889793449598288</c:v>
                </c:pt>
                <c:pt idx="23">
                  <c:v>-1.709694753939939</c:v>
                </c:pt>
                <c:pt idx="24">
                  <c:v>-1.6942816214363472</c:v>
                </c:pt>
                <c:pt idx="25">
                  <c:v>-4.7213188105733721</c:v>
                </c:pt>
                <c:pt idx="26">
                  <c:v>0.90443687489052571</c:v>
                </c:pt>
                <c:pt idx="27">
                  <c:v>-1.6517917603026986</c:v>
                </c:pt>
                <c:pt idx="28">
                  <c:v>0.55819525262881642</c:v>
                </c:pt>
                <c:pt idx="29">
                  <c:v>-1.1305283841618252</c:v>
                </c:pt>
                <c:pt idx="30">
                  <c:v>-9.3039016030934185</c:v>
                </c:pt>
                <c:pt idx="31">
                  <c:v>-6.9734469573778206</c:v>
                </c:pt>
                <c:pt idx="32">
                  <c:v>-21.734196160915115</c:v>
                </c:pt>
                <c:pt idx="33">
                  <c:v>-8.554525247915036</c:v>
                </c:pt>
                <c:pt idx="34">
                  <c:v>-13.225303503439276</c:v>
                </c:pt>
                <c:pt idx="35">
                  <c:v>-16.797820898364773</c:v>
                </c:pt>
                <c:pt idx="36">
                  <c:v>-23.742233235795553</c:v>
                </c:pt>
                <c:pt idx="37">
                  <c:v>-29.841833572458487</c:v>
                </c:pt>
                <c:pt idx="38">
                  <c:v>-26.236921673554573</c:v>
                </c:pt>
                <c:pt idx="39">
                  <c:v>-21.55277482411763</c:v>
                </c:pt>
                <c:pt idx="40">
                  <c:v>-22.327262795552056</c:v>
                </c:pt>
                <c:pt idx="41">
                  <c:v>-20.785618332855915</c:v>
                </c:pt>
              </c:numCache>
            </c:numRef>
          </c:val>
          <c:smooth val="0"/>
          <c:extLst>
            <c:ext xmlns:c16="http://schemas.microsoft.com/office/drawing/2014/chart" uri="{C3380CC4-5D6E-409C-BE32-E72D297353CC}">
              <c16:uniqueId val="{00000002-8789-D849-A3A0-9B8D44C82B7C}"/>
            </c:ext>
          </c:extLst>
        </c:ser>
        <c:dLbls>
          <c:showLegendKey val="0"/>
          <c:showVal val="0"/>
          <c:showCatName val="0"/>
          <c:showSerName val="0"/>
          <c:showPercent val="0"/>
          <c:showBubbleSize val="0"/>
        </c:dLbls>
        <c:marker val="1"/>
        <c:smooth val="0"/>
        <c:axId val="863188912"/>
        <c:axId val="863889312"/>
      </c:lineChart>
      <c:dateAx>
        <c:axId val="86318891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889312"/>
        <c:crosses val="autoZero"/>
        <c:auto val="1"/>
        <c:lblOffset val="100"/>
        <c:baseTimeUnit val="days"/>
      </c:dateAx>
      <c:valAx>
        <c:axId val="86388931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lang="en-US" sz="1200" b="1" i="0" u="none" strike="noStrike" kern="1200" baseline="0" dirty="0">
                    <a:solidFill>
                      <a:schemeClr val="accent6">
                        <a:lumMod val="50000"/>
                      </a:schemeClr>
                    </a:solidFill>
                    <a:effectLst/>
                  </a:rPr>
                  <a:t>CH</a:t>
                </a:r>
                <a:r>
                  <a:rPr lang="en-US" sz="1200" b="1" i="0" u="none" strike="noStrike" kern="1200" baseline="-25000" dirty="0">
                    <a:solidFill>
                      <a:schemeClr val="accent6">
                        <a:lumMod val="50000"/>
                      </a:schemeClr>
                    </a:solidFill>
                    <a:effectLst/>
                  </a:rPr>
                  <a:t>4</a:t>
                </a:r>
                <a:r>
                  <a:rPr lang="en-US" sz="1200" b="1" i="0" u="none" strike="noStrike" kern="1200" baseline="0" dirty="0">
                    <a:solidFill>
                      <a:schemeClr val="accent6">
                        <a:lumMod val="50000"/>
                      </a:schemeClr>
                    </a:solidFill>
                    <a:effectLst/>
                  </a:rPr>
                  <a:t> (µg m</a:t>
                </a:r>
                <a:r>
                  <a:rPr lang="en-US" sz="1200" b="1" i="0" u="none" strike="noStrike" kern="1200" baseline="30000" dirty="0">
                    <a:solidFill>
                      <a:schemeClr val="accent6">
                        <a:lumMod val="50000"/>
                      </a:schemeClr>
                    </a:solidFill>
                    <a:effectLst/>
                  </a:rPr>
                  <a:t>-2</a:t>
                </a:r>
                <a:r>
                  <a:rPr lang="en-US" sz="1200" b="1" i="0" u="none" strike="noStrike" kern="1200" baseline="0" dirty="0">
                    <a:solidFill>
                      <a:schemeClr val="accent6">
                        <a:lumMod val="50000"/>
                      </a:schemeClr>
                    </a:solidFill>
                    <a:effectLst/>
                  </a:rPr>
                  <a:t> h</a:t>
                </a:r>
                <a:r>
                  <a:rPr lang="en-US" sz="1200" b="1" i="0" u="none" strike="noStrike" kern="1200" baseline="30000" dirty="0">
                    <a:solidFill>
                      <a:schemeClr val="accent6">
                        <a:lumMod val="50000"/>
                      </a:schemeClr>
                    </a:solidFill>
                    <a:effectLst/>
                  </a:rPr>
                  <a:t>-1</a:t>
                </a:r>
                <a:r>
                  <a:rPr lang="en-US" sz="1200" b="1" i="0" u="none" strike="noStrike" kern="1200" baseline="0" dirty="0">
                    <a:solidFill>
                      <a:schemeClr val="accent6">
                        <a:lumMod val="50000"/>
                      </a:schemeClr>
                    </a:solidFill>
                    <a:effectLst/>
                  </a:rPr>
                  <a:t>)</a:t>
                </a:r>
                <a:r>
                  <a:rPr lang="et-EE" sz="1200" b="1" i="0" u="none" strike="noStrike" kern="1200" baseline="0" dirty="0">
                    <a:solidFill>
                      <a:schemeClr val="accent6">
                        <a:lumMod val="50000"/>
                      </a:schemeClr>
                    </a:solidFill>
                    <a:effectLst/>
                  </a:rPr>
                  <a:t>      </a:t>
                </a:r>
                <a:r>
                  <a:rPr lang="et-EE" sz="1200" b="1" i="0" u="none" strike="noStrike" kern="1200" baseline="0" dirty="0">
                    <a:solidFill>
                      <a:prstClr val="black">
                        <a:lumMod val="65000"/>
                        <a:lumOff val="35000"/>
                      </a:prstClr>
                    </a:solidFill>
                    <a:effectLst/>
                  </a:rPr>
                  <a:t> T</a:t>
                </a:r>
                <a:r>
                  <a:rPr lang="et-EE" sz="1200" b="1" i="0" u="none" strike="noStrike" kern="1200" baseline="-25000" dirty="0">
                    <a:solidFill>
                      <a:prstClr val="black">
                        <a:lumMod val="65000"/>
                        <a:lumOff val="35000"/>
                      </a:prstClr>
                    </a:solidFill>
                    <a:effectLst/>
                  </a:rPr>
                  <a:t>õhk</a:t>
                </a:r>
                <a:r>
                  <a:rPr lang="en-GB" sz="1200" b="1" i="0" u="none" strike="noStrike" kern="1200" baseline="0" dirty="0">
                    <a:solidFill>
                      <a:prstClr val="black">
                        <a:lumMod val="65000"/>
                        <a:lumOff val="35000"/>
                      </a:prstClr>
                    </a:solidFill>
                    <a:effectLst/>
                  </a:rPr>
                  <a:t> (</a:t>
                </a:r>
                <a:r>
                  <a:rPr lang="en-GB" sz="1200" b="1" i="0" u="none" strike="noStrike" kern="1200" baseline="30000" dirty="0" err="1">
                    <a:solidFill>
                      <a:prstClr val="black">
                        <a:lumMod val="65000"/>
                        <a:lumOff val="35000"/>
                      </a:prstClr>
                    </a:solidFill>
                    <a:effectLst/>
                  </a:rPr>
                  <a:t>o</a:t>
                </a:r>
                <a:r>
                  <a:rPr lang="en-GB" sz="1200" b="1" i="0" u="none" strike="noStrike" kern="1200" baseline="0" dirty="0" err="1">
                    <a:solidFill>
                      <a:prstClr val="black">
                        <a:lumMod val="65000"/>
                        <a:lumOff val="35000"/>
                      </a:prstClr>
                    </a:solidFill>
                    <a:effectLst/>
                  </a:rPr>
                  <a:t>C</a:t>
                </a:r>
                <a:r>
                  <a:rPr lang="en-GB" sz="1200" b="1" i="0" u="none" strike="noStrike" kern="1200" baseline="0" dirty="0">
                    <a:solidFill>
                      <a:prstClr val="black">
                        <a:lumMod val="65000"/>
                        <a:lumOff val="35000"/>
                      </a:prstClr>
                    </a:solidFill>
                    <a:effectLst/>
                  </a:rPr>
                  <a:t>) </a:t>
                </a:r>
                <a:r>
                  <a:rPr lang="en-GB" sz="1200" b="1" i="0" u="none" strike="noStrike" kern="1200" baseline="0" dirty="0">
                    <a:solidFill>
                      <a:schemeClr val="tx1"/>
                    </a:solidFill>
                    <a:effectLst/>
                  </a:rPr>
                  <a:t>&amp;</a:t>
                </a:r>
                <a:r>
                  <a:rPr lang="et-EE" sz="1200" b="1" i="0" u="none" strike="noStrike" kern="1200" baseline="0" dirty="0">
                    <a:solidFill>
                      <a:srgbClr val="FFFFFF"/>
                    </a:solidFill>
                    <a:effectLst/>
                  </a:rPr>
                  <a:t>------------</a:t>
                </a:r>
                <a:r>
                  <a:rPr lang="et-EE" sz="1200" b="1" i="0" u="none" strike="noStrike" kern="1200" baseline="0" dirty="0">
                    <a:solidFill>
                      <a:schemeClr val="tx1"/>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sz="1200">
                    <a:solidFill>
                      <a:prstClr val="black">
                        <a:lumMod val="65000"/>
                        <a:lumOff val="35000"/>
                      </a:prstClr>
                    </a:solidFill>
                  </a:defRPr>
                </a:pPr>
                <a:r>
                  <a:rPr lang="en-GB" sz="1200" b="1" i="0" u="none" strike="noStrike" kern="1200" baseline="0" dirty="0">
                    <a:solidFill>
                      <a:schemeClr val="accent5">
                        <a:lumMod val="50000"/>
                      </a:schemeClr>
                    </a:solidFill>
                    <a:effectLst/>
                  </a:rPr>
                  <a:t> </a:t>
                </a:r>
                <a:r>
                  <a:rPr lang="et-EE"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000" b="0" i="0" u="none" strike="noStrike" kern="1200" baseline="0" dirty="0">
                  <a:solidFill>
                    <a:schemeClr val="accent5">
                      <a:lumMod val="50000"/>
                    </a:schemeClr>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18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EELV_102!$I$1</c:f>
              <c:strCache>
                <c:ptCount val="1"/>
                <c:pt idx="0">
                  <c:v>Tair, °C</c:v>
                </c:pt>
              </c:strCache>
            </c:strRef>
          </c:tx>
          <c:spPr>
            <a:solidFill>
              <a:schemeClr val="tx1">
                <a:lumMod val="85000"/>
                <a:lumOff val="15000"/>
                <a:alpha val="70260"/>
              </a:schemeClr>
            </a:solidFill>
            <a:ln>
              <a:noFill/>
            </a:ln>
            <a:effectLst/>
          </c:spP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EELV_102!$I$2:$I$43</c:f>
              <c:numCache>
                <c:formatCode>0.0</c:formatCode>
                <c:ptCount val="42"/>
                <c:pt idx="0">
                  <c:v>1.5</c:v>
                </c:pt>
                <c:pt idx="1">
                  <c:v>-2</c:v>
                </c:pt>
                <c:pt idx="2">
                  <c:v>-8</c:v>
                </c:pt>
                <c:pt idx="3">
                  <c:v>6</c:v>
                </c:pt>
                <c:pt idx="4">
                  <c:v>0.6</c:v>
                </c:pt>
                <c:pt idx="5">
                  <c:v>7.2</c:v>
                </c:pt>
                <c:pt idx="6">
                  <c:v>12</c:v>
                </c:pt>
                <c:pt idx="7">
                  <c:v>5.9000000000000012</c:v>
                </c:pt>
                <c:pt idx="8">
                  <c:v>31.366666666666664</c:v>
                </c:pt>
                <c:pt idx="9">
                  <c:v>9.6</c:v>
                </c:pt>
                <c:pt idx="10">
                  <c:v>26.100000000000005</c:v>
                </c:pt>
                <c:pt idx="11">
                  <c:v>30.100000000000005</c:v>
                </c:pt>
                <c:pt idx="12">
                  <c:v>34</c:v>
                </c:pt>
                <c:pt idx="13">
                  <c:v>24.266666666666666</c:v>
                </c:pt>
                <c:pt idx="14">
                  <c:v>17.333333333333332</c:v>
                </c:pt>
                <c:pt idx="15">
                  <c:v>15.5</c:v>
                </c:pt>
                <c:pt idx="16">
                  <c:v>14.133333333333333</c:v>
                </c:pt>
                <c:pt idx="17">
                  <c:v>13.5</c:v>
                </c:pt>
                <c:pt idx="18">
                  <c:v>11.533333333333331</c:v>
                </c:pt>
                <c:pt idx="19">
                  <c:v>7.9333333333333336</c:v>
                </c:pt>
                <c:pt idx="20">
                  <c:v>4.8999999999999995</c:v>
                </c:pt>
                <c:pt idx="21">
                  <c:v>-1.6333333333333335</c:v>
                </c:pt>
                <c:pt idx="22">
                  <c:v>4.5999999999999996</c:v>
                </c:pt>
                <c:pt idx="23">
                  <c:v>-8</c:v>
                </c:pt>
                <c:pt idx="24">
                  <c:v>-8</c:v>
                </c:pt>
                <c:pt idx="25">
                  <c:v>-2.1666666666666665</c:v>
                </c:pt>
                <c:pt idx="26">
                  <c:v>0.10000000000000002</c:v>
                </c:pt>
                <c:pt idx="27">
                  <c:v>0.10000000000000002</c:v>
                </c:pt>
                <c:pt idx="28">
                  <c:v>-1.2</c:v>
                </c:pt>
                <c:pt idx="29">
                  <c:v>7.3</c:v>
                </c:pt>
                <c:pt idx="30">
                  <c:v>7.9333333333333327</c:v>
                </c:pt>
                <c:pt idx="31">
                  <c:v>15.800000000000002</c:v>
                </c:pt>
                <c:pt idx="32">
                  <c:v>11.533333333333333</c:v>
                </c:pt>
                <c:pt idx="33">
                  <c:v>16.8</c:v>
                </c:pt>
                <c:pt idx="34">
                  <c:v>28.333333333333332</c:v>
                </c:pt>
                <c:pt idx="35">
                  <c:v>20.2</c:v>
                </c:pt>
                <c:pt idx="36">
                  <c:v>16</c:v>
                </c:pt>
                <c:pt idx="37">
                  <c:v>27.866666666666664</c:v>
                </c:pt>
                <c:pt idx="38">
                  <c:v>24</c:v>
                </c:pt>
                <c:pt idx="39">
                  <c:v>25.666666666666668</c:v>
                </c:pt>
                <c:pt idx="40">
                  <c:v>15</c:v>
                </c:pt>
                <c:pt idx="41">
                  <c:v>13</c:v>
                </c:pt>
              </c:numCache>
            </c:numRef>
          </c:val>
          <c:extLst>
            <c:ext xmlns:c16="http://schemas.microsoft.com/office/drawing/2014/chart" uri="{C3380CC4-5D6E-409C-BE32-E72D297353CC}">
              <c16:uniqueId val="{00000000-C212-9A4C-80A3-2BB97EC57146}"/>
            </c:ext>
          </c:extLst>
        </c:ser>
        <c:ser>
          <c:idx val="3"/>
          <c:order val="2"/>
          <c:tx>
            <c:strRef>
              <c:f>EELV_102!$O$1</c:f>
              <c:strCache>
                <c:ptCount val="1"/>
                <c:pt idx="0">
                  <c:v>SWC
%</c:v>
                </c:pt>
              </c:strCache>
            </c:strRef>
          </c:tx>
          <c:spPr>
            <a:solidFill>
              <a:schemeClr val="accent1">
                <a:lumMod val="75000"/>
                <a:alpha val="35000"/>
              </a:schemeClr>
            </a:solidFill>
            <a:ln>
              <a:noFill/>
            </a:ln>
            <a:effectLst/>
          </c:spP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EELV_102!$O$2:$O$43</c:f>
              <c:numCache>
                <c:formatCode>0.0</c:formatCode>
                <c:ptCount val="42"/>
                <c:pt idx="0">
                  <c:v>60.366666666666667</c:v>
                </c:pt>
                <c:pt idx="1">
                  <c:v>54.166666666666664</c:v>
                </c:pt>
                <c:pt idx="2">
                  <c:v>26.166666666666664</c:v>
                </c:pt>
                <c:pt idx="3">
                  <c:v>46.433333333333323</c:v>
                </c:pt>
                <c:pt idx="4">
                  <c:v>16.033333333333335</c:v>
                </c:pt>
                <c:pt idx="5">
                  <c:v>63.36666666666666</c:v>
                </c:pt>
                <c:pt idx="6">
                  <c:v>60.033333333333324</c:v>
                </c:pt>
                <c:pt idx="7">
                  <c:v>61.466666666666669</c:v>
                </c:pt>
                <c:pt idx="8">
                  <c:v>60.06666666666667</c:v>
                </c:pt>
                <c:pt idx="9">
                  <c:v>61.8</c:v>
                </c:pt>
                <c:pt idx="10">
                  <c:v>43.033333333333339</c:v>
                </c:pt>
                <c:pt idx="11">
                  <c:v>34.900000000000006</c:v>
                </c:pt>
                <c:pt idx="12">
                  <c:v>20.666666666666668</c:v>
                </c:pt>
                <c:pt idx="13">
                  <c:v>22.9</c:v>
                </c:pt>
                <c:pt idx="14">
                  <c:v>45.300000000000004</c:v>
                </c:pt>
                <c:pt idx="15">
                  <c:v>48.166666666666671</c:v>
                </c:pt>
                <c:pt idx="16">
                  <c:v>55.466666666666676</c:v>
                </c:pt>
                <c:pt idx="17">
                  <c:v>55.533333333333331</c:v>
                </c:pt>
                <c:pt idx="18">
                  <c:v>50.233333333333341</c:v>
                </c:pt>
                <c:pt idx="19">
                  <c:v>58.433333333333337</c:v>
                </c:pt>
                <c:pt idx="20">
                  <c:v>60.56666666666667</c:v>
                </c:pt>
                <c:pt idx="21">
                  <c:v>56.333333333333336</c:v>
                </c:pt>
                <c:pt idx="22">
                  <c:v>59.066666666666656</c:v>
                </c:pt>
                <c:pt idx="23">
                  <c:v>40.299999999999997</c:v>
                </c:pt>
                <c:pt idx="24">
                  <c:v>21.6</c:v>
                </c:pt>
                <c:pt idx="25">
                  <c:v>36.1</c:v>
                </c:pt>
                <c:pt idx="26">
                  <c:v>47.2</c:v>
                </c:pt>
                <c:pt idx="27">
                  <c:v>58.3</c:v>
                </c:pt>
                <c:pt idx="28">
                  <c:v>58.7</c:v>
                </c:pt>
                <c:pt idx="29">
                  <c:v>59.13333333333334</c:v>
                </c:pt>
                <c:pt idx="30">
                  <c:v>60.266666666666659</c:v>
                </c:pt>
                <c:pt idx="31">
                  <c:v>58.199999999999996</c:v>
                </c:pt>
                <c:pt idx="32">
                  <c:v>47.86666666666666</c:v>
                </c:pt>
                <c:pt idx="33">
                  <c:v>49.000000000000007</c:v>
                </c:pt>
                <c:pt idx="34">
                  <c:v>48.666666666666671</c:v>
                </c:pt>
                <c:pt idx="35">
                  <c:v>46.56666666666667</c:v>
                </c:pt>
                <c:pt idx="36">
                  <c:v>47.900000000000006</c:v>
                </c:pt>
                <c:pt idx="37">
                  <c:v>34.56666666666667</c:v>
                </c:pt>
                <c:pt idx="38">
                  <c:v>40.433333333333337</c:v>
                </c:pt>
                <c:pt idx="39">
                  <c:v>25.533333333333335</c:v>
                </c:pt>
                <c:pt idx="40">
                  <c:v>36.266666666666666</c:v>
                </c:pt>
                <c:pt idx="41">
                  <c:v>39.56666666666667</c:v>
                </c:pt>
              </c:numCache>
            </c:numRef>
          </c:val>
          <c:extLst>
            <c:ext xmlns:c16="http://schemas.microsoft.com/office/drawing/2014/chart" uri="{C3380CC4-5D6E-409C-BE32-E72D297353CC}">
              <c16:uniqueId val="{00000001-C212-9A4C-80A3-2BB97EC57146}"/>
            </c:ext>
          </c:extLst>
        </c:ser>
        <c:dLbls>
          <c:showLegendKey val="0"/>
          <c:showVal val="0"/>
          <c:showCatName val="0"/>
          <c:showSerName val="0"/>
          <c:showPercent val="0"/>
          <c:showBubbleSize val="0"/>
        </c:dLbls>
        <c:axId val="849949952"/>
        <c:axId val="849738832"/>
      </c:areaChart>
      <c:lineChart>
        <c:grouping val="standard"/>
        <c:varyColors val="0"/>
        <c:ser>
          <c:idx val="1"/>
          <c:order val="0"/>
          <c:tx>
            <c:strRef>
              <c:f>EELV_102!$F$1</c:f>
              <c:strCache>
                <c:ptCount val="1"/>
                <c:pt idx="0">
                  <c:v> CH4
(µg CH4 m-2 h-1)</c:v>
                </c:pt>
              </c:strCache>
            </c:strRef>
          </c:tx>
          <c:spPr>
            <a:ln w="38100" cap="rnd">
              <a:solidFill>
                <a:schemeClr val="accent6">
                  <a:lumMod val="50000"/>
                </a:schemeClr>
              </a:solidFill>
              <a:round/>
            </a:ln>
            <a:effectLst/>
          </c:spPr>
          <c:marker>
            <c:symbol val="none"/>
          </c:marker>
          <c:cat>
            <c:numRef>
              <c:f>EELV_102!$C$2:$C$43</c:f>
              <c:numCache>
                <c:formatCode>m/d/yy</c:formatCode>
                <c:ptCount val="42"/>
                <c:pt idx="0">
                  <c:v>44209</c:v>
                </c:pt>
                <c:pt idx="1">
                  <c:v>44224</c:v>
                </c:pt>
                <c:pt idx="2">
                  <c:v>44242</c:v>
                </c:pt>
                <c:pt idx="3">
                  <c:v>44253</c:v>
                </c:pt>
                <c:pt idx="4">
                  <c:v>44267</c:v>
                </c:pt>
                <c:pt idx="5">
                  <c:v>44281</c:v>
                </c:pt>
                <c:pt idx="6">
                  <c:v>44300</c:v>
                </c:pt>
                <c:pt idx="7">
                  <c:v>44313</c:v>
                </c:pt>
                <c:pt idx="8">
                  <c:v>44326</c:v>
                </c:pt>
                <c:pt idx="9">
                  <c:v>44342</c:v>
                </c:pt>
                <c:pt idx="10">
                  <c:v>44363</c:v>
                </c:pt>
                <c:pt idx="11">
                  <c:v>44377</c:v>
                </c:pt>
                <c:pt idx="12">
                  <c:v>44389</c:v>
                </c:pt>
                <c:pt idx="13">
                  <c:v>44403</c:v>
                </c:pt>
                <c:pt idx="14">
                  <c:v>44420</c:v>
                </c:pt>
                <c:pt idx="15">
                  <c:v>44432</c:v>
                </c:pt>
                <c:pt idx="16">
                  <c:v>44452</c:v>
                </c:pt>
                <c:pt idx="17">
                  <c:v>44466</c:v>
                </c:pt>
                <c:pt idx="18">
                  <c:v>44483</c:v>
                </c:pt>
                <c:pt idx="19">
                  <c:v>44494</c:v>
                </c:pt>
                <c:pt idx="20">
                  <c:v>44512</c:v>
                </c:pt>
                <c:pt idx="21">
                  <c:v>44522</c:v>
                </c:pt>
                <c:pt idx="22">
                  <c:v>44547</c:v>
                </c:pt>
                <c:pt idx="23">
                  <c:v>44559</c:v>
                </c:pt>
                <c:pt idx="24">
                  <c:v>44572</c:v>
                </c:pt>
                <c:pt idx="25">
                  <c:v>44587</c:v>
                </c:pt>
                <c:pt idx="26">
                  <c:v>44601</c:v>
                </c:pt>
                <c:pt idx="27">
                  <c:v>44613</c:v>
                </c:pt>
                <c:pt idx="28">
                  <c:v>44632</c:v>
                </c:pt>
                <c:pt idx="29">
                  <c:v>44646</c:v>
                </c:pt>
                <c:pt idx="30">
                  <c:v>44665</c:v>
                </c:pt>
                <c:pt idx="31">
                  <c:v>44677</c:v>
                </c:pt>
                <c:pt idx="32">
                  <c:v>44694</c:v>
                </c:pt>
                <c:pt idx="33">
                  <c:v>44707</c:v>
                </c:pt>
                <c:pt idx="34">
                  <c:v>44719</c:v>
                </c:pt>
                <c:pt idx="35">
                  <c:v>44732</c:v>
                </c:pt>
                <c:pt idx="36">
                  <c:v>44757</c:v>
                </c:pt>
                <c:pt idx="37">
                  <c:v>44767</c:v>
                </c:pt>
                <c:pt idx="38">
                  <c:v>44785</c:v>
                </c:pt>
                <c:pt idx="39">
                  <c:v>44802</c:v>
                </c:pt>
                <c:pt idx="40">
                  <c:v>44818</c:v>
                </c:pt>
                <c:pt idx="41">
                  <c:v>44832</c:v>
                </c:pt>
              </c:numCache>
            </c:numRef>
          </c:cat>
          <c:val>
            <c:numRef>
              <c:f>EELV_102!$F$2:$F$43</c:f>
              <c:numCache>
                <c:formatCode>0.000</c:formatCode>
                <c:ptCount val="42"/>
                <c:pt idx="0">
                  <c:v>-1.6454459999893662</c:v>
                </c:pt>
                <c:pt idx="1">
                  <c:v>1.487301473137137</c:v>
                </c:pt>
                <c:pt idx="2">
                  <c:v>-0.35029964080294085</c:v>
                </c:pt>
                <c:pt idx="3">
                  <c:v>0.517293986119019</c:v>
                </c:pt>
                <c:pt idx="4">
                  <c:v>1.2221280552276996</c:v>
                </c:pt>
                <c:pt idx="5">
                  <c:v>0.51926917819272378</c:v>
                </c:pt>
                <c:pt idx="6">
                  <c:v>20.810253095363343</c:v>
                </c:pt>
                <c:pt idx="7">
                  <c:v>0.41851487578625401</c:v>
                </c:pt>
                <c:pt idx="8">
                  <c:v>23.740908828523136</c:v>
                </c:pt>
                <c:pt idx="9">
                  <c:v>45.860206322489368</c:v>
                </c:pt>
                <c:pt idx="10">
                  <c:v>-28.341567003161856</c:v>
                </c:pt>
                <c:pt idx="11">
                  <c:v>-45.404411707931352</c:v>
                </c:pt>
                <c:pt idx="12">
                  <c:v>-77.699725603503325</c:v>
                </c:pt>
                <c:pt idx="13">
                  <c:v>-72.981187353481729</c:v>
                </c:pt>
                <c:pt idx="14">
                  <c:v>-34.948020572838558</c:v>
                </c:pt>
                <c:pt idx="15">
                  <c:v>-26.869950304168952</c:v>
                </c:pt>
                <c:pt idx="16">
                  <c:v>-11.840081089878808</c:v>
                </c:pt>
                <c:pt idx="17">
                  <c:v>-9.9338698451971528</c:v>
                </c:pt>
                <c:pt idx="18">
                  <c:v>51.836751593954489</c:v>
                </c:pt>
                <c:pt idx="19">
                  <c:v>-5.4308782960989044</c:v>
                </c:pt>
                <c:pt idx="20">
                  <c:v>-1.4124683967425022</c:v>
                </c:pt>
                <c:pt idx="21">
                  <c:v>3.5489280787868789</c:v>
                </c:pt>
                <c:pt idx="22">
                  <c:v>2.7162368126972165</c:v>
                </c:pt>
                <c:pt idx="23">
                  <c:v>-1.9870226230771488</c:v>
                </c:pt>
                <c:pt idx="24">
                  <c:v>-2.5466015886437829</c:v>
                </c:pt>
                <c:pt idx="25">
                  <c:v>-4.2454359942172468</c:v>
                </c:pt>
                <c:pt idx="26">
                  <c:v>-2.1534178990562589</c:v>
                </c:pt>
                <c:pt idx="27">
                  <c:v>-0.58228285331202956</c:v>
                </c:pt>
                <c:pt idx="28">
                  <c:v>1.2221280552276996</c:v>
                </c:pt>
                <c:pt idx="29">
                  <c:v>0.51926917819272378</c:v>
                </c:pt>
                <c:pt idx="30">
                  <c:v>20.810253095363343</c:v>
                </c:pt>
                <c:pt idx="31">
                  <c:v>-19.67759953906636</c:v>
                </c:pt>
                <c:pt idx="32">
                  <c:v>-33.217281213926654</c:v>
                </c:pt>
                <c:pt idx="33">
                  <c:v>-47.090643000957236</c:v>
                </c:pt>
                <c:pt idx="34">
                  <c:v>-45.492739440893189</c:v>
                </c:pt>
                <c:pt idx="35">
                  <c:v>-30.928156386195898</c:v>
                </c:pt>
                <c:pt idx="36">
                  <c:v>-47.31108228434411</c:v>
                </c:pt>
                <c:pt idx="37">
                  <c:v>-60.043982701977001</c:v>
                </c:pt>
                <c:pt idx="38">
                  <c:v>-31.206383017168292</c:v>
                </c:pt>
                <c:pt idx="39">
                  <c:v>-68.423849285232251</c:v>
                </c:pt>
                <c:pt idx="40">
                  <c:v>-65.683242517346144</c:v>
                </c:pt>
                <c:pt idx="41">
                  <c:v>-54.178828963757461</c:v>
                </c:pt>
              </c:numCache>
            </c:numRef>
          </c:val>
          <c:smooth val="0"/>
          <c:extLst>
            <c:ext xmlns:c16="http://schemas.microsoft.com/office/drawing/2014/chart" uri="{C3380CC4-5D6E-409C-BE32-E72D297353CC}">
              <c16:uniqueId val="{00000002-C212-9A4C-80A3-2BB97EC57146}"/>
            </c:ext>
          </c:extLst>
        </c:ser>
        <c:dLbls>
          <c:showLegendKey val="0"/>
          <c:showVal val="0"/>
          <c:showCatName val="0"/>
          <c:showSerName val="0"/>
          <c:showPercent val="0"/>
          <c:showBubbleSize val="0"/>
        </c:dLbls>
        <c:marker val="1"/>
        <c:smooth val="0"/>
        <c:axId val="849949952"/>
        <c:axId val="849738832"/>
      </c:lineChart>
      <c:dateAx>
        <c:axId val="84994995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738832"/>
        <c:crosses val="autoZero"/>
        <c:auto val="1"/>
        <c:lblOffset val="100"/>
        <c:baseTimeUnit val="days"/>
      </c:dateAx>
      <c:valAx>
        <c:axId val="84973883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sysClr val="windowText" lastClr="000000">
                        <a:lumMod val="65000"/>
                        <a:lumOff val="35000"/>
                      </a:sysClr>
                    </a:solidFill>
                    <a:latin typeface="+mn-lt"/>
                    <a:ea typeface="+mn-ea"/>
                    <a:cs typeface="+mn-cs"/>
                  </a:defRPr>
                </a:pPr>
                <a:r>
                  <a:rPr lang="en-US" sz="1200" b="1" i="0" u="none" strike="noStrike" kern="1200" baseline="0" dirty="0">
                    <a:solidFill>
                      <a:schemeClr val="accent6">
                        <a:lumMod val="50000"/>
                      </a:schemeClr>
                    </a:solidFill>
                    <a:effectLst/>
                  </a:rPr>
                  <a:t>CH</a:t>
                </a:r>
                <a:r>
                  <a:rPr lang="en-US" sz="1200" b="1" i="0" u="none" strike="noStrike" kern="1200" baseline="-25000" dirty="0">
                    <a:solidFill>
                      <a:schemeClr val="accent6">
                        <a:lumMod val="50000"/>
                      </a:schemeClr>
                    </a:solidFill>
                    <a:effectLst/>
                  </a:rPr>
                  <a:t>4</a:t>
                </a:r>
                <a:r>
                  <a:rPr lang="en-US" sz="1200" b="1" i="0" u="none" strike="noStrike" kern="1200" baseline="0" dirty="0">
                    <a:solidFill>
                      <a:schemeClr val="accent6">
                        <a:lumMod val="50000"/>
                      </a:schemeClr>
                    </a:solidFill>
                    <a:effectLst/>
                  </a:rPr>
                  <a:t> (µg m</a:t>
                </a:r>
                <a:r>
                  <a:rPr lang="en-US" sz="1200" b="1" i="0" u="none" strike="noStrike" kern="1200" baseline="30000" dirty="0">
                    <a:solidFill>
                      <a:schemeClr val="accent6">
                        <a:lumMod val="50000"/>
                      </a:schemeClr>
                    </a:solidFill>
                    <a:effectLst/>
                  </a:rPr>
                  <a:t>-2</a:t>
                </a:r>
                <a:r>
                  <a:rPr lang="en-US" sz="1200" b="1" i="0" u="none" strike="noStrike" kern="1200" baseline="0" dirty="0">
                    <a:solidFill>
                      <a:schemeClr val="accent6">
                        <a:lumMod val="50000"/>
                      </a:schemeClr>
                    </a:solidFill>
                    <a:effectLst/>
                  </a:rPr>
                  <a:t> h</a:t>
                </a:r>
                <a:r>
                  <a:rPr lang="en-US" sz="1200" b="1" i="0" u="none" strike="noStrike" kern="1200" baseline="30000" dirty="0">
                    <a:solidFill>
                      <a:schemeClr val="accent6">
                        <a:lumMod val="50000"/>
                      </a:schemeClr>
                    </a:solidFill>
                    <a:effectLst/>
                  </a:rPr>
                  <a:t>-1</a:t>
                </a:r>
                <a:r>
                  <a:rPr lang="en-US" sz="1200" b="1" i="0" u="none" strike="noStrike" kern="1200" baseline="0" dirty="0">
                    <a:solidFill>
                      <a:schemeClr val="accent6">
                        <a:lumMod val="50000"/>
                      </a:schemeClr>
                    </a:solidFill>
                    <a:effectLst/>
                  </a:rPr>
                  <a:t>)</a:t>
                </a:r>
                <a:r>
                  <a:rPr lang="et-EE" sz="1200" b="1" i="0" u="none" strike="noStrike" kern="1200" baseline="0" dirty="0">
                    <a:solidFill>
                      <a:schemeClr val="accent6">
                        <a:lumMod val="50000"/>
                      </a:schemeClr>
                    </a:solidFill>
                    <a:effectLst/>
                  </a:rPr>
                  <a:t>      </a:t>
                </a:r>
                <a:r>
                  <a:rPr lang="et-EE" sz="1200" b="1" i="0" u="none" strike="noStrike" kern="1200" baseline="0" dirty="0">
                    <a:solidFill>
                      <a:prstClr val="black">
                        <a:lumMod val="65000"/>
                        <a:lumOff val="35000"/>
                      </a:prstClr>
                    </a:solidFill>
                    <a:effectLst/>
                  </a:rPr>
                  <a:t> T</a:t>
                </a:r>
                <a:r>
                  <a:rPr lang="et-EE" sz="1200" b="1" i="0" u="none" strike="noStrike" kern="1200" baseline="-25000" dirty="0">
                    <a:solidFill>
                      <a:prstClr val="black">
                        <a:lumMod val="65000"/>
                        <a:lumOff val="35000"/>
                      </a:prstClr>
                    </a:solidFill>
                    <a:effectLst/>
                  </a:rPr>
                  <a:t>õhk</a:t>
                </a:r>
                <a:r>
                  <a:rPr lang="en-GB" sz="1200" b="1" i="0" u="none" strike="noStrike" kern="1200" baseline="0" dirty="0">
                    <a:solidFill>
                      <a:prstClr val="black">
                        <a:lumMod val="65000"/>
                        <a:lumOff val="35000"/>
                      </a:prstClr>
                    </a:solidFill>
                    <a:effectLst/>
                  </a:rPr>
                  <a:t> (</a:t>
                </a:r>
                <a:r>
                  <a:rPr lang="en-GB" sz="1200" b="1" i="0" u="none" strike="noStrike" kern="1200" baseline="30000" dirty="0" err="1">
                    <a:solidFill>
                      <a:prstClr val="black">
                        <a:lumMod val="65000"/>
                        <a:lumOff val="35000"/>
                      </a:prstClr>
                    </a:solidFill>
                    <a:effectLst/>
                  </a:rPr>
                  <a:t>o</a:t>
                </a:r>
                <a:r>
                  <a:rPr lang="en-GB" sz="1200" b="1" i="0" u="none" strike="noStrike" kern="1200" baseline="0" dirty="0" err="1">
                    <a:solidFill>
                      <a:prstClr val="black">
                        <a:lumMod val="65000"/>
                        <a:lumOff val="35000"/>
                      </a:prstClr>
                    </a:solidFill>
                    <a:effectLst/>
                  </a:rPr>
                  <a:t>C</a:t>
                </a:r>
                <a:r>
                  <a:rPr lang="en-GB" sz="1200" b="1" i="0" u="none" strike="noStrike" kern="1200" baseline="0" dirty="0">
                    <a:solidFill>
                      <a:prstClr val="black">
                        <a:lumMod val="65000"/>
                        <a:lumOff val="35000"/>
                      </a:prstClr>
                    </a:solidFill>
                    <a:effectLst/>
                  </a:rPr>
                  <a:t>) </a:t>
                </a:r>
                <a:r>
                  <a:rPr lang="en-GB" sz="1200" b="1" i="0" u="none" strike="noStrike" kern="1200" baseline="0" dirty="0">
                    <a:solidFill>
                      <a:schemeClr val="tx1"/>
                    </a:solidFill>
                    <a:effectLst/>
                  </a:rPr>
                  <a:t>&amp;</a:t>
                </a:r>
                <a:r>
                  <a:rPr lang="et-EE" sz="1200" b="1" i="0" u="none" strike="noStrike" kern="1200" baseline="0" dirty="0">
                    <a:solidFill>
                      <a:srgbClr val="FFFFFF"/>
                    </a:solidFill>
                    <a:effectLst/>
                  </a:rPr>
                  <a:t>------------</a:t>
                </a:r>
                <a:r>
                  <a:rPr lang="et-EE" sz="1200" b="1" i="0" u="none" strike="noStrike" kern="1200" baseline="0" dirty="0">
                    <a:solidFill>
                      <a:schemeClr val="tx1"/>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sz="2400">
                    <a:solidFill>
                      <a:sysClr val="windowText" lastClr="000000">
                        <a:lumMod val="65000"/>
                        <a:lumOff val="35000"/>
                      </a:sysClr>
                    </a:solidFill>
                  </a:defRPr>
                </a:pPr>
                <a:r>
                  <a:rPr lang="en-GB" sz="1200" b="1" i="0" u="none" strike="noStrike" kern="1200" baseline="0" dirty="0">
                    <a:solidFill>
                      <a:schemeClr val="accent5">
                        <a:lumMod val="50000"/>
                      </a:schemeClr>
                    </a:solidFill>
                    <a:effectLst/>
                  </a:rPr>
                  <a:t> </a:t>
                </a:r>
                <a:r>
                  <a:rPr lang="et-EE"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000" b="0" i="0" u="none" strike="noStrike" kern="1200" baseline="0" dirty="0">
                  <a:solidFill>
                    <a:schemeClr val="accent5">
                      <a:lumMod val="50000"/>
                    </a:schemeClr>
                  </a:solidFill>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sysClr val="windowText" lastClr="000000">
                      <a:lumMod val="65000"/>
                      <a:lumOff val="35000"/>
                    </a:sys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94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EELV_103!$I$1</c:f>
              <c:strCache>
                <c:ptCount val="1"/>
                <c:pt idx="0">
                  <c:v>Air temp., 
oC</c:v>
                </c:pt>
              </c:strCache>
            </c:strRef>
          </c:tx>
          <c:spPr>
            <a:solidFill>
              <a:schemeClr val="tx1">
                <a:lumMod val="85000"/>
                <a:lumOff val="15000"/>
                <a:alpha val="70000"/>
              </a:schemeClr>
            </a:solidFill>
            <a:ln>
              <a:noFill/>
            </a:ln>
            <a:effectLst/>
          </c:spP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EELV_103!$I$2:$I$43</c:f>
              <c:numCache>
                <c:formatCode>0.0</c:formatCode>
                <c:ptCount val="42"/>
                <c:pt idx="0">
                  <c:v>-1.1000000000000001</c:v>
                </c:pt>
                <c:pt idx="1">
                  <c:v>1.7</c:v>
                </c:pt>
                <c:pt idx="2">
                  <c:v>-7</c:v>
                </c:pt>
                <c:pt idx="3">
                  <c:v>4</c:v>
                </c:pt>
                <c:pt idx="4">
                  <c:v>2</c:v>
                </c:pt>
                <c:pt idx="5">
                  <c:v>9</c:v>
                </c:pt>
                <c:pt idx="6">
                  <c:v>9</c:v>
                </c:pt>
                <c:pt idx="7">
                  <c:v>9.6999999999999993</c:v>
                </c:pt>
                <c:pt idx="8">
                  <c:v>30.066666666666666</c:v>
                </c:pt>
                <c:pt idx="9">
                  <c:v>18.466666666666669</c:v>
                </c:pt>
                <c:pt idx="10">
                  <c:v>23.2</c:v>
                </c:pt>
                <c:pt idx="11">
                  <c:v>26</c:v>
                </c:pt>
                <c:pt idx="12">
                  <c:v>36.200000000000003</c:v>
                </c:pt>
                <c:pt idx="13">
                  <c:v>31.433333333333337</c:v>
                </c:pt>
                <c:pt idx="14">
                  <c:v>25.133333333333333</c:v>
                </c:pt>
                <c:pt idx="15">
                  <c:v>18.833333333333332</c:v>
                </c:pt>
                <c:pt idx="16">
                  <c:v>16.3</c:v>
                </c:pt>
                <c:pt idx="17">
                  <c:v>14.066666666666668</c:v>
                </c:pt>
                <c:pt idx="18">
                  <c:v>8.4</c:v>
                </c:pt>
                <c:pt idx="19">
                  <c:v>11.033333333333331</c:v>
                </c:pt>
                <c:pt idx="20">
                  <c:v>-1.7333333333333334</c:v>
                </c:pt>
                <c:pt idx="21">
                  <c:v>3.4</c:v>
                </c:pt>
                <c:pt idx="22">
                  <c:v>0.3</c:v>
                </c:pt>
                <c:pt idx="23">
                  <c:v>-3.5</c:v>
                </c:pt>
                <c:pt idx="24">
                  <c:v>4</c:v>
                </c:pt>
                <c:pt idx="25">
                  <c:v>2.5</c:v>
                </c:pt>
                <c:pt idx="26">
                  <c:v>1.1333333333333335</c:v>
                </c:pt>
                <c:pt idx="27">
                  <c:v>2</c:v>
                </c:pt>
                <c:pt idx="28">
                  <c:v>1.4666666666666668</c:v>
                </c:pt>
                <c:pt idx="29">
                  <c:v>3.6</c:v>
                </c:pt>
                <c:pt idx="30">
                  <c:v>8.9</c:v>
                </c:pt>
                <c:pt idx="31">
                  <c:v>14</c:v>
                </c:pt>
                <c:pt idx="32">
                  <c:v>12</c:v>
                </c:pt>
                <c:pt idx="33">
                  <c:v>19</c:v>
                </c:pt>
                <c:pt idx="34">
                  <c:v>27</c:v>
                </c:pt>
                <c:pt idx="35">
                  <c:v>27</c:v>
                </c:pt>
                <c:pt idx="36">
                  <c:v>20.8</c:v>
                </c:pt>
                <c:pt idx="37">
                  <c:v>18.666666666666668</c:v>
                </c:pt>
                <c:pt idx="38">
                  <c:v>19</c:v>
                </c:pt>
                <c:pt idx="39">
                  <c:v>15</c:v>
                </c:pt>
                <c:pt idx="40">
                  <c:v>16</c:v>
                </c:pt>
                <c:pt idx="41">
                  <c:v>7.3</c:v>
                </c:pt>
              </c:numCache>
            </c:numRef>
          </c:val>
          <c:extLst>
            <c:ext xmlns:c16="http://schemas.microsoft.com/office/drawing/2014/chart" uri="{C3380CC4-5D6E-409C-BE32-E72D297353CC}">
              <c16:uniqueId val="{00000000-F5A5-7649-A753-4DBC43FB6A80}"/>
            </c:ext>
          </c:extLst>
        </c:ser>
        <c:ser>
          <c:idx val="3"/>
          <c:order val="2"/>
          <c:tx>
            <c:strRef>
              <c:f>EELV_103!$O$1</c:f>
              <c:strCache>
                <c:ptCount val="1"/>
                <c:pt idx="0">
                  <c:v>Soil moisture
%</c:v>
                </c:pt>
              </c:strCache>
            </c:strRef>
          </c:tx>
          <c:spPr>
            <a:solidFill>
              <a:schemeClr val="accent1">
                <a:lumMod val="75000"/>
                <a:alpha val="35000"/>
              </a:schemeClr>
            </a:solidFill>
            <a:ln>
              <a:solidFill>
                <a:schemeClr val="tx1">
                  <a:alpha val="41000"/>
                </a:schemeClr>
              </a:solidFill>
            </a:ln>
            <a:effectLst/>
          </c:spP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EELV_103!$O$2:$O$43</c:f>
              <c:numCache>
                <c:formatCode>0.000</c:formatCode>
                <c:ptCount val="42"/>
                <c:pt idx="0">
                  <c:v>45.566666666666663</c:v>
                </c:pt>
                <c:pt idx="1">
                  <c:v>49.433333333333337</c:v>
                </c:pt>
                <c:pt idx="2">
                  <c:v>51.233333333333334</c:v>
                </c:pt>
                <c:pt idx="3">
                  <c:v>46.43333333333333</c:v>
                </c:pt>
                <c:pt idx="4">
                  <c:v>26.966666666666665</c:v>
                </c:pt>
                <c:pt idx="5">
                  <c:v>38.200000000000003</c:v>
                </c:pt>
                <c:pt idx="6">
                  <c:v>49.433333333333337</c:v>
                </c:pt>
                <c:pt idx="7">
                  <c:v>52.900000000000006</c:v>
                </c:pt>
                <c:pt idx="8">
                  <c:v>45.966666666666669</c:v>
                </c:pt>
                <c:pt idx="9">
                  <c:v>49.333333333333343</c:v>
                </c:pt>
                <c:pt idx="10">
                  <c:v>41.733333333333334</c:v>
                </c:pt>
                <c:pt idx="11">
                  <c:v>24.700000000000003</c:v>
                </c:pt>
                <c:pt idx="12">
                  <c:v>23.1</c:v>
                </c:pt>
                <c:pt idx="13">
                  <c:v>19.466666666666669</c:v>
                </c:pt>
                <c:pt idx="14">
                  <c:v>46.466666666666676</c:v>
                </c:pt>
                <c:pt idx="15">
                  <c:v>49.4</c:v>
                </c:pt>
                <c:pt idx="16">
                  <c:v>49.766666666666666</c:v>
                </c:pt>
                <c:pt idx="17">
                  <c:v>43.733333333333334</c:v>
                </c:pt>
                <c:pt idx="18">
                  <c:v>42.333333333333336</c:v>
                </c:pt>
                <c:pt idx="19">
                  <c:v>50.266666666666673</c:v>
                </c:pt>
                <c:pt idx="20">
                  <c:v>48.466666666666661</c:v>
                </c:pt>
                <c:pt idx="21">
                  <c:v>49.733333333333334</c:v>
                </c:pt>
                <c:pt idx="22">
                  <c:v>44.566666666666663</c:v>
                </c:pt>
                <c:pt idx="23">
                  <c:v>36.966666666666661</c:v>
                </c:pt>
                <c:pt idx="24">
                  <c:v>32.93333333333333</c:v>
                </c:pt>
                <c:pt idx="25">
                  <c:v>51.2</c:v>
                </c:pt>
                <c:pt idx="26">
                  <c:v>47.4</c:v>
                </c:pt>
                <c:pt idx="27">
                  <c:v>54.966666666666676</c:v>
                </c:pt>
                <c:pt idx="28">
                  <c:v>42.7</c:v>
                </c:pt>
                <c:pt idx="29">
                  <c:v>47.966666666666669</c:v>
                </c:pt>
                <c:pt idx="30">
                  <c:v>53.233333333333334</c:v>
                </c:pt>
                <c:pt idx="31">
                  <c:v>51</c:v>
                </c:pt>
                <c:pt idx="32">
                  <c:v>45.300000000000004</c:v>
                </c:pt>
                <c:pt idx="33">
                  <c:v>29.766666666666669</c:v>
                </c:pt>
                <c:pt idx="34">
                  <c:v>42.966666666666661</c:v>
                </c:pt>
                <c:pt idx="35">
                  <c:v>38.599999999999994</c:v>
                </c:pt>
                <c:pt idx="36">
                  <c:v>22.266666666666666</c:v>
                </c:pt>
                <c:pt idx="37">
                  <c:v>29.06666666666667</c:v>
                </c:pt>
                <c:pt idx="38">
                  <c:v>27.233333333333331</c:v>
                </c:pt>
                <c:pt idx="39">
                  <c:v>32.800000000000004</c:v>
                </c:pt>
                <c:pt idx="40">
                  <c:v>29.333333333333332</c:v>
                </c:pt>
                <c:pt idx="41">
                  <c:v>35.533333333333331</c:v>
                </c:pt>
              </c:numCache>
            </c:numRef>
          </c:val>
          <c:extLst>
            <c:ext xmlns:c16="http://schemas.microsoft.com/office/drawing/2014/chart" uri="{C3380CC4-5D6E-409C-BE32-E72D297353CC}">
              <c16:uniqueId val="{00000001-F5A5-7649-A753-4DBC43FB6A80}"/>
            </c:ext>
          </c:extLst>
        </c:ser>
        <c:dLbls>
          <c:showLegendKey val="0"/>
          <c:showVal val="0"/>
          <c:showCatName val="0"/>
          <c:showSerName val="0"/>
          <c:showPercent val="0"/>
          <c:showBubbleSize val="0"/>
        </c:dLbls>
        <c:axId val="849949952"/>
        <c:axId val="849738832"/>
      </c:areaChart>
      <c:lineChart>
        <c:grouping val="standard"/>
        <c:varyColors val="0"/>
        <c:ser>
          <c:idx val="1"/>
          <c:order val="0"/>
          <c:tx>
            <c:strRef>
              <c:f>EELV_103!$F$1</c:f>
              <c:strCache>
                <c:ptCount val="1"/>
                <c:pt idx="0">
                  <c:v> CH4
(µg CH4 m-2 h-1)</c:v>
                </c:pt>
              </c:strCache>
            </c:strRef>
          </c:tx>
          <c:spPr>
            <a:ln w="38100" cap="rnd">
              <a:solidFill>
                <a:schemeClr val="accent6">
                  <a:lumMod val="50000"/>
                </a:schemeClr>
              </a:solidFill>
              <a:round/>
            </a:ln>
            <a:effectLst/>
          </c:spPr>
          <c:marker>
            <c:symbol val="none"/>
          </c:marker>
          <c:cat>
            <c:numRef>
              <c:f>EELV_103!$C$2:$C$43</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44425</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44633</c:v>
                </c:pt>
                <c:pt idx="29">
                  <c:v>44643</c:v>
                </c:pt>
                <c:pt idx="30">
                  <c:v>44664</c:v>
                </c:pt>
                <c:pt idx="31">
                  <c:v>44679</c:v>
                </c:pt>
                <c:pt idx="32">
                  <c:v>44692</c:v>
                </c:pt>
                <c:pt idx="33">
                  <c:v>44706</c:v>
                </c:pt>
                <c:pt idx="34">
                  <c:v>44719</c:v>
                </c:pt>
                <c:pt idx="35">
                  <c:v>44734</c:v>
                </c:pt>
                <c:pt idx="36">
                  <c:v>44754</c:v>
                </c:pt>
                <c:pt idx="37">
                  <c:v>44771</c:v>
                </c:pt>
                <c:pt idx="38">
                  <c:v>44782</c:v>
                </c:pt>
                <c:pt idx="39">
                  <c:v>44804</c:v>
                </c:pt>
                <c:pt idx="40">
                  <c:v>44819</c:v>
                </c:pt>
                <c:pt idx="41">
                  <c:v>44835</c:v>
                </c:pt>
              </c:numCache>
            </c:numRef>
          </c:cat>
          <c:val>
            <c:numRef>
              <c:f>EELV_103!$F$2:$F$43</c:f>
              <c:numCache>
                <c:formatCode>0.000</c:formatCode>
                <c:ptCount val="42"/>
                <c:pt idx="0">
                  <c:v>-5.1531786350487145</c:v>
                </c:pt>
                <c:pt idx="1">
                  <c:v>-8.5427596172150313</c:v>
                </c:pt>
                <c:pt idx="2">
                  <c:v>-3.9498577401510135</c:v>
                </c:pt>
                <c:pt idx="3">
                  <c:v>-2.0386652537310419</c:v>
                </c:pt>
                <c:pt idx="4">
                  <c:v>-2.1822409401668525</c:v>
                </c:pt>
                <c:pt idx="5">
                  <c:v>-2.4247258264677618</c:v>
                </c:pt>
                <c:pt idx="6">
                  <c:v>-0.5410015102836524</c:v>
                </c:pt>
                <c:pt idx="7">
                  <c:v>-6.3822894770181229</c:v>
                </c:pt>
                <c:pt idx="8">
                  <c:v>-1.4669596200034754</c:v>
                </c:pt>
                <c:pt idx="9">
                  <c:v>-9.9571628249738726</c:v>
                </c:pt>
                <c:pt idx="10">
                  <c:v>-24.094645420311192</c:v>
                </c:pt>
                <c:pt idx="11">
                  <c:v>-26.066141610297468</c:v>
                </c:pt>
                <c:pt idx="12">
                  <c:v>-15.254720145436949</c:v>
                </c:pt>
                <c:pt idx="13">
                  <c:v>-20.741489424555795</c:v>
                </c:pt>
                <c:pt idx="14">
                  <c:v>-19.996290990925306</c:v>
                </c:pt>
                <c:pt idx="15">
                  <c:v>-6.5926534421819776</c:v>
                </c:pt>
                <c:pt idx="16">
                  <c:v>-7.1830001791411169</c:v>
                </c:pt>
                <c:pt idx="17">
                  <c:v>-11.353369105269204</c:v>
                </c:pt>
                <c:pt idx="18">
                  <c:v>-13.792714125077834</c:v>
                </c:pt>
                <c:pt idx="19">
                  <c:v>-9.8368241747250433</c:v>
                </c:pt>
                <c:pt idx="20">
                  <c:v>-9.0715696022451322</c:v>
                </c:pt>
                <c:pt idx="21">
                  <c:v>-9.4169843019232022</c:v>
                </c:pt>
                <c:pt idx="22">
                  <c:v>2.0363871000263685</c:v>
                </c:pt>
                <c:pt idx="23">
                  <c:v>-1.0110795268818358</c:v>
                </c:pt>
                <c:pt idx="24">
                  <c:v>-5.2000323566570712</c:v>
                </c:pt>
                <c:pt idx="25">
                  <c:v>-2.8122857509688615</c:v>
                </c:pt>
                <c:pt idx="26">
                  <c:v>-0.36857907450835453</c:v>
                </c:pt>
                <c:pt idx="27">
                  <c:v>-3.134420652583056</c:v>
                </c:pt>
                <c:pt idx="28">
                  <c:v>-2.1822409401668525</c:v>
                </c:pt>
                <c:pt idx="29">
                  <c:v>-2.4247258264677618</c:v>
                </c:pt>
                <c:pt idx="30">
                  <c:v>-0.5410015102836524</c:v>
                </c:pt>
                <c:pt idx="31">
                  <c:v>-4.784539372744546</c:v>
                </c:pt>
                <c:pt idx="32">
                  <c:v>-11.629757460322013</c:v>
                </c:pt>
                <c:pt idx="33">
                  <c:v>-23.665299916895204</c:v>
                </c:pt>
                <c:pt idx="34">
                  <c:v>-19.716010975309295</c:v>
                </c:pt>
                <c:pt idx="35">
                  <c:v>-16.204641145707708</c:v>
                </c:pt>
                <c:pt idx="36">
                  <c:v>-34.391854431551657</c:v>
                </c:pt>
                <c:pt idx="37">
                  <c:v>-40.182682530551475</c:v>
                </c:pt>
                <c:pt idx="38">
                  <c:v>-35.570614062884559</c:v>
                </c:pt>
                <c:pt idx="39">
                  <c:v>-30.364866636255684</c:v>
                </c:pt>
                <c:pt idx="40">
                  <c:v>-26.751313346195307</c:v>
                </c:pt>
                <c:pt idx="41">
                  <c:v>-30.18209745899517</c:v>
                </c:pt>
              </c:numCache>
            </c:numRef>
          </c:val>
          <c:smooth val="0"/>
          <c:extLst>
            <c:ext xmlns:c16="http://schemas.microsoft.com/office/drawing/2014/chart" uri="{C3380CC4-5D6E-409C-BE32-E72D297353CC}">
              <c16:uniqueId val="{00000002-F5A5-7649-A753-4DBC43FB6A80}"/>
            </c:ext>
          </c:extLst>
        </c:ser>
        <c:dLbls>
          <c:showLegendKey val="0"/>
          <c:showVal val="0"/>
          <c:showCatName val="0"/>
          <c:showSerName val="0"/>
          <c:showPercent val="0"/>
          <c:showBubbleSize val="0"/>
        </c:dLbls>
        <c:marker val="1"/>
        <c:smooth val="0"/>
        <c:axId val="849949952"/>
        <c:axId val="849738832"/>
      </c:lineChart>
      <c:dateAx>
        <c:axId val="84994995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738832"/>
        <c:crosses val="autoZero"/>
        <c:auto val="1"/>
        <c:lblOffset val="100"/>
        <c:baseTimeUnit val="days"/>
      </c:dateAx>
      <c:valAx>
        <c:axId val="84973883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r>
                  <a:rPr lang="en-US" sz="1200" b="1" i="0" baseline="0" dirty="0">
                    <a:solidFill>
                      <a:schemeClr val="accent6">
                        <a:lumMod val="50000"/>
                      </a:schemeClr>
                    </a:solidFill>
                    <a:effectLst/>
                  </a:rPr>
                  <a:t>CH</a:t>
                </a:r>
                <a:r>
                  <a:rPr lang="en-US" sz="1200" b="1" i="0" baseline="-25000" dirty="0">
                    <a:solidFill>
                      <a:schemeClr val="accent6">
                        <a:lumMod val="50000"/>
                      </a:schemeClr>
                    </a:solidFill>
                    <a:effectLst/>
                  </a:rPr>
                  <a:t>4</a:t>
                </a:r>
                <a:r>
                  <a:rPr lang="en-US" sz="1200" b="1" i="0" baseline="0" dirty="0">
                    <a:solidFill>
                      <a:schemeClr val="accent6">
                        <a:lumMod val="50000"/>
                      </a:schemeClr>
                    </a:solidFill>
                    <a:effectLst/>
                  </a:rPr>
                  <a:t> (µg m</a:t>
                </a:r>
                <a:r>
                  <a:rPr lang="en-US" sz="1200" b="1" i="0" baseline="30000" dirty="0">
                    <a:solidFill>
                      <a:schemeClr val="accent6">
                        <a:lumMod val="50000"/>
                      </a:schemeClr>
                    </a:solidFill>
                    <a:effectLst/>
                  </a:rPr>
                  <a:t>-2</a:t>
                </a:r>
                <a:r>
                  <a:rPr lang="en-US" sz="1200" b="1" i="0" baseline="0" dirty="0">
                    <a:solidFill>
                      <a:schemeClr val="accent6">
                        <a:lumMod val="50000"/>
                      </a:schemeClr>
                    </a:solidFill>
                    <a:effectLst/>
                  </a:rPr>
                  <a:t> h</a:t>
                </a:r>
                <a:r>
                  <a:rPr lang="en-US" sz="1200" b="1" i="0" baseline="30000" dirty="0">
                    <a:solidFill>
                      <a:schemeClr val="accent6">
                        <a:lumMod val="50000"/>
                      </a:schemeClr>
                    </a:solidFill>
                    <a:effectLst/>
                  </a:rPr>
                  <a:t>-1</a:t>
                </a:r>
                <a:r>
                  <a:rPr lang="en-US" sz="1200" b="1" i="0" baseline="0" dirty="0">
                    <a:solidFill>
                      <a:schemeClr val="accent6">
                        <a:lumMod val="50000"/>
                      </a:schemeClr>
                    </a:solidFill>
                    <a:effectLst/>
                  </a:rPr>
                  <a:t>)</a:t>
                </a:r>
                <a:r>
                  <a:rPr lang="et-EE" sz="1200" b="1" i="0" baseline="0" dirty="0">
                    <a:solidFill>
                      <a:schemeClr val="accent6">
                        <a:lumMod val="50000"/>
                      </a:schemeClr>
                    </a:solidFill>
                    <a:effectLst/>
                  </a:rPr>
                  <a:t>      </a:t>
                </a:r>
                <a:r>
                  <a:rPr lang="et-EE" sz="1200" b="1" i="0" u="none" strike="noStrike" kern="1200" baseline="0" dirty="0">
                    <a:solidFill>
                      <a:prstClr val="black">
                        <a:lumMod val="65000"/>
                        <a:lumOff val="35000"/>
                      </a:prstClr>
                    </a:solidFill>
                    <a:effectLst/>
                  </a:rPr>
                  <a:t> T</a:t>
                </a:r>
                <a:r>
                  <a:rPr lang="et-EE" sz="1200" b="1" i="0" u="none" strike="noStrike" kern="1200" baseline="-25000" dirty="0">
                    <a:solidFill>
                      <a:prstClr val="black">
                        <a:lumMod val="65000"/>
                        <a:lumOff val="35000"/>
                      </a:prstClr>
                    </a:solidFill>
                    <a:effectLst/>
                  </a:rPr>
                  <a:t>õhk</a:t>
                </a:r>
                <a:r>
                  <a:rPr lang="en-GB" sz="1200" b="1" i="0" u="none" strike="noStrike" kern="1200" baseline="0" dirty="0">
                    <a:solidFill>
                      <a:prstClr val="black">
                        <a:lumMod val="65000"/>
                        <a:lumOff val="35000"/>
                      </a:prstClr>
                    </a:solidFill>
                    <a:effectLst/>
                  </a:rPr>
                  <a:t> (</a:t>
                </a:r>
                <a:r>
                  <a:rPr lang="en-GB" sz="1200" b="1" i="0" u="none" strike="noStrike" kern="1200" baseline="30000" dirty="0" err="1">
                    <a:solidFill>
                      <a:prstClr val="black">
                        <a:lumMod val="65000"/>
                        <a:lumOff val="35000"/>
                      </a:prstClr>
                    </a:solidFill>
                    <a:effectLst/>
                  </a:rPr>
                  <a:t>o</a:t>
                </a:r>
                <a:r>
                  <a:rPr lang="en-GB" sz="1200" b="1" i="0" u="none" strike="noStrike" kern="1200" baseline="0" dirty="0" err="1">
                    <a:solidFill>
                      <a:prstClr val="black">
                        <a:lumMod val="65000"/>
                        <a:lumOff val="35000"/>
                      </a:prstClr>
                    </a:solidFill>
                    <a:effectLst/>
                  </a:rPr>
                  <a:t>C</a:t>
                </a:r>
                <a:r>
                  <a:rPr lang="en-GB" sz="1200" b="1" i="0" u="none" strike="noStrike" kern="1200" baseline="0" dirty="0">
                    <a:solidFill>
                      <a:prstClr val="black">
                        <a:lumMod val="65000"/>
                        <a:lumOff val="35000"/>
                      </a:prstClr>
                    </a:solidFill>
                    <a:effectLst/>
                  </a:rPr>
                  <a:t>) </a:t>
                </a:r>
                <a:r>
                  <a:rPr lang="en-GB" sz="1200" b="1" i="0" u="none" strike="noStrike" kern="1200" baseline="0" dirty="0">
                    <a:solidFill>
                      <a:schemeClr val="tx1"/>
                    </a:solidFill>
                    <a:effectLst/>
                  </a:rPr>
                  <a:t>&amp;</a:t>
                </a:r>
                <a:r>
                  <a:rPr lang="et-EE" sz="1200" b="1" i="0" u="none" strike="noStrike" kern="1200" baseline="0" dirty="0">
                    <a:solidFill>
                      <a:srgbClr val="FFFFFF"/>
                    </a:solidFill>
                    <a:effectLst/>
                  </a:rPr>
                  <a:t>------------</a:t>
                </a:r>
                <a:r>
                  <a:rPr lang="et-EE" sz="1200" b="1" i="0" u="none" strike="noStrike" kern="1200" baseline="0" dirty="0">
                    <a:solidFill>
                      <a:schemeClr val="tx1"/>
                    </a:solidFill>
                    <a:effectLst/>
                  </a:rPr>
                  <a:t>                                       </a:t>
                </a:r>
              </a:p>
              <a:p>
                <a:pPr marL="0" marR="0" lvl="0" indent="0" algn="ctr" defTabSz="914400" rtl="0" eaLnBrk="1" fontAlgn="auto" latinLnBrk="0" hangingPunct="1">
                  <a:lnSpc>
                    <a:spcPct val="100000"/>
                  </a:lnSpc>
                  <a:spcBef>
                    <a:spcPts val="0"/>
                  </a:spcBef>
                  <a:spcAft>
                    <a:spcPts val="0"/>
                  </a:spcAft>
                  <a:buClrTx/>
                  <a:buSzTx/>
                  <a:buFontTx/>
                  <a:buNone/>
                  <a:tabLst/>
                  <a:defRPr sz="2400">
                    <a:solidFill>
                      <a:prstClr val="black">
                        <a:lumMod val="65000"/>
                        <a:lumOff val="35000"/>
                      </a:prstClr>
                    </a:solidFill>
                  </a:defRPr>
                </a:pPr>
                <a:r>
                  <a:rPr lang="en-GB" sz="1200" b="1" i="0" u="none" strike="noStrike" kern="1200" baseline="0" dirty="0">
                    <a:solidFill>
                      <a:schemeClr val="accent5">
                        <a:lumMod val="50000"/>
                      </a:schemeClr>
                    </a:solidFill>
                    <a:effectLst/>
                  </a:rPr>
                  <a:t> </a:t>
                </a:r>
                <a:r>
                  <a:rPr lang="et-EE"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000" b="0" i="0" u="none" strike="noStrike" kern="1200" baseline="0" dirty="0">
                  <a:solidFill>
                    <a:schemeClr val="accent5">
                      <a:lumMod val="50000"/>
                    </a:schemeClr>
                  </a:solidFill>
                  <a:effectLst/>
                </a:endParaRPr>
              </a:p>
            </c:rich>
          </c:tx>
          <c:layout>
            <c:manualLayout>
              <c:xMode val="edge"/>
              <c:yMode val="edge"/>
              <c:x val="2.718389993927502E-2"/>
              <c:y val="0"/>
            </c:manualLayout>
          </c:layout>
          <c:overlay val="0"/>
          <c:spPr>
            <a:solidFill>
              <a:schemeClr val="bg1"/>
            </a:solid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400" b="0" i="0" u="none" strike="noStrike" kern="1200" baseline="0">
                  <a:solidFill>
                    <a:prstClr val="black">
                      <a:lumMod val="65000"/>
                      <a:lumOff val="35000"/>
                    </a:prstClr>
                  </a:solidFill>
                  <a:latin typeface="+mn-lt"/>
                  <a:ea typeface="+mn-ea"/>
                  <a:cs typeface="+mn-cs"/>
                </a:defRPr>
              </a:pPr>
              <a:endParaRPr lang="et-EE"/>
            </a:p>
          </c:txPr>
        </c:title>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49949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1"/>
          <c:tx>
            <c:strRef>
              <c:f>EE_107!$J$1</c:f>
              <c:strCache>
                <c:ptCount val="1"/>
                <c:pt idx="0">
                  <c:v>Air temp., 
oC</c:v>
                </c:pt>
              </c:strCache>
            </c:strRef>
          </c:tx>
          <c:spPr>
            <a:solidFill>
              <a:schemeClr val="bg2">
                <a:lumMod val="25000"/>
                <a:alpha val="80000"/>
              </a:schemeClr>
            </a:solidFill>
            <a:ln>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EE_107!$J$2:$J$43</c:f>
              <c:numCache>
                <c:formatCode>0.0</c:formatCode>
                <c:ptCount val="42"/>
                <c:pt idx="0">
                  <c:v>-1</c:v>
                </c:pt>
                <c:pt idx="1">
                  <c:v>-1</c:v>
                </c:pt>
                <c:pt idx="2">
                  <c:v>-6</c:v>
                </c:pt>
                <c:pt idx="3">
                  <c:v>6</c:v>
                </c:pt>
                <c:pt idx="4">
                  <c:v>0.9</c:v>
                </c:pt>
                <c:pt idx="5">
                  <c:v>5.7</c:v>
                </c:pt>
                <c:pt idx="6">
                  <c:v>15.5</c:v>
                </c:pt>
                <c:pt idx="7">
                  <c:v>6.0999999999999988</c:v>
                </c:pt>
                <c:pt idx="8">
                  <c:v>17.966666666666665</c:v>
                </c:pt>
                <c:pt idx="9">
                  <c:v>11.4</c:v>
                </c:pt>
                <c:pt idx="10">
                  <c:v>23.2</c:v>
                </c:pt>
                <c:pt idx="11">
                  <c:v>28.2</c:v>
                </c:pt>
                <c:pt idx="12">
                  <c:v>30.766666666666666</c:v>
                </c:pt>
                <c:pt idx="13">
                  <c:v>30.566666666666663</c:v>
                </c:pt>
                <c:pt idx="14">
                  <c:v>26.466666666666669</c:v>
                </c:pt>
                <c:pt idx="15">
                  <c:v>11.9</c:v>
                </c:pt>
                <c:pt idx="16">
                  <c:v>11.299999999999999</c:v>
                </c:pt>
                <c:pt idx="17">
                  <c:v>13.199999999999998</c:v>
                </c:pt>
                <c:pt idx="18">
                  <c:v>10.566666666666666</c:v>
                </c:pt>
                <c:pt idx="19">
                  <c:v>8.2333333333333343</c:v>
                </c:pt>
                <c:pt idx="20">
                  <c:v>5.8</c:v>
                </c:pt>
                <c:pt idx="21">
                  <c:v>-3.8666666666666667</c:v>
                </c:pt>
                <c:pt idx="22">
                  <c:v>2.9</c:v>
                </c:pt>
                <c:pt idx="23">
                  <c:v>-8</c:v>
                </c:pt>
                <c:pt idx="24">
                  <c:v>-10</c:v>
                </c:pt>
                <c:pt idx="25">
                  <c:v>-2</c:v>
                </c:pt>
                <c:pt idx="26">
                  <c:v>0.20000000000000004</c:v>
                </c:pt>
                <c:pt idx="27">
                  <c:v>0.46666666666666662</c:v>
                </c:pt>
                <c:pt idx="28">
                  <c:v>-1.5</c:v>
                </c:pt>
                <c:pt idx="29">
                  <c:v>8.1999999999999993</c:v>
                </c:pt>
                <c:pt idx="30">
                  <c:v>12</c:v>
                </c:pt>
                <c:pt idx="31">
                  <c:v>12</c:v>
                </c:pt>
                <c:pt idx="32">
                  <c:v>12.6</c:v>
                </c:pt>
                <c:pt idx="33">
                  <c:v>19</c:v>
                </c:pt>
                <c:pt idx="34">
                  <c:v>24.333333333333332</c:v>
                </c:pt>
                <c:pt idx="35">
                  <c:v>20.6</c:v>
                </c:pt>
                <c:pt idx="36">
                  <c:v>20</c:v>
                </c:pt>
                <c:pt idx="37">
                  <c:v>26.5</c:v>
                </c:pt>
                <c:pt idx="38">
                  <c:v>27</c:v>
                </c:pt>
                <c:pt idx="39">
                  <c:v>27.333333333333332</c:v>
                </c:pt>
                <c:pt idx="40">
                  <c:v>16</c:v>
                </c:pt>
                <c:pt idx="41">
                  <c:v>12.333333333333334</c:v>
                </c:pt>
              </c:numCache>
            </c:numRef>
          </c:val>
          <c:extLst>
            <c:ext xmlns:c16="http://schemas.microsoft.com/office/drawing/2014/chart" uri="{C3380CC4-5D6E-409C-BE32-E72D297353CC}">
              <c16:uniqueId val="{00000000-B147-5A43-A81B-25824DEE6CC9}"/>
            </c:ext>
          </c:extLst>
        </c:ser>
        <c:ser>
          <c:idx val="3"/>
          <c:order val="2"/>
          <c:tx>
            <c:strRef>
              <c:f>EE_107!$P$1</c:f>
              <c:strCache>
                <c:ptCount val="1"/>
                <c:pt idx="0">
                  <c:v>Soil moisture
%</c:v>
                </c:pt>
              </c:strCache>
            </c:strRef>
          </c:tx>
          <c:spPr>
            <a:solidFill>
              <a:schemeClr val="accent1">
                <a:lumMod val="75000"/>
                <a:alpha val="40000"/>
              </a:schemeClr>
            </a:solidFill>
            <a:ln w="25400">
              <a:noFill/>
            </a:ln>
            <a:effectLst/>
          </c:spP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EE_107!$P$2:$P$43</c:f>
              <c:numCache>
                <c:formatCode>0.0</c:formatCode>
                <c:ptCount val="42"/>
                <c:pt idx="0">
                  <c:v>59.699999999999996</c:v>
                </c:pt>
                <c:pt idx="1">
                  <c:v>34.5</c:v>
                </c:pt>
                <c:pt idx="2">
                  <c:v>27.750000000000004</c:v>
                </c:pt>
                <c:pt idx="3">
                  <c:v>29.800000000000004</c:v>
                </c:pt>
                <c:pt idx="4">
                  <c:v>20.433333333333334</c:v>
                </c:pt>
                <c:pt idx="5">
                  <c:v>44.633333333333333</c:v>
                </c:pt>
                <c:pt idx="6">
                  <c:v>63.800000000000004</c:v>
                </c:pt>
                <c:pt idx="7">
                  <c:v>59.13333333333334</c:v>
                </c:pt>
                <c:pt idx="8">
                  <c:v>61.166666666666671</c:v>
                </c:pt>
                <c:pt idx="9">
                  <c:v>61.066666666666656</c:v>
                </c:pt>
                <c:pt idx="10">
                  <c:v>53.633333333333319</c:v>
                </c:pt>
                <c:pt idx="11">
                  <c:v>55.433333333333337</c:v>
                </c:pt>
                <c:pt idx="12">
                  <c:v>28.833333333333332</c:v>
                </c:pt>
                <c:pt idx="13">
                  <c:v>28.233333333333334</c:v>
                </c:pt>
                <c:pt idx="14">
                  <c:v>52.833333333333343</c:v>
                </c:pt>
                <c:pt idx="15">
                  <c:v>68</c:v>
                </c:pt>
                <c:pt idx="16">
                  <c:v>58.70000000000001</c:v>
                </c:pt>
                <c:pt idx="17">
                  <c:v>55.3</c:v>
                </c:pt>
                <c:pt idx="18">
                  <c:v>60.333333333333336</c:v>
                </c:pt>
                <c:pt idx="19">
                  <c:v>62.533333333333339</c:v>
                </c:pt>
                <c:pt idx="20">
                  <c:v>61.06666666666667</c:v>
                </c:pt>
                <c:pt idx="21">
                  <c:v>61.233333333333327</c:v>
                </c:pt>
                <c:pt idx="22">
                  <c:v>58.966666666666669</c:v>
                </c:pt>
                <c:pt idx="23">
                  <c:v>36.333333333333329</c:v>
                </c:pt>
                <c:pt idx="24">
                  <c:v>47.65</c:v>
                </c:pt>
                <c:pt idx="25">
                  <c:v>54.995833333333337</c:v>
                </c:pt>
                <c:pt idx="26">
                  <c:v>62.341666666666669</c:v>
                </c:pt>
                <c:pt idx="27">
                  <c:v>63.5</c:v>
                </c:pt>
                <c:pt idx="28">
                  <c:v>61.18333333333333</c:v>
                </c:pt>
                <c:pt idx="29">
                  <c:v>58.86666666666666</c:v>
                </c:pt>
                <c:pt idx="30">
                  <c:v>58.699999999999989</c:v>
                </c:pt>
                <c:pt idx="31">
                  <c:v>59.033333333333324</c:v>
                </c:pt>
                <c:pt idx="32">
                  <c:v>51.79999999999999</c:v>
                </c:pt>
                <c:pt idx="33">
                  <c:v>57.266666666666666</c:v>
                </c:pt>
                <c:pt idx="34">
                  <c:v>54.466666666666661</c:v>
                </c:pt>
                <c:pt idx="35">
                  <c:v>56.899999999999991</c:v>
                </c:pt>
                <c:pt idx="36">
                  <c:v>56.433333333333337</c:v>
                </c:pt>
                <c:pt idx="37">
                  <c:v>46.833333333333336</c:v>
                </c:pt>
                <c:pt idx="38">
                  <c:v>51.766666666666659</c:v>
                </c:pt>
                <c:pt idx="39">
                  <c:v>39.666666666666664</c:v>
                </c:pt>
                <c:pt idx="40">
                  <c:v>37.866666666666674</c:v>
                </c:pt>
                <c:pt idx="41">
                  <c:v>45.86666666666666</c:v>
                </c:pt>
              </c:numCache>
            </c:numRef>
          </c:val>
          <c:extLst>
            <c:ext xmlns:c16="http://schemas.microsoft.com/office/drawing/2014/chart" uri="{C3380CC4-5D6E-409C-BE32-E72D297353CC}">
              <c16:uniqueId val="{00000001-B147-5A43-A81B-25824DEE6CC9}"/>
            </c:ext>
          </c:extLst>
        </c:ser>
        <c:dLbls>
          <c:showLegendKey val="0"/>
          <c:showVal val="0"/>
          <c:showCatName val="0"/>
          <c:showSerName val="0"/>
          <c:showPercent val="0"/>
          <c:showBubbleSize val="0"/>
        </c:dLbls>
        <c:axId val="863188912"/>
        <c:axId val="863889312"/>
      </c:areaChart>
      <c:lineChart>
        <c:grouping val="standard"/>
        <c:varyColors val="0"/>
        <c:ser>
          <c:idx val="0"/>
          <c:order val="0"/>
          <c:tx>
            <c:strRef>
              <c:f>EE_107!$H$1</c:f>
              <c:strCache>
                <c:ptCount val="1"/>
                <c:pt idx="0">
                  <c:v> CH4
(µg CH4 m-2 h-1)</c:v>
                </c:pt>
              </c:strCache>
            </c:strRef>
          </c:tx>
          <c:spPr>
            <a:ln w="38100" cap="rnd">
              <a:solidFill>
                <a:schemeClr val="accent6">
                  <a:lumMod val="50000"/>
                </a:schemeClr>
              </a:solidFill>
              <a:round/>
            </a:ln>
            <a:effectLst/>
          </c:spPr>
          <c:marker>
            <c:symbol val="none"/>
          </c:marker>
          <c:cat>
            <c:numRef>
              <c:f>EELV101!$C$3:$C$44</c:f>
              <c:numCache>
                <c:formatCode>m/d/yy</c:formatCode>
                <c:ptCount val="42"/>
                <c:pt idx="0">
                  <c:v>44208</c:v>
                </c:pt>
                <c:pt idx="1">
                  <c:v>44223</c:v>
                </c:pt>
                <c:pt idx="2">
                  <c:v>44240</c:v>
                </c:pt>
                <c:pt idx="3">
                  <c:v>44252</c:v>
                </c:pt>
                <c:pt idx="4">
                  <c:v>44268</c:v>
                </c:pt>
                <c:pt idx="5">
                  <c:v>44278</c:v>
                </c:pt>
                <c:pt idx="6">
                  <c:v>44299</c:v>
                </c:pt>
                <c:pt idx="7">
                  <c:v>44314</c:v>
                </c:pt>
                <c:pt idx="8">
                  <c:v>44328</c:v>
                </c:pt>
                <c:pt idx="9">
                  <c:v>44341</c:v>
                </c:pt>
                <c:pt idx="10">
                  <c:v>44361</c:v>
                </c:pt>
                <c:pt idx="11">
                  <c:v>44375</c:v>
                </c:pt>
                <c:pt idx="12">
                  <c:v>44390</c:v>
                </c:pt>
                <c:pt idx="13">
                  <c:v>44406</c:v>
                </c:pt>
                <c:pt idx="14">
                  <c:v>44423</c:v>
                </c:pt>
                <c:pt idx="15">
                  <c:v>44434</c:v>
                </c:pt>
                <c:pt idx="16">
                  <c:v>44454</c:v>
                </c:pt>
                <c:pt idx="17">
                  <c:v>44471</c:v>
                </c:pt>
                <c:pt idx="18">
                  <c:v>44482</c:v>
                </c:pt>
                <c:pt idx="19">
                  <c:v>44496</c:v>
                </c:pt>
                <c:pt idx="20">
                  <c:v>44509</c:v>
                </c:pt>
                <c:pt idx="21">
                  <c:v>44524</c:v>
                </c:pt>
                <c:pt idx="22">
                  <c:v>44544</c:v>
                </c:pt>
                <c:pt idx="23">
                  <c:v>44558</c:v>
                </c:pt>
                <c:pt idx="24">
                  <c:v>44574</c:v>
                </c:pt>
                <c:pt idx="25">
                  <c:v>44586</c:v>
                </c:pt>
                <c:pt idx="26">
                  <c:v>44602</c:v>
                </c:pt>
                <c:pt idx="27">
                  <c:v>44614</c:v>
                </c:pt>
                <c:pt idx="28">
                  <c:v>44630</c:v>
                </c:pt>
                <c:pt idx="29">
                  <c:v>44643</c:v>
                </c:pt>
                <c:pt idx="30">
                  <c:v>44663</c:v>
                </c:pt>
                <c:pt idx="31">
                  <c:v>44679</c:v>
                </c:pt>
                <c:pt idx="32">
                  <c:v>44692</c:v>
                </c:pt>
                <c:pt idx="33">
                  <c:v>44710</c:v>
                </c:pt>
                <c:pt idx="34">
                  <c:v>44719</c:v>
                </c:pt>
                <c:pt idx="35">
                  <c:v>44732</c:v>
                </c:pt>
                <c:pt idx="36">
                  <c:v>44754</c:v>
                </c:pt>
                <c:pt idx="37">
                  <c:v>44770</c:v>
                </c:pt>
                <c:pt idx="38">
                  <c:v>44782</c:v>
                </c:pt>
                <c:pt idx="39">
                  <c:v>44804</c:v>
                </c:pt>
                <c:pt idx="40">
                  <c:v>44819</c:v>
                </c:pt>
                <c:pt idx="41">
                  <c:v>44835</c:v>
                </c:pt>
              </c:numCache>
            </c:numRef>
          </c:cat>
          <c:val>
            <c:numRef>
              <c:f>EE_107!$H$2:$H$43</c:f>
              <c:numCache>
                <c:formatCode>0.000</c:formatCode>
                <c:ptCount val="42"/>
                <c:pt idx="0">
                  <c:v>4.9557032541942743</c:v>
                </c:pt>
                <c:pt idx="1">
                  <c:v>12.829312600709956</c:v>
                </c:pt>
                <c:pt idx="2">
                  <c:v>10.668131332671772</c:v>
                </c:pt>
                <c:pt idx="3">
                  <c:v>3.5288369360238598</c:v>
                </c:pt>
                <c:pt idx="4">
                  <c:v>10.126713352885391</c:v>
                </c:pt>
                <c:pt idx="5">
                  <c:v>16.616753564177142</c:v>
                </c:pt>
                <c:pt idx="6">
                  <c:v>24.96910353534415</c:v>
                </c:pt>
                <c:pt idx="7">
                  <c:v>16.290710679999581</c:v>
                </c:pt>
                <c:pt idx="8">
                  <c:v>17.099251143841034</c:v>
                </c:pt>
                <c:pt idx="9">
                  <c:v>64.979379121505048</c:v>
                </c:pt>
                <c:pt idx="10">
                  <c:v>88.202803647496822</c:v>
                </c:pt>
                <c:pt idx="11">
                  <c:v>-1.0701475507618035</c:v>
                </c:pt>
                <c:pt idx="12">
                  <c:v>-66.625952560323455</c:v>
                </c:pt>
                <c:pt idx="13">
                  <c:v>-90.541951832466324</c:v>
                </c:pt>
                <c:pt idx="14">
                  <c:v>-52.350117025795861</c:v>
                </c:pt>
                <c:pt idx="15">
                  <c:v>-27.338365705041813</c:v>
                </c:pt>
                <c:pt idx="16">
                  <c:v>-20.226972399372976</c:v>
                </c:pt>
                <c:pt idx="17">
                  <c:v>-13.605190102393104</c:v>
                </c:pt>
                <c:pt idx="18">
                  <c:v>161.05558463440451</c:v>
                </c:pt>
                <c:pt idx="19">
                  <c:v>-4.9679401614413363</c:v>
                </c:pt>
                <c:pt idx="20">
                  <c:v>6.4425643879891234E-2</c:v>
                </c:pt>
                <c:pt idx="21">
                  <c:v>-1.4737697203173434</c:v>
                </c:pt>
                <c:pt idx="22">
                  <c:v>-3.1436971046739575</c:v>
                </c:pt>
                <c:pt idx="23">
                  <c:v>-5.1519393470613597</c:v>
                </c:pt>
                <c:pt idx="24">
                  <c:v>-4.4582473562851703</c:v>
                </c:pt>
                <c:pt idx="25">
                  <c:v>-4.2454359942172468</c:v>
                </c:pt>
                <c:pt idx="26">
                  <c:v>0.38311600561457659</c:v>
                </c:pt>
                <c:pt idx="27">
                  <c:v>0.79382375292103269</c:v>
                </c:pt>
                <c:pt idx="28">
                  <c:v>10.126713352885391</c:v>
                </c:pt>
                <c:pt idx="29">
                  <c:v>16.616753564177142</c:v>
                </c:pt>
                <c:pt idx="30">
                  <c:v>24.96910353534415</c:v>
                </c:pt>
                <c:pt idx="31">
                  <c:v>-19.174212880116301</c:v>
                </c:pt>
                <c:pt idx="32">
                  <c:v>-42.325640434975867</c:v>
                </c:pt>
                <c:pt idx="33">
                  <c:v>-45.245694747801117</c:v>
                </c:pt>
                <c:pt idx="34">
                  <c:v>-46.374718220486905</c:v>
                </c:pt>
                <c:pt idx="35">
                  <c:v>-41.70131004268066</c:v>
                </c:pt>
                <c:pt idx="36">
                  <c:v>-49.563283843285632</c:v>
                </c:pt>
                <c:pt idx="37">
                  <c:v>-65.804821724028187</c:v>
                </c:pt>
                <c:pt idx="38">
                  <c:v>-39.952856015905304</c:v>
                </c:pt>
                <c:pt idx="39">
                  <c:v>-73.773512073066627</c:v>
                </c:pt>
                <c:pt idx="40">
                  <c:v>-66.055073265284577</c:v>
                </c:pt>
                <c:pt idx="41">
                  <c:v>-59.566895178012857</c:v>
                </c:pt>
              </c:numCache>
            </c:numRef>
          </c:val>
          <c:smooth val="0"/>
          <c:extLst>
            <c:ext xmlns:c16="http://schemas.microsoft.com/office/drawing/2014/chart" uri="{C3380CC4-5D6E-409C-BE32-E72D297353CC}">
              <c16:uniqueId val="{00000002-B147-5A43-A81B-25824DEE6CC9}"/>
            </c:ext>
          </c:extLst>
        </c:ser>
        <c:dLbls>
          <c:showLegendKey val="0"/>
          <c:showVal val="0"/>
          <c:showCatName val="0"/>
          <c:showSerName val="0"/>
          <c:showPercent val="0"/>
          <c:showBubbleSize val="0"/>
        </c:dLbls>
        <c:marker val="1"/>
        <c:smooth val="0"/>
        <c:axId val="863188912"/>
        <c:axId val="863889312"/>
      </c:lineChart>
      <c:dateAx>
        <c:axId val="863188912"/>
        <c:scaling>
          <c:orientation val="minMax"/>
        </c:scaling>
        <c:delete val="0"/>
        <c:axPos val="b"/>
        <c:numFmt formatCode="[$]mmmm\,\ yyyy;@" c16r2:formatcode2="[$-en-EE,1]mmmm\,\ yyyy;@" sourceLinked="0"/>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889312"/>
        <c:crosses val="autoZero"/>
        <c:auto val="1"/>
        <c:lblOffset val="100"/>
        <c:baseTimeUnit val="days"/>
      </c:dateAx>
      <c:valAx>
        <c:axId val="8638893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u="none" strike="noStrike" kern="1200" baseline="0" dirty="0">
                    <a:solidFill>
                      <a:schemeClr val="accent6">
                        <a:lumMod val="50000"/>
                      </a:schemeClr>
                    </a:solidFill>
                    <a:effectLst/>
                  </a:rPr>
                  <a:t>CH</a:t>
                </a:r>
                <a:r>
                  <a:rPr lang="en-US" sz="1200" b="1" i="0" u="none" strike="noStrike" kern="1200" baseline="-25000" dirty="0">
                    <a:solidFill>
                      <a:schemeClr val="accent6">
                        <a:lumMod val="50000"/>
                      </a:schemeClr>
                    </a:solidFill>
                    <a:effectLst/>
                  </a:rPr>
                  <a:t>4</a:t>
                </a:r>
                <a:r>
                  <a:rPr lang="en-US" sz="1200" b="1" i="0" u="none" strike="noStrike" kern="1200" baseline="0" dirty="0">
                    <a:solidFill>
                      <a:schemeClr val="accent6">
                        <a:lumMod val="50000"/>
                      </a:schemeClr>
                    </a:solidFill>
                    <a:effectLst/>
                  </a:rPr>
                  <a:t> (µg m</a:t>
                </a:r>
                <a:r>
                  <a:rPr lang="en-US" sz="1200" b="1" i="0" u="none" strike="noStrike" kern="1200" baseline="30000" dirty="0">
                    <a:solidFill>
                      <a:schemeClr val="accent6">
                        <a:lumMod val="50000"/>
                      </a:schemeClr>
                    </a:solidFill>
                    <a:effectLst/>
                  </a:rPr>
                  <a:t>-2</a:t>
                </a:r>
                <a:r>
                  <a:rPr lang="en-US" sz="1200" b="1" i="0" u="none" strike="noStrike" kern="1200" baseline="0" dirty="0">
                    <a:solidFill>
                      <a:schemeClr val="accent6">
                        <a:lumMod val="50000"/>
                      </a:schemeClr>
                    </a:solidFill>
                    <a:effectLst/>
                  </a:rPr>
                  <a:t> h</a:t>
                </a:r>
                <a:r>
                  <a:rPr lang="en-US" sz="1200" b="1" i="0" u="none" strike="noStrike" kern="1200" baseline="30000" dirty="0">
                    <a:solidFill>
                      <a:schemeClr val="accent6">
                        <a:lumMod val="50000"/>
                      </a:schemeClr>
                    </a:solidFill>
                    <a:effectLst/>
                  </a:rPr>
                  <a:t>-1</a:t>
                </a:r>
                <a:r>
                  <a:rPr lang="en-US" sz="1200" b="1" i="0" u="none" strike="noStrike" kern="1200" baseline="0" dirty="0">
                    <a:solidFill>
                      <a:schemeClr val="accent6">
                        <a:lumMod val="50000"/>
                      </a:schemeClr>
                    </a:solidFill>
                    <a:effectLst/>
                  </a:rPr>
                  <a:t>)</a:t>
                </a:r>
                <a:r>
                  <a:rPr lang="et-EE" sz="1200" b="1" i="0" u="none" strike="noStrike" kern="1200" baseline="0" dirty="0">
                    <a:solidFill>
                      <a:schemeClr val="accent6">
                        <a:lumMod val="50000"/>
                      </a:schemeClr>
                    </a:solidFill>
                    <a:effectLst/>
                  </a:rPr>
                  <a:t>      </a:t>
                </a:r>
                <a:r>
                  <a:rPr lang="et-EE" sz="1200" b="1" i="0" u="none" strike="noStrike" kern="1200" baseline="0" dirty="0">
                    <a:solidFill>
                      <a:prstClr val="black">
                        <a:lumMod val="65000"/>
                        <a:lumOff val="35000"/>
                      </a:prstClr>
                    </a:solidFill>
                    <a:effectLst/>
                  </a:rPr>
                  <a:t> T</a:t>
                </a:r>
                <a:r>
                  <a:rPr lang="et-EE" sz="1200" b="1" i="0" u="none" strike="noStrike" kern="1200" baseline="-25000" dirty="0">
                    <a:solidFill>
                      <a:prstClr val="black">
                        <a:lumMod val="65000"/>
                        <a:lumOff val="35000"/>
                      </a:prstClr>
                    </a:solidFill>
                    <a:effectLst/>
                  </a:rPr>
                  <a:t>õhk</a:t>
                </a:r>
                <a:r>
                  <a:rPr lang="en-GB" sz="1200" b="1" i="0" u="none" strike="noStrike" kern="1200" baseline="0" dirty="0">
                    <a:solidFill>
                      <a:prstClr val="black">
                        <a:lumMod val="65000"/>
                        <a:lumOff val="35000"/>
                      </a:prstClr>
                    </a:solidFill>
                    <a:effectLst/>
                  </a:rPr>
                  <a:t> (</a:t>
                </a:r>
                <a:r>
                  <a:rPr lang="en-GB" sz="1200" b="1" i="0" u="none" strike="noStrike" kern="1200" baseline="30000" dirty="0" err="1">
                    <a:solidFill>
                      <a:prstClr val="black">
                        <a:lumMod val="65000"/>
                        <a:lumOff val="35000"/>
                      </a:prstClr>
                    </a:solidFill>
                    <a:effectLst/>
                  </a:rPr>
                  <a:t>o</a:t>
                </a:r>
                <a:r>
                  <a:rPr lang="en-GB" sz="1200" b="1" i="0" u="none" strike="noStrike" kern="1200" baseline="0" dirty="0" err="1">
                    <a:solidFill>
                      <a:prstClr val="black">
                        <a:lumMod val="65000"/>
                        <a:lumOff val="35000"/>
                      </a:prstClr>
                    </a:solidFill>
                    <a:effectLst/>
                  </a:rPr>
                  <a:t>C</a:t>
                </a:r>
                <a:r>
                  <a:rPr lang="en-GB" sz="1200" b="1" i="0" u="none" strike="noStrike" kern="1200" baseline="0" dirty="0">
                    <a:solidFill>
                      <a:prstClr val="black">
                        <a:lumMod val="65000"/>
                        <a:lumOff val="35000"/>
                      </a:prstClr>
                    </a:solidFill>
                    <a:effectLst/>
                  </a:rPr>
                  <a:t>) </a:t>
                </a:r>
                <a:r>
                  <a:rPr lang="en-GB" sz="1200" b="1" i="0" u="none" strike="noStrike" kern="1200" baseline="0" dirty="0">
                    <a:solidFill>
                      <a:schemeClr val="tx1"/>
                    </a:solidFill>
                    <a:effectLst/>
                  </a:rPr>
                  <a:t>&amp;</a:t>
                </a:r>
                <a:r>
                  <a:rPr lang="et-EE" sz="1200" b="1" i="0" u="none" strike="noStrike" kern="1200" baseline="0" dirty="0">
                    <a:solidFill>
                      <a:srgbClr val="FFFFFF"/>
                    </a:solidFill>
                    <a:effectLst/>
                  </a:rPr>
                  <a:t>------------</a:t>
                </a:r>
                <a:r>
                  <a:rPr lang="et-EE" sz="1200" b="1" i="0" u="none" strike="noStrike" kern="1200" baseline="0" dirty="0">
                    <a:solidFill>
                      <a:schemeClr val="tx1"/>
                    </a:solidFill>
                    <a:effectLst/>
                  </a:rPr>
                  <a:t>                                       </a:t>
                </a:r>
              </a:p>
              <a:p>
                <a:pPr>
                  <a:defRPr/>
                </a:pPr>
                <a:r>
                  <a:rPr lang="en-GB" sz="1200" b="1" i="0" u="none" strike="noStrike" kern="1200" baseline="0" dirty="0">
                    <a:solidFill>
                      <a:schemeClr val="accent5">
                        <a:lumMod val="50000"/>
                      </a:schemeClr>
                    </a:solidFill>
                    <a:effectLst/>
                  </a:rPr>
                  <a:t> </a:t>
                </a:r>
                <a:r>
                  <a:rPr lang="et-EE"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mulla</a:t>
                </a:r>
                <a:r>
                  <a:rPr lang="en-GB" sz="1200" b="1" i="0" u="none" strike="noStrike" kern="1200" baseline="0" dirty="0">
                    <a:solidFill>
                      <a:schemeClr val="accent5">
                        <a:lumMod val="50000"/>
                      </a:schemeClr>
                    </a:solidFill>
                    <a:effectLst/>
                  </a:rPr>
                  <a:t> </a:t>
                </a:r>
                <a:r>
                  <a:rPr lang="en-GB" sz="1200" b="1" i="0" u="none" strike="noStrike" kern="1200" baseline="0" dirty="0" err="1">
                    <a:solidFill>
                      <a:schemeClr val="accent5">
                        <a:lumMod val="50000"/>
                      </a:schemeClr>
                    </a:solidFill>
                    <a:effectLst/>
                  </a:rPr>
                  <a:t>niiskus</a:t>
                </a:r>
                <a:r>
                  <a:rPr lang="en-GB" sz="1200" b="1" i="0" u="none" strike="noStrike" kern="1200" baseline="0" dirty="0">
                    <a:solidFill>
                      <a:schemeClr val="accent5">
                        <a:lumMod val="50000"/>
                      </a:schemeClr>
                    </a:solidFill>
                    <a:effectLst/>
                  </a:rPr>
                  <a:t> (%)</a:t>
                </a:r>
                <a:endParaRPr lang="en-EE" sz="1000" b="0" i="0" u="none" strike="noStrike" kern="1200" baseline="0" dirty="0">
                  <a:solidFill>
                    <a:schemeClr val="accent5">
                      <a:lumMod val="50000"/>
                    </a:schemeClr>
                  </a:solidFill>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t-EE"/>
          </a:p>
        </c:txPr>
        <c:crossAx val="863188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88222-F9F1-45F3-A98E-A1FEB0F45CA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n-US"/>
        </a:p>
      </dgm:t>
    </dgm:pt>
    <dgm:pt modelId="{4477FFF7-4481-465F-94CF-5A790798E78F}">
      <dgm:prSet/>
      <dgm:spPr/>
      <dgm:t>
        <a:bodyPr/>
        <a:lstStyle/>
        <a:p>
          <a:r>
            <a:rPr lang="et-EE" b="0" i="0" u="none" dirty="0"/>
            <a:t>Aitäh!</a:t>
          </a:r>
          <a:endParaRPr lang="et-EE" b="1" dirty="0"/>
        </a:p>
      </dgm:t>
    </dgm:pt>
    <dgm:pt modelId="{51BE40DE-5B00-4EBA-8F91-784090ABA03F}" type="parTrans" cxnId="{C01D2C28-177A-4D9C-BA91-445890E264C9}">
      <dgm:prSet/>
      <dgm:spPr/>
      <dgm:t>
        <a:bodyPr/>
        <a:lstStyle/>
        <a:p>
          <a:endParaRPr lang="en-US"/>
        </a:p>
      </dgm:t>
    </dgm:pt>
    <dgm:pt modelId="{8BE95B52-DF90-44F2-9F81-907B677274F6}" type="sibTrans" cxnId="{C01D2C28-177A-4D9C-BA91-445890E264C9}">
      <dgm:prSet/>
      <dgm:spPr/>
      <dgm:t>
        <a:bodyPr/>
        <a:lstStyle/>
        <a:p>
          <a:endParaRPr lang="en-US"/>
        </a:p>
      </dgm:t>
    </dgm:pt>
    <dgm:pt modelId="{7977A51E-1808-4DAC-86B1-593BFF198955}">
      <dgm:prSet/>
      <dgm:spPr/>
      <dgm:t>
        <a:bodyPr/>
        <a:lstStyle/>
        <a:p>
          <a:endParaRPr lang="et-EE"/>
        </a:p>
      </dgm:t>
    </dgm:pt>
    <dgm:pt modelId="{347293BC-56A4-4B11-B3AC-F031BBE5C418}" type="parTrans" cxnId="{E4B8C69C-F0A6-4A32-951F-455F2B93E3A7}">
      <dgm:prSet/>
      <dgm:spPr/>
      <dgm:t>
        <a:bodyPr/>
        <a:lstStyle/>
        <a:p>
          <a:endParaRPr lang="en-US"/>
        </a:p>
      </dgm:t>
    </dgm:pt>
    <dgm:pt modelId="{A2D1E4E6-E7FF-403E-971F-36040F4C5D34}" type="sibTrans" cxnId="{E4B8C69C-F0A6-4A32-951F-455F2B93E3A7}">
      <dgm:prSet/>
      <dgm:spPr/>
      <dgm:t>
        <a:bodyPr/>
        <a:lstStyle/>
        <a:p>
          <a:endParaRPr lang="en-US"/>
        </a:p>
      </dgm:t>
    </dgm:pt>
    <dgm:pt modelId="{C656D921-90D9-0145-96D6-57032D84FB6A}" type="pres">
      <dgm:prSet presAssocID="{73388222-F9F1-45F3-A98E-A1FEB0F45CAD}" presName="vert0" presStyleCnt="0">
        <dgm:presLayoutVars>
          <dgm:dir/>
          <dgm:animOne val="branch"/>
          <dgm:animLvl val="lvl"/>
        </dgm:presLayoutVars>
      </dgm:prSet>
      <dgm:spPr/>
    </dgm:pt>
    <dgm:pt modelId="{E0C63700-7A70-2D46-BBF9-E3689D60EC31}" type="pres">
      <dgm:prSet presAssocID="{4477FFF7-4481-465F-94CF-5A790798E78F}" presName="thickLine" presStyleLbl="alignNode1" presStyleIdx="0" presStyleCnt="2"/>
      <dgm:spPr/>
    </dgm:pt>
    <dgm:pt modelId="{1DDC54E3-5F33-2744-A4B0-055782D7ED26}" type="pres">
      <dgm:prSet presAssocID="{4477FFF7-4481-465F-94CF-5A790798E78F}" presName="horz1" presStyleCnt="0"/>
      <dgm:spPr/>
    </dgm:pt>
    <dgm:pt modelId="{F817C6A4-056C-7940-891F-A9FFE86A9177}" type="pres">
      <dgm:prSet presAssocID="{4477FFF7-4481-465F-94CF-5A790798E78F}" presName="tx1" presStyleLbl="revTx" presStyleIdx="0" presStyleCnt="2"/>
      <dgm:spPr/>
    </dgm:pt>
    <dgm:pt modelId="{587AB04B-FBC0-FC44-9DE8-9B9BE98D5DC7}" type="pres">
      <dgm:prSet presAssocID="{4477FFF7-4481-465F-94CF-5A790798E78F}" presName="vert1" presStyleCnt="0"/>
      <dgm:spPr/>
    </dgm:pt>
    <dgm:pt modelId="{37F339B3-64C7-7C4F-B056-16DCB48C6FE5}" type="pres">
      <dgm:prSet presAssocID="{7977A51E-1808-4DAC-86B1-593BFF198955}" presName="thickLine" presStyleLbl="alignNode1" presStyleIdx="1" presStyleCnt="2"/>
      <dgm:spPr/>
    </dgm:pt>
    <dgm:pt modelId="{732AAA8F-9632-B94D-B3BB-EBD428A3F283}" type="pres">
      <dgm:prSet presAssocID="{7977A51E-1808-4DAC-86B1-593BFF198955}" presName="horz1" presStyleCnt="0"/>
      <dgm:spPr/>
    </dgm:pt>
    <dgm:pt modelId="{909E398D-48E1-984B-8A99-21B4F46E72DA}" type="pres">
      <dgm:prSet presAssocID="{7977A51E-1808-4DAC-86B1-593BFF198955}" presName="tx1" presStyleLbl="revTx" presStyleIdx="1" presStyleCnt="2"/>
      <dgm:spPr/>
    </dgm:pt>
    <dgm:pt modelId="{532CD338-2B79-5744-8E46-A908BB7AAF8B}" type="pres">
      <dgm:prSet presAssocID="{7977A51E-1808-4DAC-86B1-593BFF198955}" presName="vert1" presStyleCnt="0"/>
      <dgm:spPr/>
    </dgm:pt>
  </dgm:ptLst>
  <dgm:cxnLst>
    <dgm:cxn modelId="{30F4AD00-26B9-3D41-BBB4-F507EEC3AA0D}" type="presOf" srcId="{7977A51E-1808-4DAC-86B1-593BFF198955}" destId="{909E398D-48E1-984B-8A99-21B4F46E72DA}" srcOrd="0" destOrd="0" presId="urn:microsoft.com/office/officeart/2008/layout/LinedList"/>
    <dgm:cxn modelId="{C01D2C28-177A-4D9C-BA91-445890E264C9}" srcId="{73388222-F9F1-45F3-A98E-A1FEB0F45CAD}" destId="{4477FFF7-4481-465F-94CF-5A790798E78F}" srcOrd="0" destOrd="0" parTransId="{51BE40DE-5B00-4EBA-8F91-784090ABA03F}" sibTransId="{8BE95B52-DF90-44F2-9F81-907B677274F6}"/>
    <dgm:cxn modelId="{E4B8C69C-F0A6-4A32-951F-455F2B93E3A7}" srcId="{73388222-F9F1-45F3-A98E-A1FEB0F45CAD}" destId="{7977A51E-1808-4DAC-86B1-593BFF198955}" srcOrd="1" destOrd="0" parTransId="{347293BC-56A4-4B11-B3AC-F031BBE5C418}" sibTransId="{A2D1E4E6-E7FF-403E-971F-36040F4C5D34}"/>
    <dgm:cxn modelId="{0FBE81A3-320B-BF4A-ACCF-A01F5C943F13}" type="presOf" srcId="{73388222-F9F1-45F3-A98E-A1FEB0F45CAD}" destId="{C656D921-90D9-0145-96D6-57032D84FB6A}" srcOrd="0" destOrd="0" presId="urn:microsoft.com/office/officeart/2008/layout/LinedList"/>
    <dgm:cxn modelId="{3EEE2BBF-5BE7-B343-8130-338A5814D5E9}" type="presOf" srcId="{4477FFF7-4481-465F-94CF-5A790798E78F}" destId="{F817C6A4-056C-7940-891F-A9FFE86A9177}" srcOrd="0" destOrd="0" presId="urn:microsoft.com/office/officeart/2008/layout/LinedList"/>
    <dgm:cxn modelId="{93154D72-E281-8F49-A2C3-C80DC874E09F}" type="presParOf" srcId="{C656D921-90D9-0145-96D6-57032D84FB6A}" destId="{E0C63700-7A70-2D46-BBF9-E3689D60EC31}" srcOrd="0" destOrd="0" presId="urn:microsoft.com/office/officeart/2008/layout/LinedList"/>
    <dgm:cxn modelId="{E27E6CBC-0677-FE43-BB24-F35B801307EA}" type="presParOf" srcId="{C656D921-90D9-0145-96D6-57032D84FB6A}" destId="{1DDC54E3-5F33-2744-A4B0-055782D7ED26}" srcOrd="1" destOrd="0" presId="urn:microsoft.com/office/officeart/2008/layout/LinedList"/>
    <dgm:cxn modelId="{A0D1DABE-460F-6E49-AB94-4D2A295DCAFC}" type="presParOf" srcId="{1DDC54E3-5F33-2744-A4B0-055782D7ED26}" destId="{F817C6A4-056C-7940-891F-A9FFE86A9177}" srcOrd="0" destOrd="0" presId="urn:microsoft.com/office/officeart/2008/layout/LinedList"/>
    <dgm:cxn modelId="{49450D2D-C7E9-0446-B95F-1491CDAFE1B6}" type="presParOf" srcId="{1DDC54E3-5F33-2744-A4B0-055782D7ED26}" destId="{587AB04B-FBC0-FC44-9DE8-9B9BE98D5DC7}" srcOrd="1" destOrd="0" presId="urn:microsoft.com/office/officeart/2008/layout/LinedList"/>
    <dgm:cxn modelId="{158467E5-6349-7844-B966-3D3F2F01E152}" type="presParOf" srcId="{C656D921-90D9-0145-96D6-57032D84FB6A}" destId="{37F339B3-64C7-7C4F-B056-16DCB48C6FE5}" srcOrd="2" destOrd="0" presId="urn:microsoft.com/office/officeart/2008/layout/LinedList"/>
    <dgm:cxn modelId="{9A89920B-31AE-D548-A4F8-F7CDC7A1C702}" type="presParOf" srcId="{C656D921-90D9-0145-96D6-57032D84FB6A}" destId="{732AAA8F-9632-B94D-B3BB-EBD428A3F283}" srcOrd="3" destOrd="0" presId="urn:microsoft.com/office/officeart/2008/layout/LinedList"/>
    <dgm:cxn modelId="{D80D1092-6248-9248-AE50-8D09B8DAAB72}" type="presParOf" srcId="{732AAA8F-9632-B94D-B3BB-EBD428A3F283}" destId="{909E398D-48E1-984B-8A99-21B4F46E72DA}" srcOrd="0" destOrd="0" presId="urn:microsoft.com/office/officeart/2008/layout/LinedList"/>
    <dgm:cxn modelId="{DDA6F076-5AA5-4648-B790-240746EEEAE5}" type="presParOf" srcId="{732AAA8F-9632-B94D-B3BB-EBD428A3F283}" destId="{532CD338-2B79-5744-8E46-A908BB7AAF8B}"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63700-7A70-2D46-BBF9-E3689D60EC31}">
      <dsp:nvSpPr>
        <dsp:cNvPr id="0" name=""/>
        <dsp:cNvSpPr/>
      </dsp:nvSpPr>
      <dsp:spPr>
        <a:xfrm>
          <a:off x="0" y="0"/>
          <a:ext cx="710418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17C6A4-056C-7940-891F-A9FFE86A9177}">
      <dsp:nvSpPr>
        <dsp:cNvPr id="0" name=""/>
        <dsp:cNvSpPr/>
      </dsp:nvSpPr>
      <dsp:spPr>
        <a:xfrm>
          <a:off x="0" y="0"/>
          <a:ext cx="7104188" cy="8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t-EE" sz="3800" b="0" i="0" u="none" kern="1200" dirty="0"/>
            <a:t>Aitäh!</a:t>
          </a:r>
          <a:endParaRPr lang="et-EE" sz="3800" b="1" kern="1200" dirty="0"/>
        </a:p>
      </dsp:txBody>
      <dsp:txXfrm>
        <a:off x="0" y="0"/>
        <a:ext cx="7104188" cy="822960"/>
      </dsp:txXfrm>
    </dsp:sp>
    <dsp:sp modelId="{37F339B3-64C7-7C4F-B056-16DCB48C6FE5}">
      <dsp:nvSpPr>
        <dsp:cNvPr id="0" name=""/>
        <dsp:cNvSpPr/>
      </dsp:nvSpPr>
      <dsp:spPr>
        <a:xfrm>
          <a:off x="0" y="822960"/>
          <a:ext cx="710418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09E398D-48E1-984B-8A99-21B4F46E72DA}">
      <dsp:nvSpPr>
        <dsp:cNvPr id="0" name=""/>
        <dsp:cNvSpPr/>
      </dsp:nvSpPr>
      <dsp:spPr>
        <a:xfrm>
          <a:off x="0" y="822960"/>
          <a:ext cx="7104188" cy="8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endParaRPr lang="et-EE" sz="3800" kern="1200"/>
        </a:p>
      </dsp:txBody>
      <dsp:txXfrm>
        <a:off x="0" y="822960"/>
        <a:ext cx="7104188" cy="8229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86BBF-38DE-4B34-833D-210BC6F66615}"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BE67B-2C32-4802-A81D-5FD8EA0D9546}" type="slidenum">
              <a:rPr lang="en-US" smtClean="0"/>
              <a:t>‹#›</a:t>
            </a:fld>
            <a:endParaRPr lang="en-US"/>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Nagu</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sissejuhatuses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öeldud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käsitleb</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tänane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ettekanne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kuivendamise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mõju</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voogudele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rohumaadelt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põllumaadelt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kuivendatud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toitainerikastel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orgaanilistel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muldadel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Meie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uurimisrühma laiem</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eesmärk</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on: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korrigeerida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Balti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riikide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kuivendatud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err="1">
                <a:effectLst/>
                <a:latin typeface="Times New Roman" panose="02020603050405020304" pitchFamily="18" charset="0"/>
                <a:ea typeface="Calibri" panose="020F0502020204030204" pitchFamily="34" charset="0"/>
                <a:cs typeface="Times New Roman" panose="02020603050405020304" pitchFamily="18" charset="0"/>
              </a:rPr>
              <a:t>toitaineterikaste</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orgaaniliste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muldade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heitekoefitsiente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ning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arvutada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uurimisalade ökosüsteemide C</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N bilanss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See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ettekanne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minu</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uurimistöö</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on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osa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LIFE OrgBalt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projektist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Toitainerikaste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orgaaniliste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muldade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kliimamuutuste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leevendamise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potentsiaali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demonstreerimine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Balti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riikides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Soomes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Annan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ülevaate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selle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projektist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kuid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kuna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välitööd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ei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ole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veel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lõppenud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lõpetame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selle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aasta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lõpus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t-EE" sz="1800" dirty="0">
                <a:effectLst/>
                <a:latin typeface="Times New Roman" panose="02020603050405020304" pitchFamily="18" charset="0"/>
                <a:ea typeface="Calibri" panose="020F0502020204030204" pitchFamily="34" charset="0"/>
                <a:cs typeface="Times New Roman" panose="02020603050405020304" pitchFamily="18" charset="0"/>
              </a:rPr>
              <a:t>näitan projekti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esialgseid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tulemusi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EE" dirty="0"/>
          </a:p>
        </p:txBody>
      </p:sp>
      <p:sp>
        <p:nvSpPr>
          <p:cNvPr id="4" name="Slide Number Placeholder 3"/>
          <p:cNvSpPr>
            <a:spLocks noGrp="1"/>
          </p:cNvSpPr>
          <p:nvPr>
            <p:ph type="sldNum" sz="quarter" idx="5"/>
          </p:nvPr>
        </p:nvSpPr>
        <p:spPr/>
        <p:txBody>
          <a:bodyPr/>
          <a:lstStyle/>
          <a:p>
            <a:fld id="{B02BE67B-2C32-4802-A81D-5FD8EA0D9546}" type="slidenum">
              <a:rPr lang="en-US" smtClean="0"/>
              <a:t>1</a:t>
            </a:fld>
            <a:endParaRPr lang="en-US"/>
          </a:p>
        </p:txBody>
      </p:sp>
    </p:spTree>
    <p:extLst>
      <p:ext uri="{BB962C8B-B14F-4D97-AF65-F5344CB8AC3E}">
        <p14:creationId xmlns:p14="http://schemas.microsoft.com/office/powerpoint/2010/main" val="223685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EE" dirty="0"/>
              <a:t>CO2 mõõtmised erinevates PAR (fotosünteetiliselt aktiivse kiirguse) tingimustes. 3 min mõõtmine. Kasutati kaasaskantavat CO2 gaasianalüsaatorit, mida nimetatakse EGM-iks.
Iga kaelarihma puhul tehti läbipaistva kambri abil täisvalguse mõõtmine, mis tähistab selle proovitüki ökosüsteemi netovahetust (NEE).
Tume ring viidi läbi kaetud kambri abil. See kujutas endast selle proovitüki ökosüsteemi hingamist (ER). Nende kahe meetme erinevus on varikatuse fotosüntees.
100% kaitse tähistab ööd, 25% ja 50% vahepeal. Hiljem interpoleeritakse tulemused kogu mõõtmisperioodi kohta.</a:t>
            </a:r>
            <a:endParaRPr lang="en-GB" b="0" i="0" dirty="0">
              <a:solidFill>
                <a:srgbClr val="464646"/>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B02BE67B-2C32-4802-A81D-5FD8EA0D9546}" type="slidenum">
              <a:rPr lang="en-US" smtClean="0"/>
              <a:t>12</a:t>
            </a:fld>
            <a:endParaRPr lang="en-US"/>
          </a:p>
        </p:txBody>
      </p:sp>
    </p:spTree>
    <p:extLst>
      <p:ext uri="{BB962C8B-B14F-4D97-AF65-F5344CB8AC3E}">
        <p14:creationId xmlns:p14="http://schemas.microsoft.com/office/powerpoint/2010/main" val="100520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13</a:t>
            </a:fld>
            <a:endParaRPr lang="fi-FI"/>
          </a:p>
        </p:txBody>
      </p:sp>
    </p:spTree>
    <p:extLst>
      <p:ext uri="{BB962C8B-B14F-4D97-AF65-F5344CB8AC3E}">
        <p14:creationId xmlns:p14="http://schemas.microsoft.com/office/powerpoint/2010/main" val="361445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Heterotroofne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hingamine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viitab</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süsinikule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mida</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organismid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kaotavad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muudes</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ökosüsteemides</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kui</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taimed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(C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kaod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allapanu</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detriidi</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mulla</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orgaanilise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aine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lagunemisel</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mikroorganismide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poolt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Mulla autotroofne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hingamine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(RA), mis on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kogu</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mulla</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hingamise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(RS)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keskne</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komponent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kujutab</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endast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süsiniku</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(C)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voogu</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mis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pärineb</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taimejuurtest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mükoriisadest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ja</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teistest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risosfääri</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mikroorganismidest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mis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sõltuvad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otseselt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juurtest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lekkinud</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labiilsetest</a:t>
            </a:r>
            <a:r>
              <a:rPr lang="en-GB" sz="2800" b="0" dirty="0">
                <a:effectLst/>
                <a:latin typeface="Times New Roman" panose="02020603050405020304" pitchFamily="18" charset="0"/>
                <a:ea typeface="Calibri" panose="020F0502020204030204" pitchFamily="34" charset="0"/>
                <a:cs typeface="Times New Roman" panose="02020603050405020304" pitchFamily="18" charset="0"/>
              </a:rPr>
              <a:t> C-</a:t>
            </a:r>
            <a:r>
              <a:rPr lang="en-GB" sz="2800" b="0" dirty="0" err="1">
                <a:effectLst/>
                <a:latin typeface="Times New Roman" panose="02020603050405020304" pitchFamily="18" charset="0"/>
                <a:ea typeface="Calibri" panose="020F0502020204030204" pitchFamily="34" charset="0"/>
                <a:cs typeface="Times New Roman" panose="02020603050405020304" pitchFamily="18" charset="0"/>
              </a:rPr>
              <a:t>substraatidest</a:t>
            </a:r>
            <a:endParaRPr lang="en-EE" b="0" dirty="0"/>
          </a:p>
        </p:txBody>
      </p:sp>
      <p:sp>
        <p:nvSpPr>
          <p:cNvPr id="4" name="Slide Number Placeholder 3"/>
          <p:cNvSpPr>
            <a:spLocks noGrp="1"/>
          </p:cNvSpPr>
          <p:nvPr>
            <p:ph type="sldNum" sz="quarter" idx="5"/>
          </p:nvPr>
        </p:nvSpPr>
        <p:spPr/>
        <p:txBody>
          <a:bodyPr/>
          <a:lstStyle/>
          <a:p>
            <a:fld id="{B02BE67B-2C32-4802-A81D-5FD8EA0D9546}" type="slidenum">
              <a:rPr lang="en-US" smtClean="0"/>
              <a:t>14</a:t>
            </a:fld>
            <a:endParaRPr lang="en-US"/>
          </a:p>
        </p:txBody>
      </p:sp>
    </p:spTree>
    <p:extLst>
      <p:ext uri="{BB962C8B-B14F-4D97-AF65-F5344CB8AC3E}">
        <p14:creationId xmlns:p14="http://schemas.microsoft.com/office/powerpoint/2010/main" val="3587448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B02BE67B-2C32-4802-A81D-5FD8EA0D9546}" type="slidenum">
              <a:rPr lang="en-US" smtClean="0"/>
              <a:t>15</a:t>
            </a:fld>
            <a:endParaRPr lang="en-US"/>
          </a:p>
        </p:txBody>
      </p:sp>
    </p:spTree>
    <p:extLst>
      <p:ext uri="{BB962C8B-B14F-4D97-AF65-F5344CB8AC3E}">
        <p14:creationId xmlns:p14="http://schemas.microsoft.com/office/powerpoint/2010/main" val="93236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16</a:t>
            </a:fld>
            <a:endParaRPr lang="fi-FI"/>
          </a:p>
        </p:txBody>
      </p:sp>
    </p:spTree>
    <p:extLst>
      <p:ext uri="{BB962C8B-B14F-4D97-AF65-F5344CB8AC3E}">
        <p14:creationId xmlns:p14="http://schemas.microsoft.com/office/powerpoint/2010/main" val="2070114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17</a:t>
            </a:fld>
            <a:endParaRPr lang="fi-FI"/>
          </a:p>
        </p:txBody>
      </p:sp>
    </p:spTree>
    <p:extLst>
      <p:ext uri="{BB962C8B-B14F-4D97-AF65-F5344CB8AC3E}">
        <p14:creationId xmlns:p14="http://schemas.microsoft.com/office/powerpoint/2010/main" val="128318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EE" sz="1200" dirty="0"/>
          </a:p>
        </p:txBody>
      </p:sp>
      <p:sp>
        <p:nvSpPr>
          <p:cNvPr id="4" name="Slide Number Placeholder 3"/>
          <p:cNvSpPr>
            <a:spLocks noGrp="1"/>
          </p:cNvSpPr>
          <p:nvPr>
            <p:ph type="sldNum" sz="quarter" idx="5"/>
          </p:nvPr>
        </p:nvSpPr>
        <p:spPr/>
        <p:txBody>
          <a:bodyPr/>
          <a:lstStyle/>
          <a:p>
            <a:fld id="{B02BE67B-2C32-4802-A81D-5FD8EA0D9546}" type="slidenum">
              <a:rPr lang="en-US" smtClean="0"/>
              <a:t>18</a:t>
            </a:fld>
            <a:endParaRPr lang="en-US"/>
          </a:p>
        </p:txBody>
      </p:sp>
    </p:spTree>
    <p:extLst>
      <p:ext uri="{BB962C8B-B14F-4D97-AF65-F5344CB8AC3E}">
        <p14:creationId xmlns:p14="http://schemas.microsoft.com/office/powerpoint/2010/main" val="226332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19</a:t>
            </a:fld>
            <a:endParaRPr lang="fi-FI"/>
          </a:p>
        </p:txBody>
      </p:sp>
    </p:spTree>
    <p:extLst>
      <p:ext uri="{BB962C8B-B14F-4D97-AF65-F5344CB8AC3E}">
        <p14:creationId xmlns:p14="http://schemas.microsoft.com/office/powerpoint/2010/main" val="195199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r>
              <a:rPr lang="fi-FI" dirty="0" err="1"/>
              <a:t>Alamplottide</a:t>
            </a:r>
            <a:r>
              <a:rPr lang="fi-FI" dirty="0"/>
              <a:t> </a:t>
            </a:r>
            <a:r>
              <a:rPr lang="fi-FI" dirty="0" err="1"/>
              <a:t>vaheline</a:t>
            </a:r>
            <a:r>
              <a:rPr lang="fi-FI" dirty="0"/>
              <a:t> </a:t>
            </a:r>
            <a:r>
              <a:rPr lang="fi-FI" dirty="0" err="1"/>
              <a:t>kaugus</a:t>
            </a:r>
            <a:r>
              <a:rPr lang="fi-FI" dirty="0"/>
              <a:t> on </a:t>
            </a:r>
            <a:r>
              <a:rPr lang="fi-FI" dirty="0" err="1"/>
              <a:t>ca</a:t>
            </a:r>
            <a:r>
              <a:rPr lang="fi-FI" dirty="0"/>
              <a:t> 20 m.
</a:t>
            </a:r>
            <a:r>
              <a:rPr lang="fi-FI" dirty="0" err="1"/>
              <a:t>Rohumaa</a:t>
            </a:r>
            <a:r>
              <a:rPr lang="fi-FI" dirty="0"/>
              <a:t> on 5 </a:t>
            </a:r>
            <a:r>
              <a:rPr lang="fi-FI" dirty="0" err="1"/>
              <a:t>hektarit</a:t>
            </a:r>
            <a:r>
              <a:rPr lang="fi-FI" dirty="0"/>
              <a:t>
</a:t>
            </a:r>
            <a:r>
              <a:rPr lang="fi-FI" dirty="0" err="1"/>
              <a:t>Põllumaa</a:t>
            </a:r>
            <a:r>
              <a:rPr lang="fi-FI" dirty="0"/>
              <a:t> 34 </a:t>
            </a:r>
            <a:r>
              <a:rPr lang="fi-FI" dirty="0" err="1"/>
              <a:t>hektarit</a:t>
            </a:r>
            <a:r>
              <a:rPr lang="fi-FI" dirty="0"/>
              <a:t>
</a:t>
            </a:r>
            <a:r>
              <a:rPr lang="fi-FI" dirty="0" err="1"/>
              <a:t>Põllumaa</a:t>
            </a:r>
            <a:r>
              <a:rPr lang="fi-FI" dirty="0"/>
              <a:t> - 1. </a:t>
            </a:r>
            <a:r>
              <a:rPr lang="fi-FI" dirty="0" err="1"/>
              <a:t>aasta</a:t>
            </a:r>
            <a:r>
              <a:rPr lang="fi-FI" dirty="0"/>
              <a:t> </a:t>
            </a:r>
            <a:r>
              <a:rPr lang="fi-FI" dirty="0" err="1"/>
              <a:t>labürint</a:t>
            </a:r>
            <a:r>
              <a:rPr lang="fi-FI" dirty="0"/>
              <a:t>, 2. </a:t>
            </a:r>
            <a:r>
              <a:rPr lang="fi-FI" dirty="0" err="1"/>
              <a:t>aasta</a:t>
            </a:r>
            <a:r>
              <a:rPr lang="fi-FI" dirty="0"/>
              <a:t> nisu</a:t>
            </a:r>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20</a:t>
            </a:fld>
            <a:endParaRPr lang="fi-FI"/>
          </a:p>
        </p:txBody>
      </p:sp>
    </p:spTree>
    <p:extLst>
      <p:ext uri="{BB962C8B-B14F-4D97-AF65-F5344CB8AC3E}">
        <p14:creationId xmlns:p14="http://schemas.microsoft.com/office/powerpoint/2010/main" val="32291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Mõõdukalt</a:t>
            </a:r>
            <a:r>
              <a:rPr lang="en-GB" dirty="0"/>
              <a:t> </a:t>
            </a:r>
            <a:r>
              <a:rPr lang="en-GB" dirty="0" err="1"/>
              <a:t>kuivendatud</a:t>
            </a:r>
            <a:r>
              <a:rPr lang="en-GB" dirty="0"/>
              <a:t> </a:t>
            </a:r>
            <a:r>
              <a:rPr lang="en-GB" dirty="0" err="1"/>
              <a:t>rohumaade</a:t>
            </a:r>
            <a:r>
              <a:rPr lang="en-GB" dirty="0"/>
              <a:t> </a:t>
            </a:r>
            <a:r>
              <a:rPr lang="en-GB" dirty="0" err="1"/>
              <a:t>kruntide</a:t>
            </a:r>
            <a:r>
              <a:rPr lang="en-GB" dirty="0"/>
              <a:t> </a:t>
            </a:r>
            <a:r>
              <a:rPr lang="en-GB" dirty="0" err="1"/>
              <a:t>vaheline</a:t>
            </a:r>
            <a:r>
              <a:rPr lang="en-GB" dirty="0"/>
              <a:t> </a:t>
            </a:r>
            <a:r>
              <a:rPr lang="en-GB" dirty="0" err="1"/>
              <a:t>kaugus</a:t>
            </a:r>
            <a:r>
              <a:rPr lang="en-GB" dirty="0"/>
              <a:t> on ca 27 m
</a:t>
            </a:r>
            <a:r>
              <a:rPr lang="en-GB" dirty="0" err="1"/>
              <a:t>Mõõdukalt</a:t>
            </a:r>
            <a:r>
              <a:rPr lang="en-GB" dirty="0"/>
              <a:t> 7,5 ha
</a:t>
            </a:r>
            <a:r>
              <a:rPr lang="en-GB" dirty="0" err="1"/>
              <a:t>Kruntide</a:t>
            </a:r>
            <a:r>
              <a:rPr lang="en-GB" dirty="0"/>
              <a:t> </a:t>
            </a:r>
            <a:r>
              <a:rPr lang="en-GB" dirty="0" err="1"/>
              <a:t>vaheline</a:t>
            </a:r>
            <a:r>
              <a:rPr lang="en-GB" dirty="0"/>
              <a:t> </a:t>
            </a:r>
            <a:r>
              <a:rPr lang="en-GB" dirty="0" err="1"/>
              <a:t>kaugus</a:t>
            </a:r>
            <a:r>
              <a:rPr lang="en-GB" dirty="0"/>
              <a:t> on </a:t>
            </a:r>
            <a:r>
              <a:rPr lang="en-GB" dirty="0" err="1"/>
              <a:t>samuti</a:t>
            </a:r>
            <a:r>
              <a:rPr lang="en-GB" dirty="0"/>
              <a:t> 27 m.
Rewetted (</a:t>
            </a:r>
            <a:r>
              <a:rPr lang="en-GB" dirty="0" err="1"/>
              <a:t>kraavid</a:t>
            </a:r>
            <a:r>
              <a:rPr lang="en-GB" dirty="0"/>
              <a:t> </a:t>
            </a:r>
            <a:r>
              <a:rPr lang="en-GB" dirty="0" err="1"/>
              <a:t>enam</a:t>
            </a:r>
            <a:r>
              <a:rPr lang="en-GB" dirty="0"/>
              <a:t> </a:t>
            </a:r>
            <a:r>
              <a:rPr lang="en-GB" dirty="0" err="1"/>
              <a:t>ei</a:t>
            </a:r>
            <a:r>
              <a:rPr lang="en-GB" dirty="0"/>
              <a:t> </a:t>
            </a:r>
            <a:r>
              <a:rPr lang="en-GB" dirty="0" err="1"/>
              <a:t>tööta</a:t>
            </a:r>
            <a:r>
              <a:rPr lang="en-GB" dirty="0"/>
              <a:t>) - 12 ha</a:t>
            </a:r>
          </a:p>
        </p:txBody>
      </p:sp>
      <p:sp>
        <p:nvSpPr>
          <p:cNvPr id="4" name="Dian numeron paikkamerkki 3"/>
          <p:cNvSpPr>
            <a:spLocks noGrp="1"/>
          </p:cNvSpPr>
          <p:nvPr>
            <p:ph type="sldNum" sz="quarter" idx="5"/>
          </p:nvPr>
        </p:nvSpPr>
        <p:spPr/>
        <p:txBody>
          <a:bodyPr/>
          <a:lstStyle/>
          <a:p>
            <a:fld id="{840BE81E-1865-4010-A6F8-FDE996798E1A}" type="slidenum">
              <a:rPr lang="fi-FI" smtClean="0"/>
              <a:t>21</a:t>
            </a:fld>
            <a:endParaRPr lang="fi-FI"/>
          </a:p>
        </p:txBody>
      </p:sp>
    </p:spTree>
    <p:extLst>
      <p:ext uri="{BB962C8B-B14F-4D97-AF65-F5344CB8AC3E}">
        <p14:creationId xmlns:p14="http://schemas.microsoft.com/office/powerpoint/2010/main" val="357808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F5591-1833-F448-B938-98F42890E98E}" type="slidenum">
              <a:rPr lang="en-US" smtClean="0"/>
              <a:t>3</a:t>
            </a:fld>
            <a:endParaRPr lang="en-US"/>
          </a:p>
        </p:txBody>
      </p:sp>
    </p:spTree>
    <p:extLst>
      <p:ext uri="{BB962C8B-B14F-4D97-AF65-F5344CB8AC3E}">
        <p14:creationId xmlns:p14="http://schemas.microsoft.com/office/powerpoint/2010/main" val="376547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EE" dirty="0"/>
              <a:t>Aluslõikude vaheline kaugus ca 40 m.
Pajuvõsa - paju põõsas</a:t>
            </a:r>
          </a:p>
        </p:txBody>
      </p:sp>
      <p:sp>
        <p:nvSpPr>
          <p:cNvPr id="4" name="Slide Number Placeholder 3"/>
          <p:cNvSpPr>
            <a:spLocks noGrp="1"/>
          </p:cNvSpPr>
          <p:nvPr>
            <p:ph type="sldNum" sz="quarter" idx="5"/>
          </p:nvPr>
        </p:nvSpPr>
        <p:spPr/>
        <p:txBody>
          <a:bodyPr/>
          <a:lstStyle/>
          <a:p>
            <a:fld id="{B02BE67B-2C32-4802-A81D-5FD8EA0D9546}" type="slidenum">
              <a:rPr lang="en-US" smtClean="0"/>
              <a:t>22</a:t>
            </a:fld>
            <a:endParaRPr lang="en-US"/>
          </a:p>
        </p:txBody>
      </p:sp>
    </p:spTree>
    <p:extLst>
      <p:ext uri="{BB962C8B-B14F-4D97-AF65-F5344CB8AC3E}">
        <p14:creationId xmlns:p14="http://schemas.microsoft.com/office/powerpoint/2010/main" val="15060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40BE81E-1865-4010-A6F8-FDE996798E1A}" type="slidenum">
              <a:rPr lang="fi-FI" smtClean="0"/>
              <a:t>23</a:t>
            </a:fld>
            <a:endParaRPr lang="fi-FI"/>
          </a:p>
        </p:txBody>
      </p:sp>
    </p:spTree>
    <p:extLst>
      <p:ext uri="{BB962C8B-B14F-4D97-AF65-F5344CB8AC3E}">
        <p14:creationId xmlns:p14="http://schemas.microsoft.com/office/powerpoint/2010/main" val="418570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EE" dirty="0"/>
              <a:t>Oluline on minna välja ja mõõta sageli.
N2O-l ja CH4-l pole hooajalist trendi nagu CO2-l. N2O ja CH4 heitkogused võivad olla ka talvel. Tõenäoliselt külmutamise ja sulatamise tõttu.
Savernas kasuta</a:t>
            </a:r>
            <a:r>
              <a:rPr lang="et-EE" dirty="0" err="1"/>
              <a:t>ti</a:t>
            </a:r>
            <a:r>
              <a:rPr lang="en-EE" dirty="0"/>
              <a:t> põllumaal ka väetist.
</a:t>
            </a:r>
          </a:p>
        </p:txBody>
      </p:sp>
      <p:sp>
        <p:nvSpPr>
          <p:cNvPr id="4" name="Slide Number Placeholder 3"/>
          <p:cNvSpPr>
            <a:spLocks noGrp="1"/>
          </p:cNvSpPr>
          <p:nvPr>
            <p:ph type="sldNum" sz="quarter" idx="5"/>
          </p:nvPr>
        </p:nvSpPr>
        <p:spPr/>
        <p:txBody>
          <a:bodyPr/>
          <a:lstStyle/>
          <a:p>
            <a:fld id="{B02BE67B-2C32-4802-A81D-5FD8EA0D9546}" type="slidenum">
              <a:rPr lang="en-US" smtClean="0"/>
              <a:t>24</a:t>
            </a:fld>
            <a:endParaRPr lang="en-US"/>
          </a:p>
        </p:txBody>
      </p:sp>
    </p:spTree>
    <p:extLst>
      <p:ext uri="{BB962C8B-B14F-4D97-AF65-F5344CB8AC3E}">
        <p14:creationId xmlns:p14="http://schemas.microsoft.com/office/powerpoint/2010/main" val="2213931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EE" dirty="0"/>
              <a:t>Liiga kuivendatud ala heitkogused on suuremad, sest vihma- ja põuamõjud on suuremad. äkilised muutused mõjutavad kõige rohkem</a:t>
            </a:r>
            <a:r>
              <a:rPr lang="et-EE" dirty="0"/>
              <a:t> naerugaasi voogusid</a:t>
            </a:r>
            <a:r>
              <a:rPr lang="en-EE" dirty="0"/>
              <a:t>.
Mõõdukalt käib koguaeg üles-alla.</a:t>
            </a:r>
            <a:r>
              <a:rPr lang="fi-FI" dirty="0" err="1"/>
              <a:t>Mida</a:t>
            </a:r>
            <a:r>
              <a:rPr lang="fi-FI" dirty="0"/>
              <a:t> </a:t>
            </a:r>
            <a:r>
              <a:rPr lang="fi-FI" dirty="0" err="1"/>
              <a:t>kuivem</a:t>
            </a:r>
            <a:r>
              <a:rPr lang="fi-FI" dirty="0"/>
              <a:t> on </a:t>
            </a:r>
            <a:r>
              <a:rPr lang="et-EE" dirty="0"/>
              <a:t>keskkond</a:t>
            </a:r>
            <a:r>
              <a:rPr lang="fi-FI" dirty="0"/>
              <a:t>, </a:t>
            </a:r>
            <a:r>
              <a:rPr lang="fi-FI" dirty="0" err="1"/>
              <a:t>seda</a:t>
            </a:r>
            <a:r>
              <a:rPr lang="fi-FI" dirty="0"/>
              <a:t> </a:t>
            </a:r>
            <a:r>
              <a:rPr lang="fi-FI" dirty="0" err="1"/>
              <a:t>suurem</a:t>
            </a:r>
            <a:r>
              <a:rPr lang="fi-FI" dirty="0"/>
              <a:t> on N2O </a:t>
            </a:r>
            <a:r>
              <a:rPr lang="fi-FI" dirty="0" err="1"/>
              <a:t>heide</a:t>
            </a:r>
            <a:r>
              <a:rPr lang="fi-FI" dirty="0"/>
              <a:t>.</a:t>
            </a:r>
            <a:endParaRPr lang="en-EE" dirty="0"/>
          </a:p>
          <a:p>
            <a:pPr marL="457200" indent="-457200" algn="just">
              <a:buFont typeface="Arial" panose="020B0604020202020204" pitchFamily="34" charset="0"/>
              <a:buChar char="•"/>
            </a:pPr>
            <a:r>
              <a:rPr lang="en-US" sz="1200" dirty="0" err="1">
                <a:cs typeface="Arial" panose="020B0604020202020204" pitchFamily="34" charset="0"/>
              </a:rPr>
              <a:t>Suur</a:t>
            </a:r>
            <a:r>
              <a:rPr lang="en-US" sz="1200" dirty="0">
                <a:cs typeface="Arial" panose="020B0604020202020204" pitchFamily="34" charset="0"/>
              </a:rPr>
              <a:t> N2O </a:t>
            </a:r>
            <a:r>
              <a:rPr lang="en-US" sz="1200" dirty="0" err="1">
                <a:cs typeface="Arial" panose="020B0604020202020204" pitchFamily="34" charset="0"/>
              </a:rPr>
              <a:t>voog</a:t>
            </a:r>
            <a:r>
              <a:rPr lang="en-US" sz="1200" dirty="0">
                <a:cs typeface="Arial" panose="020B0604020202020204" pitchFamily="34" charset="0"/>
              </a:rPr>
              <a:t> </a:t>
            </a:r>
            <a:r>
              <a:rPr lang="en-US" sz="1200" dirty="0" err="1">
                <a:cs typeface="Arial" panose="020B0604020202020204" pitchFamily="34" charset="0"/>
              </a:rPr>
              <a:t>hooajaline</a:t>
            </a:r>
            <a:r>
              <a:rPr lang="en-US" sz="1200" dirty="0">
                <a:cs typeface="Arial" panose="020B0604020202020204" pitchFamily="34" charset="0"/>
              </a:rPr>
              <a:t> </a:t>
            </a:r>
            <a:r>
              <a:rPr lang="en-US" sz="1200" dirty="0" err="1">
                <a:cs typeface="Arial" panose="020B0604020202020204" pitchFamily="34" charset="0"/>
              </a:rPr>
              <a:t>varieeruvus</a:t>
            </a:r>
            <a:r>
              <a:rPr lang="en-US" sz="1200" dirty="0">
                <a:cs typeface="Arial" panose="020B0604020202020204" pitchFamily="34" charset="0"/>
              </a:rPr>
              <a:t>;
</a:t>
            </a:r>
            <a:r>
              <a:rPr lang="en-US" sz="1200" dirty="0" err="1">
                <a:cs typeface="Arial" panose="020B0604020202020204" pitchFamily="34" charset="0"/>
              </a:rPr>
              <a:t>Kõik</a:t>
            </a:r>
            <a:r>
              <a:rPr lang="en-US" sz="1200" dirty="0">
                <a:cs typeface="Arial" panose="020B0604020202020204" pitchFamily="34" charset="0"/>
              </a:rPr>
              <a:t> </a:t>
            </a:r>
            <a:r>
              <a:rPr lang="en-US" sz="1200" dirty="0" err="1">
                <a:cs typeface="Arial" panose="020B0604020202020204" pitchFamily="34" charset="0"/>
              </a:rPr>
              <a:t>uuritud</a:t>
            </a:r>
            <a:r>
              <a:rPr lang="en-US" sz="1200" dirty="0">
                <a:cs typeface="Arial" panose="020B0604020202020204" pitchFamily="34" charset="0"/>
              </a:rPr>
              <a:t> </a:t>
            </a:r>
            <a:r>
              <a:rPr lang="en-US" sz="1200" dirty="0" err="1">
                <a:cs typeface="Arial" panose="020B0604020202020204" pitchFamily="34" charset="0"/>
              </a:rPr>
              <a:t>kohad</a:t>
            </a:r>
            <a:r>
              <a:rPr lang="en-US" sz="1200" dirty="0">
                <a:cs typeface="Arial" panose="020B0604020202020204" pitchFamily="34" charset="0"/>
              </a:rPr>
              <a:t> </a:t>
            </a:r>
            <a:r>
              <a:rPr lang="en-US" sz="1200" dirty="0" err="1">
                <a:cs typeface="Arial" panose="020B0604020202020204" pitchFamily="34" charset="0"/>
              </a:rPr>
              <a:t>olid</a:t>
            </a:r>
            <a:r>
              <a:rPr lang="en-US" sz="1200" dirty="0">
                <a:cs typeface="Arial" panose="020B0604020202020204" pitchFamily="34" charset="0"/>
              </a:rPr>
              <a:t> N2O </a:t>
            </a:r>
            <a:r>
              <a:rPr lang="en-US" sz="1200" dirty="0" err="1">
                <a:cs typeface="Arial" panose="020B0604020202020204" pitchFamily="34" charset="0"/>
              </a:rPr>
              <a:t>aastased</a:t>
            </a:r>
            <a:r>
              <a:rPr lang="en-US" sz="1200" dirty="0">
                <a:cs typeface="Arial" panose="020B0604020202020204" pitchFamily="34" charset="0"/>
              </a:rPr>
              <a:t> </a:t>
            </a:r>
            <a:r>
              <a:rPr lang="en-US" sz="1200" dirty="0" err="1">
                <a:cs typeface="Arial" panose="020B0604020202020204" pitchFamily="34" charset="0"/>
              </a:rPr>
              <a:t>kiirgajad</a:t>
            </a:r>
            <a:r>
              <a:rPr lang="en-US" sz="1200" dirty="0">
                <a:cs typeface="Arial" panose="020B0604020202020204" pitchFamily="34" charset="0"/>
              </a:rPr>
              <a:t> (</a:t>
            </a:r>
            <a:r>
              <a:rPr lang="en-US" sz="1200" dirty="0" err="1">
                <a:cs typeface="Arial" panose="020B0604020202020204" pitchFamily="34" charset="0"/>
              </a:rPr>
              <a:t>heitkogused</a:t>
            </a:r>
            <a:r>
              <a:rPr lang="en-US" sz="1200" dirty="0">
                <a:cs typeface="Arial" panose="020B0604020202020204" pitchFamily="34" charset="0"/>
              </a:rPr>
              <a:t> </a:t>
            </a:r>
            <a:r>
              <a:rPr lang="en-US" sz="1200" dirty="0" err="1">
                <a:cs typeface="Arial" panose="020B0604020202020204" pitchFamily="34" charset="0"/>
              </a:rPr>
              <a:t>varieerusid</a:t>
            </a:r>
            <a:r>
              <a:rPr lang="en-US" sz="1200" dirty="0">
                <a:cs typeface="Arial" panose="020B0604020202020204" pitchFamily="34" charset="0"/>
              </a:rPr>
              <a:t> </a:t>
            </a:r>
            <a:r>
              <a:rPr lang="en-US" sz="1200" dirty="0" err="1">
                <a:cs typeface="Arial" panose="020B0604020202020204" pitchFamily="34" charset="0"/>
              </a:rPr>
              <a:t>vahemikus</a:t>
            </a:r>
            <a:r>
              <a:rPr lang="en-US" sz="1200" dirty="0">
                <a:cs typeface="Arial" panose="020B0604020202020204" pitchFamily="34" charset="0"/>
              </a:rPr>
              <a:t> -3,09 </a:t>
            </a:r>
            <a:r>
              <a:rPr lang="en-US" sz="1200" dirty="0" err="1">
                <a:cs typeface="Arial" panose="020B0604020202020204" pitchFamily="34" charset="0"/>
              </a:rPr>
              <a:t>kuni</a:t>
            </a:r>
            <a:r>
              <a:rPr lang="en-US" sz="1200" dirty="0">
                <a:cs typeface="Arial" panose="020B0604020202020204" pitchFamily="34" charset="0"/>
              </a:rPr>
              <a:t> 896,17 </a:t>
            </a:r>
            <a:r>
              <a:rPr lang="el-GR" sz="1200" dirty="0">
                <a:cs typeface="Arial" panose="020B0604020202020204" pitchFamily="34" charset="0"/>
              </a:rPr>
              <a:t>μ</a:t>
            </a:r>
            <a:r>
              <a:rPr lang="en-US" sz="1200" dirty="0">
                <a:cs typeface="Arial" panose="020B0604020202020204" pitchFamily="34" charset="0"/>
              </a:rPr>
              <a:t>g m-2 h-1). 
N2O-heite </a:t>
            </a:r>
            <a:r>
              <a:rPr lang="en-US" sz="1200" dirty="0" err="1">
                <a:cs typeface="Arial" panose="020B0604020202020204" pitchFamily="34" charset="0"/>
              </a:rPr>
              <a:t>tekitajaks</a:t>
            </a:r>
            <a:r>
              <a:rPr lang="en-US" sz="1200" dirty="0">
                <a:cs typeface="Arial" panose="020B0604020202020204" pitchFamily="34" charset="0"/>
              </a:rPr>
              <a:t> </a:t>
            </a:r>
            <a:r>
              <a:rPr lang="en-US" sz="1200" dirty="0" err="1">
                <a:cs typeface="Arial" panose="020B0604020202020204" pitchFamily="34" charset="0"/>
              </a:rPr>
              <a:t>olid</a:t>
            </a:r>
            <a:r>
              <a:rPr lang="en-US" sz="1200" dirty="0">
                <a:cs typeface="Arial" panose="020B0604020202020204" pitchFamily="34" charset="0"/>
              </a:rPr>
              <a:t> </a:t>
            </a:r>
            <a:r>
              <a:rPr lang="en-US" sz="1200" dirty="0" err="1">
                <a:cs typeface="Arial" panose="020B0604020202020204" pitchFamily="34" charset="0"/>
              </a:rPr>
              <a:t>kõige</a:t>
            </a:r>
            <a:r>
              <a:rPr lang="en-US" sz="1200" dirty="0">
                <a:cs typeface="Arial" panose="020B0604020202020204" pitchFamily="34" charset="0"/>
              </a:rPr>
              <a:t> </a:t>
            </a:r>
            <a:r>
              <a:rPr lang="en-US" sz="1200" dirty="0" err="1">
                <a:cs typeface="Arial" panose="020B0604020202020204" pitchFamily="34" charset="0"/>
              </a:rPr>
              <a:t>rohkem</a:t>
            </a:r>
            <a:r>
              <a:rPr lang="en-US" sz="1200" dirty="0">
                <a:cs typeface="Arial" panose="020B0604020202020204" pitchFamily="34" charset="0"/>
              </a:rPr>
              <a:t> </a:t>
            </a:r>
            <a:r>
              <a:rPr lang="en-US" sz="1200" dirty="0" err="1">
                <a:cs typeface="Arial" panose="020B0604020202020204" pitchFamily="34" charset="0"/>
              </a:rPr>
              <a:t>põllumaad</a:t>
            </a:r>
            <a:r>
              <a:rPr lang="en-US" sz="1200" dirty="0">
                <a:cs typeface="Arial" panose="020B0604020202020204" pitchFamily="34" charset="0"/>
              </a:rPr>
              <a:t> (</a:t>
            </a:r>
            <a:r>
              <a:rPr lang="en-US" sz="1200" dirty="0" err="1">
                <a:cs typeface="Arial" panose="020B0604020202020204" pitchFamily="34" charset="0"/>
              </a:rPr>
              <a:t>keskmine</a:t>
            </a:r>
            <a:r>
              <a:rPr lang="en-US" sz="1200" dirty="0">
                <a:cs typeface="Arial" panose="020B0604020202020204" pitchFamily="34" charset="0"/>
              </a:rPr>
              <a:t> </a:t>
            </a:r>
            <a:r>
              <a:rPr lang="en-US" sz="1200" dirty="0" err="1">
                <a:cs typeface="Arial" panose="020B0604020202020204" pitchFamily="34" charset="0"/>
              </a:rPr>
              <a:t>emissioon</a:t>
            </a:r>
            <a:r>
              <a:rPr lang="en-US" sz="1200" dirty="0">
                <a:cs typeface="Arial" panose="020B0604020202020204" pitchFamily="34" charset="0"/>
              </a:rPr>
              <a:t> 78,60±22,62)</a:t>
            </a:r>
            <a:endParaRPr lang="en-EE" dirty="0"/>
          </a:p>
        </p:txBody>
      </p:sp>
      <p:sp>
        <p:nvSpPr>
          <p:cNvPr id="4" name="Slide Number Placeholder 3"/>
          <p:cNvSpPr>
            <a:spLocks noGrp="1"/>
          </p:cNvSpPr>
          <p:nvPr>
            <p:ph type="sldNum" sz="quarter" idx="5"/>
          </p:nvPr>
        </p:nvSpPr>
        <p:spPr/>
        <p:txBody>
          <a:bodyPr/>
          <a:lstStyle/>
          <a:p>
            <a:fld id="{B02BE67B-2C32-4802-A81D-5FD8EA0D9546}" type="slidenum">
              <a:rPr lang="en-US" smtClean="0"/>
              <a:t>25</a:t>
            </a:fld>
            <a:endParaRPr lang="en-US"/>
          </a:p>
        </p:txBody>
      </p:sp>
    </p:spTree>
    <p:extLst>
      <p:ext uri="{BB962C8B-B14F-4D97-AF65-F5344CB8AC3E}">
        <p14:creationId xmlns:p14="http://schemas.microsoft.com/office/powerpoint/2010/main" val="259252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EE" dirty="0"/>
              <a:t>Oluline on käia väljas sagedamini kui vaid üks kord kuus.
Maramaa puhul on näha metaanivoogude väga suurt varieeruvust. Kraavid seal enam ei tööta.
</a:t>
            </a:r>
            <a:endParaRPr lang="en-GB"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02BE67B-2C32-4802-A81D-5FD8EA0D9546}" type="slidenum">
              <a:rPr lang="en-US" smtClean="0"/>
              <a:t>27</a:t>
            </a:fld>
            <a:endParaRPr lang="en-US"/>
          </a:p>
        </p:txBody>
      </p:sp>
    </p:spTree>
    <p:extLst>
      <p:ext uri="{BB962C8B-B14F-4D97-AF65-F5344CB8AC3E}">
        <p14:creationId xmlns:p14="http://schemas.microsoft.com/office/powerpoint/2010/main" val="306519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457200" algn="just">
              <a:buFont typeface="Arial" panose="020B0604020202020204" pitchFamily="34" charset="0"/>
              <a:buChar char="•"/>
            </a:pPr>
            <a:r>
              <a:rPr lang="en-US" sz="1200" dirty="0" err="1">
                <a:cs typeface="Arial" panose="020B0604020202020204" pitchFamily="34" charset="0"/>
              </a:rPr>
              <a:t>Suur</a:t>
            </a:r>
            <a:r>
              <a:rPr lang="en-US" sz="1200" dirty="0">
                <a:cs typeface="Arial" panose="020B0604020202020204" pitchFamily="34" charset="0"/>
              </a:rPr>
              <a:t> CH4 </a:t>
            </a:r>
            <a:r>
              <a:rPr lang="en-US" sz="1200" dirty="0" err="1">
                <a:cs typeface="Arial" panose="020B0604020202020204" pitchFamily="34" charset="0"/>
              </a:rPr>
              <a:t>voog</a:t>
            </a:r>
            <a:r>
              <a:rPr lang="en-US" sz="1200" dirty="0">
                <a:cs typeface="Arial" panose="020B0604020202020204" pitchFamily="34" charset="0"/>
              </a:rPr>
              <a:t> </a:t>
            </a:r>
            <a:r>
              <a:rPr lang="en-US" sz="1200" dirty="0" err="1">
                <a:cs typeface="Arial" panose="020B0604020202020204" pitchFamily="34" charset="0"/>
              </a:rPr>
              <a:t>põhjustab</a:t>
            </a:r>
            <a:r>
              <a:rPr lang="en-US" sz="1200" dirty="0">
                <a:cs typeface="Arial" panose="020B0604020202020204" pitchFamily="34" charset="0"/>
              </a:rPr>
              <a:t> </a:t>
            </a:r>
            <a:r>
              <a:rPr lang="en-US" sz="1200" dirty="0" err="1">
                <a:cs typeface="Arial" panose="020B0604020202020204" pitchFamily="34" charset="0"/>
              </a:rPr>
              <a:t>hooajalist</a:t>
            </a:r>
            <a:r>
              <a:rPr lang="en-US" sz="1200" dirty="0">
                <a:cs typeface="Arial" panose="020B0604020202020204" pitchFamily="34" charset="0"/>
              </a:rPr>
              <a:t> </a:t>
            </a:r>
            <a:r>
              <a:rPr lang="en-US" sz="1200" dirty="0" err="1">
                <a:cs typeface="Arial" panose="020B0604020202020204" pitchFamily="34" charset="0"/>
              </a:rPr>
              <a:t>varieeruvust</a:t>
            </a:r>
            <a:r>
              <a:rPr lang="en-US" sz="1200" dirty="0">
                <a:cs typeface="Arial" panose="020B0604020202020204" pitchFamily="34" charset="0"/>
              </a:rPr>
              <a:t>;
</a:t>
            </a:r>
            <a:r>
              <a:rPr lang="en-US" sz="1200" dirty="0" err="1">
                <a:cs typeface="Arial" panose="020B0604020202020204" pitchFamily="34" charset="0"/>
              </a:rPr>
              <a:t>Märg</a:t>
            </a:r>
            <a:r>
              <a:rPr lang="en-US" sz="1200" dirty="0">
                <a:cs typeface="Arial" panose="020B0604020202020204" pitchFamily="34" charset="0"/>
              </a:rPr>
              <a:t> </a:t>
            </a:r>
            <a:r>
              <a:rPr lang="en-US" sz="1200" dirty="0" err="1">
                <a:cs typeface="Arial" panose="020B0604020202020204" pitchFamily="34" charset="0"/>
              </a:rPr>
              <a:t>keskkond</a:t>
            </a:r>
            <a:r>
              <a:rPr lang="en-US" sz="1200" dirty="0">
                <a:cs typeface="Arial" panose="020B0604020202020204" pitchFamily="34" charset="0"/>
              </a:rPr>
              <a:t> on </a:t>
            </a:r>
            <a:r>
              <a:rPr lang="en-US" sz="1200" dirty="0" err="1">
                <a:cs typeface="Arial" panose="020B0604020202020204" pitchFamily="34" charset="0"/>
              </a:rPr>
              <a:t>metaani</a:t>
            </a:r>
            <a:r>
              <a:rPr lang="en-US" sz="1200" dirty="0">
                <a:cs typeface="Arial" panose="020B0604020202020204" pitchFamily="34" charset="0"/>
              </a:rPr>
              <a:t> </a:t>
            </a:r>
            <a:r>
              <a:rPr lang="en-US" sz="1200" dirty="0" err="1">
                <a:cs typeface="Arial" panose="020B0604020202020204" pitchFamily="34" charset="0"/>
              </a:rPr>
              <a:t>sidujad</a:t>
            </a:r>
            <a:r>
              <a:rPr lang="en-US" sz="1200" dirty="0">
                <a:cs typeface="Arial" panose="020B0604020202020204" pitchFamily="34" charset="0"/>
              </a:rPr>
              <a:t>. 
</a:t>
            </a:r>
            <a:r>
              <a:rPr lang="en-US" sz="1200" dirty="0" err="1">
                <a:cs typeface="Arial" panose="020B0604020202020204" pitchFamily="34" charset="0"/>
              </a:rPr>
              <a:t>Rühmade</a:t>
            </a:r>
            <a:r>
              <a:rPr lang="en-US" sz="1200" dirty="0">
                <a:cs typeface="Arial" panose="020B0604020202020204" pitchFamily="34" charset="0"/>
              </a:rPr>
              <a:t> </a:t>
            </a:r>
            <a:r>
              <a:rPr lang="en-US" sz="1200" dirty="0" err="1">
                <a:cs typeface="Arial" panose="020B0604020202020204" pitchFamily="34" charset="0"/>
              </a:rPr>
              <a:t>varieeruvus</a:t>
            </a:r>
            <a:r>
              <a:rPr lang="en-US" sz="1200" dirty="0">
                <a:cs typeface="Arial" panose="020B0604020202020204" pitchFamily="34" charset="0"/>
              </a:rPr>
              <a:t> </a:t>
            </a:r>
            <a:r>
              <a:rPr lang="en-US" sz="1200" dirty="0" err="1">
                <a:cs typeface="Arial" panose="020B0604020202020204" pitchFamily="34" charset="0"/>
              </a:rPr>
              <a:t>ei</a:t>
            </a:r>
            <a:r>
              <a:rPr lang="en-US" sz="1200" dirty="0">
                <a:cs typeface="Arial" panose="020B0604020202020204" pitchFamily="34" charset="0"/>
              </a:rPr>
              <a:t> ole </a:t>
            </a:r>
            <a:r>
              <a:rPr lang="en-US" sz="1200" dirty="0" err="1">
                <a:cs typeface="Arial" panose="020B0604020202020204" pitchFamily="34" charset="0"/>
              </a:rPr>
              <a:t>märkimisväärne</a:t>
            </a:r>
            <a:r>
              <a:rPr lang="en-US" sz="1200" dirty="0">
                <a:cs typeface="Arial" panose="020B0604020202020204" pitchFamily="34" charset="0"/>
              </a:rPr>
              <a:t>.
</a:t>
            </a:r>
            <a:r>
              <a:rPr lang="en-US" sz="1200" dirty="0" err="1">
                <a:cs typeface="Arial" panose="020B0604020202020204" pitchFamily="34" charset="0"/>
              </a:rPr>
              <a:t>Kõik</a:t>
            </a:r>
            <a:r>
              <a:rPr lang="en-US" sz="1200" dirty="0">
                <a:cs typeface="Arial" panose="020B0604020202020204" pitchFamily="34" charset="0"/>
              </a:rPr>
              <a:t> </a:t>
            </a:r>
            <a:r>
              <a:rPr lang="en-US" sz="1200" dirty="0" err="1">
                <a:cs typeface="Arial" panose="020B0604020202020204" pitchFamily="34" charset="0"/>
              </a:rPr>
              <a:t>põllumaad</a:t>
            </a:r>
            <a:r>
              <a:rPr lang="en-US" sz="1200" dirty="0">
                <a:cs typeface="Arial" panose="020B0604020202020204" pitchFamily="34" charset="0"/>
              </a:rPr>
              <a:t> ja </a:t>
            </a:r>
            <a:r>
              <a:rPr lang="en-US" sz="1200" dirty="0" err="1">
                <a:cs typeface="Arial" panose="020B0604020202020204" pitchFamily="34" charset="0"/>
              </a:rPr>
              <a:t>rohumaad</a:t>
            </a:r>
            <a:r>
              <a:rPr lang="en-US" sz="1200" dirty="0">
                <a:cs typeface="Arial" panose="020B0604020202020204" pitchFamily="34" charset="0"/>
              </a:rPr>
              <a:t> </a:t>
            </a:r>
            <a:r>
              <a:rPr lang="en-US" sz="1200" dirty="0" err="1">
                <a:cs typeface="Arial" panose="020B0604020202020204" pitchFamily="34" charset="0"/>
              </a:rPr>
              <a:t>olid</a:t>
            </a:r>
            <a:r>
              <a:rPr lang="en-US" sz="1200" dirty="0">
                <a:cs typeface="Arial" panose="020B0604020202020204" pitchFamily="34" charset="0"/>
              </a:rPr>
              <a:t> </a:t>
            </a:r>
            <a:r>
              <a:rPr lang="en-US" sz="1200" dirty="0" err="1">
                <a:cs typeface="Arial" panose="020B0604020202020204" pitchFamily="34" charset="0"/>
              </a:rPr>
              <a:t>iga-aastased</a:t>
            </a:r>
            <a:r>
              <a:rPr lang="en-US" sz="1200" dirty="0">
                <a:cs typeface="Arial" panose="020B0604020202020204" pitchFamily="34" charset="0"/>
              </a:rPr>
              <a:t> CH4 </a:t>
            </a:r>
            <a:r>
              <a:rPr lang="en-US" sz="1200" dirty="0" err="1">
                <a:cs typeface="Arial" panose="020B0604020202020204" pitchFamily="34" charset="0"/>
              </a:rPr>
              <a:t>sidujad</a:t>
            </a:r>
            <a:r>
              <a:rPr lang="en-US" sz="1200" dirty="0">
                <a:cs typeface="Arial" panose="020B0604020202020204" pitchFamily="34" charset="0"/>
              </a:rPr>
              <a:t> (</a:t>
            </a:r>
            <a:r>
              <a:rPr lang="en-US" sz="1200" dirty="0" err="1">
                <a:cs typeface="Arial" panose="020B0604020202020204" pitchFamily="34" charset="0"/>
              </a:rPr>
              <a:t>heitkogused</a:t>
            </a:r>
            <a:r>
              <a:rPr lang="en-US" sz="1200" dirty="0">
                <a:cs typeface="Arial" panose="020B0604020202020204" pitchFamily="34" charset="0"/>
              </a:rPr>
              <a:t> </a:t>
            </a:r>
            <a:r>
              <a:rPr lang="en-US" sz="1200" dirty="0" err="1">
                <a:cs typeface="Arial" panose="020B0604020202020204" pitchFamily="34" charset="0"/>
              </a:rPr>
              <a:t>varieerusid</a:t>
            </a:r>
            <a:r>
              <a:rPr lang="en-US" sz="1200" dirty="0">
                <a:cs typeface="Arial" panose="020B0604020202020204" pitchFamily="34" charset="0"/>
              </a:rPr>
              <a:t> -90,54 </a:t>
            </a:r>
            <a:r>
              <a:rPr lang="en-US" sz="1200" dirty="0" err="1">
                <a:cs typeface="Arial" panose="020B0604020202020204" pitchFamily="34" charset="0"/>
              </a:rPr>
              <a:t>kuni</a:t>
            </a:r>
            <a:r>
              <a:rPr lang="en-US" sz="1200" dirty="0">
                <a:cs typeface="Arial" panose="020B0604020202020204" pitchFamily="34" charset="0"/>
              </a:rPr>
              <a:t> 108,88 </a:t>
            </a:r>
            <a:r>
              <a:rPr lang="el-GR" sz="1200" dirty="0">
                <a:cs typeface="Arial" panose="020B0604020202020204" pitchFamily="34" charset="0"/>
              </a:rPr>
              <a:t>μ</a:t>
            </a:r>
            <a:r>
              <a:rPr lang="en-US" sz="1200" dirty="0">
                <a:cs typeface="Arial" panose="020B0604020202020204" pitchFamily="34" charset="0"/>
              </a:rPr>
              <a:t>g m-2 h-1),
... </a:t>
            </a:r>
            <a:r>
              <a:rPr lang="en-US" sz="1200" dirty="0" err="1">
                <a:cs typeface="Arial" panose="020B0604020202020204" pitchFamily="34" charset="0"/>
              </a:rPr>
              <a:t>samal</a:t>
            </a:r>
            <a:r>
              <a:rPr lang="en-US" sz="1200" dirty="0">
                <a:cs typeface="Arial" panose="020B0604020202020204" pitchFamily="34" charset="0"/>
              </a:rPr>
              <a:t> </a:t>
            </a:r>
            <a:r>
              <a:rPr lang="en-US" sz="1200" dirty="0" err="1">
                <a:cs typeface="Arial" panose="020B0604020202020204" pitchFamily="34" charset="0"/>
              </a:rPr>
              <a:t>ajal</a:t>
            </a:r>
            <a:r>
              <a:rPr lang="en-US" sz="1200" dirty="0">
                <a:cs typeface="Arial" panose="020B0604020202020204" pitchFamily="34" charset="0"/>
              </a:rPr>
              <a:t> </a:t>
            </a:r>
            <a:r>
              <a:rPr lang="en-US" sz="1200" dirty="0" err="1">
                <a:cs typeface="Arial" panose="020B0604020202020204" pitchFamily="34" charset="0"/>
              </a:rPr>
              <a:t>kui</a:t>
            </a:r>
            <a:r>
              <a:rPr lang="en-US" sz="1200" dirty="0">
                <a:cs typeface="Arial" panose="020B0604020202020204" pitchFamily="34" charset="0"/>
              </a:rPr>
              <a:t> </a:t>
            </a:r>
            <a:r>
              <a:rPr lang="en-US" sz="1200" dirty="0" err="1">
                <a:cs typeface="Arial" panose="020B0604020202020204" pitchFamily="34" charset="0"/>
              </a:rPr>
              <a:t>kõrgema</a:t>
            </a:r>
            <a:r>
              <a:rPr lang="en-US" sz="1200" dirty="0">
                <a:cs typeface="Arial" panose="020B0604020202020204" pitchFamily="34" charset="0"/>
              </a:rPr>
              <a:t> </a:t>
            </a:r>
            <a:r>
              <a:rPr lang="en-US" sz="1200" dirty="0" err="1">
                <a:cs typeface="Arial" panose="020B0604020202020204" pitchFamily="34" charset="0"/>
              </a:rPr>
              <a:t>põhjaveetasemega</a:t>
            </a:r>
            <a:r>
              <a:rPr lang="en-US" sz="1200" dirty="0">
                <a:cs typeface="Arial" panose="020B0604020202020204" pitchFamily="34" charset="0"/>
              </a:rPr>
              <a:t> </a:t>
            </a:r>
            <a:r>
              <a:rPr lang="et-EE" sz="1200" dirty="0">
                <a:cs typeface="Arial" panose="020B0604020202020204" pitchFamily="34" charset="0"/>
              </a:rPr>
              <a:t>madalsoo </a:t>
            </a:r>
            <a:r>
              <a:rPr lang="en-US" sz="1200" dirty="0" err="1">
                <a:cs typeface="Arial" panose="020B0604020202020204" pitchFamily="34" charset="0"/>
              </a:rPr>
              <a:t>mullad</a:t>
            </a:r>
            <a:r>
              <a:rPr lang="en-US" sz="1200" dirty="0">
                <a:cs typeface="Arial" panose="020B0604020202020204" pitchFamily="34" charset="0"/>
              </a:rPr>
              <a:t> </a:t>
            </a:r>
            <a:r>
              <a:rPr lang="en-US" sz="1200" dirty="0" err="1">
                <a:cs typeface="Arial" panose="020B0604020202020204" pitchFamily="34" charset="0"/>
              </a:rPr>
              <a:t>olid</a:t>
            </a:r>
            <a:r>
              <a:rPr lang="en-US" sz="1200" dirty="0">
                <a:cs typeface="Arial" panose="020B0604020202020204" pitchFamily="34" charset="0"/>
              </a:rPr>
              <a:t> CH4 </a:t>
            </a:r>
            <a:r>
              <a:rPr lang="en-US" sz="1200" dirty="0" err="1">
                <a:cs typeface="Arial" panose="020B0604020202020204" pitchFamily="34" charset="0"/>
              </a:rPr>
              <a:t>allikaks</a:t>
            </a:r>
            <a:r>
              <a:rPr lang="en-US" sz="1200" dirty="0">
                <a:cs typeface="Arial" panose="020B0604020202020204" pitchFamily="34" charset="0"/>
              </a:rPr>
              <a:t> (</a:t>
            </a:r>
            <a:r>
              <a:rPr lang="en-US" sz="1200" dirty="0" err="1">
                <a:cs typeface="Arial" panose="020B0604020202020204" pitchFamily="34" charset="0"/>
              </a:rPr>
              <a:t>heitkogused</a:t>
            </a:r>
            <a:r>
              <a:rPr lang="en-US" sz="1200" dirty="0">
                <a:cs typeface="Arial" panose="020B0604020202020204" pitchFamily="34" charset="0"/>
              </a:rPr>
              <a:t> </a:t>
            </a:r>
            <a:r>
              <a:rPr lang="en-US" sz="1200" dirty="0" err="1">
                <a:cs typeface="Arial" panose="020B0604020202020204" pitchFamily="34" charset="0"/>
              </a:rPr>
              <a:t>varieerusid</a:t>
            </a:r>
            <a:r>
              <a:rPr lang="en-US" sz="1200" dirty="0">
                <a:cs typeface="Arial" panose="020B0604020202020204" pitchFamily="34" charset="0"/>
              </a:rPr>
              <a:t> </a:t>
            </a:r>
            <a:r>
              <a:rPr lang="en-US" sz="1200" dirty="0" err="1">
                <a:cs typeface="Arial" panose="020B0604020202020204" pitchFamily="34" charset="0"/>
              </a:rPr>
              <a:t>vahemikus</a:t>
            </a:r>
            <a:r>
              <a:rPr lang="en-US" sz="1200" dirty="0">
                <a:cs typeface="Arial" panose="020B0604020202020204" pitchFamily="34" charset="0"/>
              </a:rPr>
              <a:t> 2389,70 </a:t>
            </a:r>
            <a:r>
              <a:rPr lang="el-GR" sz="1200" dirty="0">
                <a:cs typeface="Arial" panose="020B0604020202020204" pitchFamily="34" charset="0"/>
              </a:rPr>
              <a:t>μ</a:t>
            </a:r>
            <a:r>
              <a:rPr lang="en-US" sz="1200" dirty="0">
                <a:cs typeface="Arial" panose="020B0604020202020204" pitchFamily="34" charset="0"/>
              </a:rPr>
              <a:t>g m-2 h-1);</a:t>
            </a:r>
          </a:p>
        </p:txBody>
      </p:sp>
      <p:sp>
        <p:nvSpPr>
          <p:cNvPr id="4" name="Slide Number Placeholder 3"/>
          <p:cNvSpPr>
            <a:spLocks noGrp="1"/>
          </p:cNvSpPr>
          <p:nvPr>
            <p:ph type="sldNum" sz="quarter" idx="5"/>
          </p:nvPr>
        </p:nvSpPr>
        <p:spPr/>
        <p:txBody>
          <a:bodyPr/>
          <a:lstStyle/>
          <a:p>
            <a:fld id="{B02BE67B-2C32-4802-A81D-5FD8EA0D9546}" type="slidenum">
              <a:rPr lang="en-US" smtClean="0"/>
              <a:t>28</a:t>
            </a:fld>
            <a:endParaRPr lang="en-US"/>
          </a:p>
        </p:txBody>
      </p:sp>
    </p:spTree>
    <p:extLst>
      <p:ext uri="{BB962C8B-B14F-4D97-AF65-F5344CB8AC3E}">
        <p14:creationId xmlns:p14="http://schemas.microsoft.com/office/powerpoint/2010/main" val="328984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mj-lt"/>
              <a:buNone/>
            </a:pPr>
            <a:endParaRPr lang="en-EE" dirty="0"/>
          </a:p>
        </p:txBody>
      </p:sp>
      <p:sp>
        <p:nvSpPr>
          <p:cNvPr id="4" name="Slide Number Placeholder 3"/>
          <p:cNvSpPr>
            <a:spLocks noGrp="1"/>
          </p:cNvSpPr>
          <p:nvPr>
            <p:ph type="sldNum" sz="quarter" idx="5"/>
          </p:nvPr>
        </p:nvSpPr>
        <p:spPr/>
        <p:txBody>
          <a:bodyPr/>
          <a:lstStyle/>
          <a:p>
            <a:fld id="{B02BE67B-2C32-4802-A81D-5FD8EA0D9546}" type="slidenum">
              <a:rPr lang="en-US" smtClean="0"/>
              <a:t>29</a:t>
            </a:fld>
            <a:endParaRPr lang="en-US"/>
          </a:p>
        </p:txBody>
      </p:sp>
    </p:spTree>
    <p:extLst>
      <p:ext uri="{BB962C8B-B14F-4D97-AF65-F5344CB8AC3E}">
        <p14:creationId xmlns:p14="http://schemas.microsoft.com/office/powerpoint/2010/main" val="766335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B02BE67B-2C32-4802-A81D-5FD8EA0D9546}" type="slidenum">
              <a:rPr lang="en-US" smtClean="0"/>
              <a:t>30</a:t>
            </a:fld>
            <a:endParaRPr lang="en-US"/>
          </a:p>
        </p:txBody>
      </p:sp>
    </p:spTree>
    <p:extLst>
      <p:ext uri="{BB962C8B-B14F-4D97-AF65-F5344CB8AC3E}">
        <p14:creationId xmlns:p14="http://schemas.microsoft.com/office/powerpoint/2010/main" val="617357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a:p>
        </p:txBody>
      </p:sp>
      <p:sp>
        <p:nvSpPr>
          <p:cNvPr id="4" name="Dian numeron paikkamerkki 3"/>
          <p:cNvSpPr>
            <a:spLocks noGrp="1"/>
          </p:cNvSpPr>
          <p:nvPr>
            <p:ph type="sldNum" sz="quarter" idx="5"/>
          </p:nvPr>
        </p:nvSpPr>
        <p:spPr/>
        <p:txBody>
          <a:bodyPr/>
          <a:lstStyle/>
          <a:p>
            <a:fld id="{840BE81E-1865-4010-A6F8-FDE996798E1A}" type="slidenum">
              <a:rPr lang="fi-FI" smtClean="0"/>
              <a:t>34</a:t>
            </a:fld>
            <a:endParaRPr lang="fi-FI"/>
          </a:p>
        </p:txBody>
      </p:sp>
    </p:spTree>
    <p:extLst>
      <p:ext uri="{BB962C8B-B14F-4D97-AF65-F5344CB8AC3E}">
        <p14:creationId xmlns:p14="http://schemas.microsoft.com/office/powerpoint/2010/main" val="3425212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B02BE67B-2C32-4802-A81D-5FD8EA0D9546}" type="slidenum">
              <a:rPr lang="en-US" smtClean="0"/>
              <a:t>35</a:t>
            </a:fld>
            <a:endParaRPr lang="en-US"/>
          </a:p>
        </p:txBody>
      </p:sp>
    </p:spTree>
    <p:extLst>
      <p:ext uri="{BB962C8B-B14F-4D97-AF65-F5344CB8AC3E}">
        <p14:creationId xmlns:p14="http://schemas.microsoft.com/office/powerpoint/2010/main" val="37267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t-EE" sz="1800" b="0" i="0" u="none" strike="noStrike" baseline="0" noProof="0" dirty="0">
                <a:solidFill>
                  <a:srgbClr val="211D1E"/>
                </a:solidFill>
                <a:latin typeface="Minion Pro"/>
              </a:rPr>
              <a:t>CH4 vood võib laias laastus jagada kolme kategooriasse: biogeensed, </a:t>
            </a:r>
            <a:r>
              <a:rPr lang="et-EE" sz="1800" b="0" i="0" u="none" strike="noStrike" baseline="0" noProof="0" dirty="0" err="1">
                <a:solidFill>
                  <a:srgbClr val="211D1E"/>
                </a:solidFill>
                <a:latin typeface="Minion Pro"/>
              </a:rPr>
              <a:t>termogeensed</a:t>
            </a:r>
            <a:r>
              <a:rPr lang="et-EE" sz="1800" b="0" i="0" u="none" strike="noStrike" baseline="0" noProof="0" dirty="0">
                <a:solidFill>
                  <a:srgbClr val="211D1E"/>
                </a:solidFill>
                <a:latin typeface="Minion Pro"/>
              </a:rPr>
              <a:t> ja pürogeensed.</a:t>
            </a:r>
          </a:p>
          <a:p>
            <a:pPr algn="just"/>
            <a:r>
              <a:rPr lang="et-EE" sz="1800" b="1" i="0" u="none" strike="noStrike" baseline="0" noProof="0" dirty="0">
                <a:solidFill>
                  <a:srgbClr val="211D1E"/>
                </a:solidFill>
                <a:latin typeface="Minion Pro"/>
              </a:rPr>
              <a:t>Biogeensed allikad </a:t>
            </a:r>
            <a:r>
              <a:rPr lang="et-EE" sz="1800" b="0" i="0" u="none" strike="noStrike" baseline="0" noProof="0" dirty="0">
                <a:solidFill>
                  <a:srgbClr val="211D1E"/>
                </a:solidFill>
                <a:latin typeface="Minion Pro"/>
              </a:rPr>
              <a:t>on </a:t>
            </a:r>
            <a:r>
              <a:rPr lang="et-EE" sz="1800" b="1" i="0" u="none" strike="noStrike" baseline="0" noProof="0" dirty="0">
                <a:solidFill>
                  <a:srgbClr val="211D1E"/>
                </a:solidFill>
                <a:latin typeface="Minion Pro"/>
              </a:rPr>
              <a:t>CH4 tekitavaid mikroobid </a:t>
            </a:r>
            <a:r>
              <a:rPr lang="et-EE" sz="1800" b="0" i="0" u="none" strike="noStrike" baseline="0" noProof="0" dirty="0">
                <a:solidFill>
                  <a:srgbClr val="211D1E"/>
                </a:solidFill>
                <a:latin typeface="Minion Pro"/>
              </a:rPr>
              <a:t>(</a:t>
            </a:r>
            <a:r>
              <a:rPr lang="et-EE" sz="1800" b="0" i="0" u="none" strike="noStrike" baseline="0" noProof="0" dirty="0" err="1">
                <a:solidFill>
                  <a:srgbClr val="211D1E"/>
                </a:solidFill>
                <a:latin typeface="Minion Pro"/>
              </a:rPr>
              <a:t>metanogeene</a:t>
            </a:r>
            <a:r>
              <a:rPr lang="et-EE" sz="1800" b="0" i="0" u="none" strike="noStrike" baseline="0" noProof="0" dirty="0">
                <a:solidFill>
                  <a:srgbClr val="211D1E"/>
                </a:solidFill>
                <a:latin typeface="Minion Pro"/>
              </a:rPr>
              <a:t>) ja hõlmavad anaeroobset keskkonda, nagu looduslikud märgalad ja riisiväljad, hapnikuvaesed mageveereservuaarid (näiteks tammid), mäletsejaliste ja termiitide seedesüsteemid ning </a:t>
            </a:r>
            <a:r>
              <a:rPr lang="et-EE" sz="1800" b="1" i="0" u="none" strike="noStrike" baseline="0" noProof="0" dirty="0">
                <a:solidFill>
                  <a:srgbClr val="211D1E"/>
                </a:solidFill>
                <a:latin typeface="Minion Pro"/>
              </a:rPr>
              <a:t>orgaaniliste jäätmete ladestused </a:t>
            </a:r>
            <a:r>
              <a:rPr lang="et-EE" sz="1800" b="0" i="0" u="none" strike="noStrike" baseline="0" noProof="0" dirty="0">
                <a:solidFill>
                  <a:srgbClr val="211D1E"/>
                </a:solidFill>
                <a:latin typeface="Minion Pro"/>
              </a:rPr>
              <a:t>(näiteks sõnnik, reovesi ja prügilad).
</a:t>
            </a:r>
            <a:r>
              <a:rPr lang="et-EE" sz="1800" b="1" i="0" u="none" strike="noStrike" baseline="0" noProof="0" dirty="0" err="1">
                <a:solidFill>
                  <a:srgbClr val="211D1E"/>
                </a:solidFill>
                <a:latin typeface="Minion Pro"/>
              </a:rPr>
              <a:t>Termogeenne</a:t>
            </a:r>
            <a:r>
              <a:rPr lang="et-EE" sz="1800" b="1" i="0" u="none" strike="noStrike" baseline="0" noProof="0" dirty="0">
                <a:solidFill>
                  <a:srgbClr val="211D1E"/>
                </a:solidFill>
                <a:latin typeface="Minion Pro"/>
              </a:rPr>
              <a:t> CH4</a:t>
            </a:r>
            <a:r>
              <a:rPr lang="et-EE" sz="1800" b="0" i="0" u="none" strike="noStrike" baseline="0" noProof="0" dirty="0">
                <a:solidFill>
                  <a:srgbClr val="211D1E"/>
                </a:solidFill>
                <a:latin typeface="Minion Pro"/>
              </a:rPr>
              <a:t>, mis on moodustunud miljonite aastate jooksul geoloogiliste protsesside kaudu, on </a:t>
            </a:r>
            <a:r>
              <a:rPr lang="et-EE" sz="1800" b="1" i="0" u="none" strike="noStrike" baseline="0" noProof="0" dirty="0">
                <a:solidFill>
                  <a:srgbClr val="211D1E"/>
                </a:solidFill>
                <a:latin typeface="Minion Pro"/>
              </a:rPr>
              <a:t>fossiilne kütus</a:t>
            </a:r>
            <a:r>
              <a:rPr lang="et-EE" sz="1800" b="0" i="0" u="none" strike="noStrike" baseline="0" noProof="0" dirty="0">
                <a:solidFill>
                  <a:srgbClr val="211D1E"/>
                </a:solidFill>
                <a:latin typeface="Minion Pro"/>
              </a:rPr>
              <a:t>. See juhitakse maa-alusest atmosfääri looduslike iseärasuste kaudu (näiteks maapealsed imbumised, mere imbumised ja mudavulkaanid) ning fossiilkütuste kasutamise kaudu, st söe, nafta ja maagaasi kasutamise kaudu.
</a:t>
            </a:r>
            <a:r>
              <a:rPr lang="et-EE" sz="1800" b="1" i="0" u="none" strike="noStrike" baseline="0" noProof="0" dirty="0">
                <a:solidFill>
                  <a:srgbClr val="211D1E"/>
                </a:solidFill>
                <a:latin typeface="Minion Pro"/>
              </a:rPr>
              <a:t>Pürogeenset CH4 </a:t>
            </a:r>
            <a:r>
              <a:rPr lang="et-EE" sz="1800" b="0" i="0" u="none" strike="noStrike" baseline="0" noProof="0" dirty="0">
                <a:solidFill>
                  <a:srgbClr val="211D1E"/>
                </a:solidFill>
                <a:latin typeface="Minion Pro"/>
              </a:rPr>
              <a:t>toodetakse biomassi ja mulla süsiniku </a:t>
            </a:r>
            <a:r>
              <a:rPr lang="et-EE" sz="1800" b="1" i="0" u="none" strike="noStrike" baseline="0" noProof="0" dirty="0">
                <a:solidFill>
                  <a:srgbClr val="211D1E"/>
                </a:solidFill>
                <a:latin typeface="Minion Pro"/>
              </a:rPr>
              <a:t>mittetäielikul põlemisel </a:t>
            </a:r>
            <a:r>
              <a:rPr lang="et-EE" sz="1800" b="0" i="0" u="none" strike="noStrike" baseline="0" noProof="0" dirty="0">
                <a:solidFill>
                  <a:srgbClr val="211D1E"/>
                </a:solidFill>
                <a:latin typeface="Minion Pro"/>
              </a:rPr>
              <a:t>metsatulekahjude ajal ning </a:t>
            </a:r>
            <a:r>
              <a:rPr lang="et-EE" sz="1800" b="1" i="0" u="none" strike="noStrike" baseline="0" noProof="0" dirty="0">
                <a:solidFill>
                  <a:srgbClr val="211D1E"/>
                </a:solidFill>
                <a:latin typeface="Minion Pro"/>
              </a:rPr>
              <a:t>biokütuste ja fossiilkütuste </a:t>
            </a:r>
            <a:r>
              <a:rPr lang="et-EE" sz="1800" b="0" i="0" u="none" strike="noStrike" baseline="0" noProof="0" dirty="0">
                <a:solidFill>
                  <a:srgbClr val="211D1E"/>
                </a:solidFill>
                <a:latin typeface="Minion Pro"/>
              </a:rPr>
              <a:t>põletamisel.</a:t>
            </a:r>
            <a:endParaRPr lang="et-EE" noProof="0" dirty="0"/>
          </a:p>
        </p:txBody>
      </p:sp>
      <p:sp>
        <p:nvSpPr>
          <p:cNvPr id="4" name="Slide Number Placeholder 3"/>
          <p:cNvSpPr>
            <a:spLocks noGrp="1"/>
          </p:cNvSpPr>
          <p:nvPr>
            <p:ph type="sldNum" sz="quarter" idx="5"/>
          </p:nvPr>
        </p:nvSpPr>
        <p:spPr/>
        <p:txBody>
          <a:bodyPr/>
          <a:lstStyle/>
          <a:p>
            <a:fld id="{827F5591-1833-F448-B938-98F42890E98E}" type="slidenum">
              <a:rPr lang="en-US" smtClean="0"/>
              <a:t>4</a:t>
            </a:fld>
            <a:endParaRPr lang="en-US"/>
          </a:p>
        </p:txBody>
      </p:sp>
    </p:spTree>
    <p:extLst>
      <p:ext uri="{BB962C8B-B14F-4D97-AF65-F5344CB8AC3E}">
        <p14:creationId xmlns:p14="http://schemas.microsoft.com/office/powerpoint/2010/main" val="3831320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B02BE67B-2C32-4802-A81D-5FD8EA0D9546}" type="slidenum">
              <a:rPr lang="en-US" smtClean="0"/>
              <a:t>36</a:t>
            </a:fld>
            <a:endParaRPr lang="en-US"/>
          </a:p>
        </p:txBody>
      </p:sp>
    </p:spTree>
    <p:extLst>
      <p:ext uri="{BB962C8B-B14F-4D97-AF65-F5344CB8AC3E}">
        <p14:creationId xmlns:p14="http://schemas.microsoft.com/office/powerpoint/2010/main" val="126922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Miks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uurida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kuivendamise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mõju</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voogudele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rohumaadelt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põllumaadelt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kuivendatud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toitainerikastel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orgaanilistel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muldadel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OS-il on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selge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roll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Euroopa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2030.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2050.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aasta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kliimamuutuste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leevendamise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eesmärkide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saavutamisel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vähendada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heidet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55 %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võrreldes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1990.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aastaga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t-EE"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rgaamilised</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mullad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on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üks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suurimaid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looduslikke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maapealseid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varusid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peamiselt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boreaalsetes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parasvöötme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troopilistes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niisketes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kliimavööndites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Nendes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keskkondades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on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hapnikupuudus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eetõttu</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laguneb</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orgaaniline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aine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aeglaselt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koguneb</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Euroopas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moodustab</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orgaanilised mullad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kogu</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kasutatavast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põllumajandusmaast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EE" sz="1200" dirty="0"/>
          </a:p>
        </p:txBody>
      </p:sp>
      <p:sp>
        <p:nvSpPr>
          <p:cNvPr id="4" name="Slide Number Placeholder 3"/>
          <p:cNvSpPr>
            <a:spLocks noGrp="1"/>
          </p:cNvSpPr>
          <p:nvPr>
            <p:ph type="sldNum" sz="quarter" idx="5"/>
          </p:nvPr>
        </p:nvSpPr>
        <p:spPr/>
        <p:txBody>
          <a:bodyPr/>
          <a:lstStyle/>
          <a:p>
            <a:fld id="{B02BE67B-2C32-4802-A81D-5FD8EA0D9546}" type="slidenum">
              <a:rPr lang="en-US" smtClean="0"/>
              <a:t>6</a:t>
            </a:fld>
            <a:endParaRPr lang="en-US"/>
          </a:p>
        </p:txBody>
      </p:sp>
    </p:spTree>
    <p:extLst>
      <p:ext uri="{BB962C8B-B14F-4D97-AF65-F5344CB8AC3E}">
        <p14:creationId xmlns:p14="http://schemas.microsoft.com/office/powerpoint/2010/main" val="325510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uivendamine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muudab </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need C-</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rikkad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oluliseks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allikaks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Drenaaž</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veetaseme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juhtimine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on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põllumajanduses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üliolulised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protsessid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minimeerida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degradeerumist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toitainete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leostumist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Rohumaade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toitainerikaste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orgaaniliste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muldade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kontekstis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võivad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veetaseme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kõikumised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kahjustada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põhjustada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heidet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Drenaaž</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põhjustab</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suurenenud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CO2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N2O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heitkoguseid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suurenenud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mineralisatsiooni</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tõttu</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CH4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heitkogused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seevastu</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vähenevad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võrreldes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looduslike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märgaladega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ei</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tehta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kuivendamist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maaharimist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Mulla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veetaseme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reguleerimine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võib</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olla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kasulik</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märgade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kuivade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perioodide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ühtlustamiseks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aidates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nii</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põllumajandustootja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tootlikkust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ka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kvaliteeti</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Maakasutus</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kliimavöönd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mulla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toitainete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seisund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ja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kuivendusseisund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on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tihedalt</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seotud</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orgaanilistel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muldadel</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majandatavate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alade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kasvuhoonegaaside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t-EE"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voogude</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hindamisega</a:t>
            </a:r>
            <a:r>
              <a:rPr lang="en-GB"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EE" sz="1200" dirty="0"/>
          </a:p>
        </p:txBody>
      </p:sp>
      <p:sp>
        <p:nvSpPr>
          <p:cNvPr id="4" name="Slide Number Placeholder 3"/>
          <p:cNvSpPr>
            <a:spLocks noGrp="1"/>
          </p:cNvSpPr>
          <p:nvPr>
            <p:ph type="sldNum" sz="quarter" idx="5"/>
          </p:nvPr>
        </p:nvSpPr>
        <p:spPr/>
        <p:txBody>
          <a:bodyPr/>
          <a:lstStyle/>
          <a:p>
            <a:fld id="{B02BE67B-2C32-4802-A81D-5FD8EA0D9546}" type="slidenum">
              <a:rPr lang="en-US" smtClean="0"/>
              <a:t>7</a:t>
            </a:fld>
            <a:endParaRPr lang="en-US"/>
          </a:p>
        </p:txBody>
      </p:sp>
    </p:spTree>
    <p:extLst>
      <p:ext uri="{BB962C8B-B14F-4D97-AF65-F5344CB8AC3E}">
        <p14:creationId xmlns:p14="http://schemas.microsoft.com/office/powerpoint/2010/main" val="136337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16 project demonstration sites have been established in Latvia and Finland. Total 51 sites are measured – they include all project demonstration sites and reference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10 sites in Estonia – </a:t>
            </a:r>
            <a:r>
              <a:rPr lang="en-GB" sz="1200" b="0" i="0" kern="1200">
                <a:solidFill>
                  <a:schemeClr val="tx1"/>
                </a:solidFill>
                <a:effectLst/>
                <a:latin typeface="+mn-lt"/>
                <a:ea typeface="+mn-ea"/>
                <a:cs typeface="+mn-cs"/>
              </a:rPr>
              <a:t>1 cropland, 3 grasslands, </a:t>
            </a:r>
            <a:r>
              <a:rPr lang="en-GB" sz="1200" b="0" i="0" kern="1200" dirty="0">
                <a:solidFill>
                  <a:schemeClr val="tx1"/>
                </a:solidFill>
                <a:effectLst/>
                <a:latin typeface="+mn-lt"/>
                <a:ea typeface="+mn-ea"/>
                <a:cs typeface="+mn-cs"/>
              </a:rPr>
              <a:t>1 fen.</a:t>
            </a:r>
          </a:p>
          <a:p>
            <a:endParaRPr lang="en-EE" dirty="0"/>
          </a:p>
        </p:txBody>
      </p:sp>
      <p:sp>
        <p:nvSpPr>
          <p:cNvPr id="4" name="Slide Number Placeholder 3"/>
          <p:cNvSpPr>
            <a:spLocks noGrp="1"/>
          </p:cNvSpPr>
          <p:nvPr>
            <p:ph type="sldNum" sz="quarter" idx="5"/>
          </p:nvPr>
        </p:nvSpPr>
        <p:spPr/>
        <p:txBody>
          <a:bodyPr/>
          <a:lstStyle/>
          <a:p>
            <a:fld id="{B02BE67B-2C32-4802-A81D-5FD8EA0D9546}" type="slidenum">
              <a:rPr lang="en-US" smtClean="0"/>
              <a:t>8</a:t>
            </a:fld>
            <a:endParaRPr lang="en-US"/>
          </a:p>
        </p:txBody>
      </p:sp>
    </p:spTree>
    <p:extLst>
      <p:ext uri="{BB962C8B-B14F-4D97-AF65-F5344CB8AC3E}">
        <p14:creationId xmlns:p14="http://schemas.microsoft.com/office/powerpoint/2010/main" val="415963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Andmete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puudumine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kasvuhoonegaaside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heitkoguste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kohta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süsinikurikastes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orgaanilistes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muldades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Baltimaades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Soomes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oli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üks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peamisi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motiive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LIFE OrgBalt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projekti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elluviimisel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Projekti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eesmärk</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on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rakendada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mitmesuguseid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uuenduslikke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mahepõllumajandusliku</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mulla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majandamise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meetmeid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et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näidata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kuidas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neid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alasid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saab</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säästvalt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majandada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võttes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arvesse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majanduslikke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sotsiaalseid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kliimaalaseid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aspekte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Kokku</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mõõdetakse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51 ala.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Lätis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Soomes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on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loodud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16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projektitutvustuskohta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Eestis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Leedus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on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ainult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võrdlusobjektid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Vähendades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kasvuhoonegaaside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heidet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põllumaadelt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rohumaadelt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metsamaadelt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toitainerikastel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orgaanilistel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muldadel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aitab</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LIFE OrgBalt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kaasa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Pariisi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kokkuleppe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ELi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poliitika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riiklike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kliimapoliitika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eesmärkide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saavutamisele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2020.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aasta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järgsel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perioodil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Samuti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aitab</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projekt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rakendada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ELi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kliimameetmetega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seotud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eesmärke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põllumajanduses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ning</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maakasutuse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maakasutuse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muutuse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metsanduse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(LULUCF)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sektoris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pärast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2020.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aastat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Need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hõlmavad</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kasvuhoonegaaside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heite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vähendamist</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2030.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aastaks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40 %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ja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2050.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aastaks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80–95 %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võrreldes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1990.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aastaga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t>
            </a:r>
            <a:endParaRPr lang="en-EE" b="0" dirty="0"/>
          </a:p>
        </p:txBody>
      </p:sp>
      <p:sp>
        <p:nvSpPr>
          <p:cNvPr id="4" name="Slide Number Placeholder 3"/>
          <p:cNvSpPr>
            <a:spLocks noGrp="1"/>
          </p:cNvSpPr>
          <p:nvPr>
            <p:ph type="sldNum" sz="quarter" idx="5"/>
          </p:nvPr>
        </p:nvSpPr>
        <p:spPr/>
        <p:txBody>
          <a:bodyPr/>
          <a:lstStyle/>
          <a:p>
            <a:fld id="{B02BE67B-2C32-4802-A81D-5FD8EA0D9546}" type="slidenum">
              <a:rPr lang="en-US" smtClean="0"/>
              <a:t>9</a:t>
            </a:fld>
            <a:endParaRPr lang="en-US"/>
          </a:p>
        </p:txBody>
      </p:sp>
    </p:spTree>
    <p:extLst>
      <p:ext uri="{BB962C8B-B14F-4D97-AF65-F5344CB8AC3E}">
        <p14:creationId xmlns:p14="http://schemas.microsoft.com/office/powerpoint/2010/main" val="101181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B02BE67B-2C32-4802-A81D-5FD8EA0D9546}" type="slidenum">
              <a:rPr lang="en-US" smtClean="0"/>
              <a:t>10</a:t>
            </a:fld>
            <a:endParaRPr lang="en-US"/>
          </a:p>
        </p:txBody>
      </p:sp>
    </p:spTree>
    <p:extLst>
      <p:ext uri="{BB962C8B-B14F-4D97-AF65-F5344CB8AC3E}">
        <p14:creationId xmlns:p14="http://schemas.microsoft.com/office/powerpoint/2010/main" val="341382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840BE81E-1865-4010-A6F8-FDE996798E1A}" type="slidenum">
              <a:rPr lang="fi-FI" smtClean="0"/>
              <a:t>11</a:t>
            </a:fld>
            <a:endParaRPr lang="fi-FI"/>
          </a:p>
        </p:txBody>
      </p:sp>
    </p:spTree>
    <p:extLst>
      <p:ext uri="{BB962C8B-B14F-4D97-AF65-F5344CB8AC3E}">
        <p14:creationId xmlns:p14="http://schemas.microsoft.com/office/powerpoint/2010/main" val="98275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111672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9897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78883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a:t>Object</a:t>
            </a:r>
            <a:endParaRPr lang="en-US"/>
          </a:p>
        </p:txBody>
      </p:sp>
      <p:sp>
        <p:nvSpPr>
          <p:cNvPr id="4" name="Content Placeholder 3"/>
          <p:cNvSpPr>
            <a:spLocks noGrp="1"/>
          </p:cNvSpPr>
          <p:nvPr>
            <p:ph sz="quarter" idx="10" hasCustomPrompt="1"/>
          </p:nvPr>
        </p:nvSpPr>
        <p:spPr>
          <a:xfrm>
            <a:off x="6291266" y="1287464"/>
            <a:ext cx="5545137" cy="2412470"/>
          </a:xfrm>
        </p:spPr>
        <p:txBody>
          <a:bodyPr/>
          <a:lstStyle>
            <a:lvl1pPr marL="0" indent="0">
              <a:buNone/>
              <a:defRPr/>
            </a:lvl1pPr>
          </a:lstStyle>
          <a:p>
            <a:pPr lvl="0"/>
            <a:r>
              <a:rPr lang="et-EE"/>
              <a:t>Object</a:t>
            </a:r>
            <a:endParaRPr lang="en-US"/>
          </a:p>
        </p:txBody>
      </p:sp>
      <p:sp>
        <p:nvSpPr>
          <p:cNvPr id="7" name="Content Placeholder 6"/>
          <p:cNvSpPr>
            <a:spLocks noGrp="1"/>
          </p:cNvSpPr>
          <p:nvPr>
            <p:ph sz="quarter" idx="11" hasCustomPrompt="1"/>
          </p:nvPr>
        </p:nvSpPr>
        <p:spPr>
          <a:xfrm>
            <a:off x="6291265" y="3894667"/>
            <a:ext cx="5545137" cy="2454080"/>
          </a:xfrm>
        </p:spPr>
        <p:txBody>
          <a:bodyPr/>
          <a:lstStyle>
            <a:lvl1pPr marL="0" indent="0">
              <a:buNone/>
              <a:defRPr/>
            </a:lvl1pPr>
          </a:lstStyle>
          <a:p>
            <a:pPr lvl="0"/>
            <a:r>
              <a:rPr lang="et-EE"/>
              <a:t>Object</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6267" y="574866"/>
            <a:ext cx="3310135" cy="443485"/>
          </a:xfrm>
          <a:prstGeom prst="rect">
            <a:avLst/>
          </a:prstGeom>
        </p:spPr>
      </p:pic>
    </p:spTree>
    <p:extLst>
      <p:ext uri="{BB962C8B-B14F-4D97-AF65-F5344CB8AC3E}">
        <p14:creationId xmlns:p14="http://schemas.microsoft.com/office/powerpoint/2010/main" val="3217697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userDrawn="1">
  <p:cSld name="Title, Content">
    <p:spTree>
      <p:nvGrpSpPr>
        <p:cNvPr id="1" name=""/>
        <p:cNvGrpSpPr/>
        <p:nvPr/>
      </p:nvGrpSpPr>
      <p:grpSpPr bwMode="auto">
        <a:xfrm>
          <a:off x="0" y="0"/>
          <a:ext cx="0" cy="0"/>
          <a:chOff x="0" y="0"/>
          <a:chExt cx="0" cy="0"/>
        </a:xfrm>
      </p:grpSpPr>
      <p:sp>
        <p:nvSpPr>
          <p:cNvPr id="4" name="PlaceHolder 1"/>
          <p:cNvSpPr>
            <a:spLocks noGrp="1"/>
          </p:cNvSpPr>
          <p:nvPr>
            <p:ph type="title"/>
          </p:nvPr>
        </p:nvSpPr>
        <p:spPr bwMode="auto">
          <a:xfrm>
            <a:off x="232942" y="79360"/>
            <a:ext cx="11801124" cy="1338674"/>
          </a:xfrm>
          <a:prstGeom prst="rect">
            <a:avLst/>
          </a:prstGeom>
          <a:noFill/>
          <a:ln w="0">
            <a:noFill/>
          </a:ln>
        </p:spPr>
        <p:txBody>
          <a:bodyPr lIns="0" tIns="0" rIns="0" bIns="0" anchor="ctr">
            <a:noAutofit/>
          </a:bodyPr>
          <a:lstStyle>
            <a:lvl1pPr indent="0" algn="ctr">
              <a:buNone/>
              <a:defRPr/>
            </a:lvl1pPr>
          </a:lstStyle>
          <a:p>
            <a:pPr indent="0" algn="ctr">
              <a:buNone/>
              <a:defRPr/>
            </a:pPr>
            <a:endParaRPr lang="en-GB" sz="5307" b="0" strike="noStrike" spc="-1">
              <a:solidFill>
                <a:srgbClr val="000000"/>
              </a:solidFill>
              <a:latin typeface="Arial"/>
            </a:endParaRPr>
          </a:p>
        </p:txBody>
      </p:sp>
      <p:sp>
        <p:nvSpPr>
          <p:cNvPr id="5" name="PlaceHolder 2"/>
          <p:cNvSpPr>
            <a:spLocks noGrp="1"/>
          </p:cNvSpPr>
          <p:nvPr>
            <p:ph/>
          </p:nvPr>
        </p:nvSpPr>
        <p:spPr bwMode="auto">
          <a:xfrm>
            <a:off x="232940" y="1604514"/>
            <a:ext cx="11653088" cy="4992512"/>
          </a:xfrm>
          <a:prstGeom prst="rect">
            <a:avLst/>
          </a:prstGeom>
          <a:noFill/>
          <a:ln w="0">
            <a:noFill/>
          </a:ln>
        </p:spPr>
        <p:txBody>
          <a:bodyPr lIns="0" tIns="0" rIns="0" bIns="0" anchor="t">
            <a:normAutofit/>
          </a:bodyPr>
          <a:lstStyle>
            <a:lvl1pPr indent="0">
              <a:spcBef>
                <a:spcPts val="1417"/>
              </a:spcBef>
              <a:buNone/>
              <a:defRPr/>
            </a:lvl1pPr>
          </a:lstStyle>
          <a:p>
            <a:pPr indent="0">
              <a:spcBef>
                <a:spcPts val="1417"/>
              </a:spcBef>
              <a:buNone/>
              <a:defRPr/>
            </a:pPr>
            <a:endParaRPr lang="en-GB" sz="3856" b="0" strike="noStrike" spc="-1">
              <a:solidFill>
                <a:srgbClr val="000000"/>
              </a:solidFill>
              <a:latin typeface="Arial"/>
            </a:endParaRPr>
          </a:p>
        </p:txBody>
      </p:sp>
    </p:spTree>
    <p:extLst>
      <p:ext uri="{BB962C8B-B14F-4D97-AF65-F5344CB8AC3E}">
        <p14:creationId xmlns:p14="http://schemas.microsoft.com/office/powerpoint/2010/main" val="73567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5"/>
            <a:ext cx="10515600" cy="1420295"/>
          </a:xfrm>
        </p:spPr>
        <p:txBody>
          <a:bodyPr anchor="t">
            <a:normAutofit/>
          </a:bodyPr>
          <a:lstStyle>
            <a:lvl1pPr algn="ctr">
              <a:defRPr sz="2400" b="1" i="0" baseline="0">
                <a:solidFill>
                  <a:schemeClr val="bg1"/>
                </a:solidFill>
                <a:latin typeface="+mj-lt"/>
              </a:defRPr>
            </a:lvl1pPr>
          </a:lstStyle>
          <a:p>
            <a:r>
              <a:rPr lang="et-EE"/>
              <a:t>Subtitle goes here</a:t>
            </a:r>
            <a:endParaRPr lang="en-US"/>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a:t>00.00.0000</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1892658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40"/>
            <a:ext cx="12192000" cy="6929223"/>
          </a:xfrm>
          <a:prstGeom prst="rect">
            <a:avLst/>
          </a:prstGeom>
        </p:spPr>
      </p:pic>
      <p:sp>
        <p:nvSpPr>
          <p:cNvPr id="41" name="Title 1"/>
          <p:cNvSpPr>
            <a:spLocks noGrp="1"/>
          </p:cNvSpPr>
          <p:nvPr>
            <p:ph type="title" hasCustomPrompt="1"/>
          </p:nvPr>
        </p:nvSpPr>
        <p:spPr>
          <a:xfrm>
            <a:off x="838200" y="3429005"/>
            <a:ext cx="10515600" cy="1420295"/>
          </a:xfrm>
        </p:spPr>
        <p:txBody>
          <a:bodyPr anchor="t">
            <a:normAutofit/>
          </a:bodyPr>
          <a:lstStyle>
            <a:lvl1pPr algn="ctr">
              <a:defRPr sz="2400" b="1" i="0" baseline="0">
                <a:solidFill>
                  <a:schemeClr val="bg1"/>
                </a:solidFill>
              </a:defRPr>
            </a:lvl1pPr>
          </a:lstStyle>
          <a:p>
            <a:r>
              <a:rPr lang="et-EE"/>
              <a:t>Subtitle goes here</a:t>
            </a:r>
            <a:endParaRPr lang="en-US"/>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a:t>00.00.0000</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234042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7" name="Text Placeholder 6"/>
          <p:cNvSpPr>
            <a:spLocks noGrp="1"/>
          </p:cNvSpPr>
          <p:nvPr>
            <p:ph type="body" sz="quarter" idx="12" hasCustomPrompt="1"/>
          </p:nvPr>
        </p:nvSpPr>
        <p:spPr>
          <a:xfrm>
            <a:off x="1065213" y="4157136"/>
            <a:ext cx="5767387" cy="1451815"/>
          </a:xfrm>
        </p:spPr>
        <p:txBody>
          <a:bodyPr>
            <a:noAutofit/>
          </a:bodyPr>
          <a:lstStyle>
            <a:lvl1pPr marL="0" indent="0">
              <a:buNone/>
              <a:defRPr sz="2400" b="1" i="0">
                <a:solidFill>
                  <a:schemeClr val="bg1"/>
                </a:solidFill>
                <a:latin typeface="+mj-lt"/>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a:t>Subtitle goes here</a:t>
            </a:r>
            <a:endParaRPr lang="en-US"/>
          </a:p>
        </p:txBody>
      </p:sp>
      <p:sp>
        <p:nvSpPr>
          <p:cNvPr id="13" name="Text Placeholder 3"/>
          <p:cNvSpPr>
            <a:spLocks noGrp="1"/>
          </p:cNvSpPr>
          <p:nvPr>
            <p:ph type="body" sz="quarter" idx="10" hasCustomPrompt="1"/>
          </p:nvPr>
        </p:nvSpPr>
        <p:spPr>
          <a:xfrm>
            <a:off x="1050218" y="2008706"/>
            <a:ext cx="5045785" cy="2148426"/>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a:t>00.00.0000</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218" y="558552"/>
            <a:ext cx="3310135" cy="443485"/>
          </a:xfrm>
          <a:prstGeom prst="rect">
            <a:avLst/>
          </a:prstGeom>
        </p:spPr>
      </p:pic>
    </p:spTree>
    <p:extLst>
      <p:ext uri="{BB962C8B-B14F-4D97-AF65-F5344CB8AC3E}">
        <p14:creationId xmlns:p14="http://schemas.microsoft.com/office/powerpoint/2010/main" val="988112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9"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Tree>
    <p:extLst>
      <p:ext uri="{BB962C8B-B14F-4D97-AF65-F5344CB8AC3E}">
        <p14:creationId xmlns:p14="http://schemas.microsoft.com/office/powerpoint/2010/main" val="2854675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45512" y="-1758746"/>
            <a:ext cx="6858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3119859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58" y="-986641"/>
            <a:ext cx="5981756" cy="598175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559333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12257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620" y="-871392"/>
            <a:ext cx="5866735" cy="586673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845775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7011" y="-361655"/>
            <a:ext cx="6179568" cy="617956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1234347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97" y="-527034"/>
            <a:ext cx="5822919" cy="582291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2540718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3" y="3429000"/>
            <a:ext cx="5040940" cy="285484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9" name="Text Placeholder 8"/>
          <p:cNvSpPr>
            <a:spLocks noGrp="1"/>
          </p:cNvSpPr>
          <p:nvPr>
            <p:ph type="body" sz="quarter" idx="11" hasCustomPrompt="1"/>
          </p:nvPr>
        </p:nvSpPr>
        <p:spPr>
          <a:xfrm>
            <a:off x="1055060" y="1963680"/>
            <a:ext cx="5040941"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9675" y="722559"/>
            <a:ext cx="6100196" cy="610019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0871" y="558552"/>
            <a:ext cx="3310135" cy="443485"/>
          </a:xfrm>
          <a:prstGeom prst="rect">
            <a:avLst/>
          </a:prstGeom>
        </p:spPr>
      </p:pic>
    </p:spTree>
    <p:extLst>
      <p:ext uri="{BB962C8B-B14F-4D97-AF65-F5344CB8AC3E}">
        <p14:creationId xmlns:p14="http://schemas.microsoft.com/office/powerpoint/2010/main" val="2483213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1"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4"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Tree>
    <p:extLst>
      <p:ext uri="{BB962C8B-B14F-4D97-AF65-F5344CB8AC3E}">
        <p14:creationId xmlns:p14="http://schemas.microsoft.com/office/powerpoint/2010/main" val="1853421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6"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7"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Tree>
    <p:extLst>
      <p:ext uri="{BB962C8B-B14F-4D97-AF65-F5344CB8AC3E}">
        <p14:creationId xmlns:p14="http://schemas.microsoft.com/office/powerpoint/2010/main" val="3212782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129418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1416201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4154056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chemeClr val="bg1"/>
                </a:solidFill>
              </a:defRPr>
            </a:lvl1pPr>
          </a:lstStyle>
          <a:p>
            <a:r>
              <a:rPr lang="et-EE"/>
              <a:t>Subtitle goes here!</a:t>
            </a:r>
            <a:endParaRPr lang="en-US"/>
          </a:p>
        </p:txBody>
      </p:sp>
      <p:sp>
        <p:nvSpPr>
          <p:cNvPr id="11"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4"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chemeClr val="bg1"/>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58552"/>
            <a:ext cx="3310135" cy="443485"/>
          </a:xfrm>
          <a:prstGeom prst="rect">
            <a:avLst/>
          </a:prstGeom>
        </p:spPr>
      </p:pic>
    </p:spTree>
    <p:extLst>
      <p:ext uri="{BB962C8B-B14F-4D97-AF65-F5344CB8AC3E}">
        <p14:creationId xmlns:p14="http://schemas.microsoft.com/office/powerpoint/2010/main" val="2401193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1464527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10"/>
            <a:ext cx="12192000" cy="685074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5" name="Text Placeholder 4"/>
          <p:cNvSpPr>
            <a:spLocks noGrp="1"/>
          </p:cNvSpPr>
          <p:nvPr>
            <p:ph type="body" sz="quarter" idx="11" hasCustomPrompt="1"/>
          </p:nvPr>
        </p:nvSpPr>
        <p:spPr>
          <a:xfrm>
            <a:off x="838200" y="3429004"/>
            <a:ext cx="10515600" cy="2176463"/>
          </a:xfrm>
        </p:spPr>
        <p:txBody>
          <a:bodyPr>
            <a:normAutofit/>
          </a:bodyPr>
          <a:lstStyle>
            <a:lvl1pPr marL="0" indent="0" algn="ctr">
              <a:buNone/>
              <a:defRPr sz="1800" baseline="0">
                <a:solidFill>
                  <a:schemeClr val="bg1"/>
                </a:solidFill>
                <a:latin typeface="+mj-lt"/>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2985818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77"/>
            <a:ext cx="12192000" cy="6889871"/>
          </a:xfrm>
          <a:prstGeom prst="rect">
            <a:avLst/>
          </a:prstGeom>
        </p:spPr>
      </p:pic>
      <p:sp>
        <p:nvSpPr>
          <p:cNvPr id="7" name="Text Placeholder 3"/>
          <p:cNvSpPr>
            <a:spLocks noGrp="1"/>
          </p:cNvSpPr>
          <p:nvPr>
            <p:ph type="body" sz="quarter" idx="10" hasCustomPrompt="1"/>
          </p:nvPr>
        </p:nvSpPr>
        <p:spPr>
          <a:xfrm>
            <a:off x="838200" y="2008708"/>
            <a:ext cx="10515600" cy="4282027"/>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971197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a:t>Object</a:t>
            </a:r>
            <a:endParaRPr lang="en-US"/>
          </a:p>
        </p:txBody>
      </p:sp>
      <p:sp>
        <p:nvSpPr>
          <p:cNvPr id="5" name="Text Placeholder 4"/>
          <p:cNvSpPr>
            <a:spLocks noGrp="1"/>
          </p:cNvSpPr>
          <p:nvPr>
            <p:ph type="body" sz="quarter" idx="10" hasCustomPrompt="1"/>
          </p:nvPr>
        </p:nvSpPr>
        <p:spPr>
          <a:xfrm>
            <a:off x="1065229" y="553696"/>
            <a:ext cx="7177435" cy="719667"/>
          </a:xfrm>
        </p:spPr>
        <p:txBody>
          <a:bodyPr>
            <a:noAutofit/>
          </a:bodyPr>
          <a:lstStyle>
            <a:lvl1pPr marL="0" indent="0">
              <a:buNone/>
              <a:defRPr sz="1800" b="1" i="0" baseline="0">
                <a:latin typeface="Tinos" panose="02020603050405020304" pitchFamily="18" charset="0"/>
              </a:defRPr>
            </a:lvl1pPr>
            <a:lvl2pPr marL="457189" indent="0">
              <a:buNone/>
              <a:defRPr sz="3400" b="1" i="0">
                <a:latin typeface="Tinos" panose="02020603050405020304" pitchFamily="18" charset="0"/>
              </a:defRPr>
            </a:lvl2pPr>
            <a:lvl3pPr marL="914377" indent="0">
              <a:buNone/>
              <a:defRPr sz="3400" b="1" i="0">
                <a:latin typeface="Tinos" panose="02020603050405020304" pitchFamily="18" charset="0"/>
              </a:defRPr>
            </a:lvl3pPr>
            <a:lvl4pPr marL="1371566" indent="0">
              <a:buNone/>
              <a:defRPr sz="3400" b="1" i="0">
                <a:latin typeface="Tinos" panose="02020603050405020304" pitchFamily="18" charset="0"/>
              </a:defRPr>
            </a:lvl4pPr>
            <a:lvl5pPr marL="1828754" indent="0">
              <a:buNone/>
              <a:defRPr sz="3400" b="1" i="0">
                <a:latin typeface="Tinos" panose="02020603050405020304" pitchFamily="18" charset="0"/>
              </a:defRPr>
            </a:lvl5pPr>
          </a:lstStyle>
          <a:p>
            <a:pPr lvl="0"/>
            <a:r>
              <a:rPr lang="et-EE"/>
              <a:t>Write a catchy header here!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6829" y="538430"/>
            <a:ext cx="3310135" cy="443485"/>
          </a:xfrm>
          <a:prstGeom prst="rect">
            <a:avLst/>
          </a:prstGeom>
        </p:spPr>
      </p:pic>
    </p:spTree>
    <p:extLst>
      <p:ext uri="{BB962C8B-B14F-4D97-AF65-F5344CB8AC3E}">
        <p14:creationId xmlns:p14="http://schemas.microsoft.com/office/powerpoint/2010/main" val="240936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8103" y="574866"/>
            <a:ext cx="3310135" cy="443485"/>
          </a:xfrm>
          <a:prstGeom prst="rect">
            <a:avLst/>
          </a:prstGeom>
        </p:spPr>
      </p:pic>
    </p:spTree>
    <p:extLst>
      <p:ext uri="{BB962C8B-B14F-4D97-AF65-F5344CB8AC3E}">
        <p14:creationId xmlns:p14="http://schemas.microsoft.com/office/powerpoint/2010/main" val="5212829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126644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4276050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
            <a:ext cx="12192000" cy="6850743"/>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727554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788169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337940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3786594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5769988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665238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27054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835598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8689072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989528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3669908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153038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339222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765917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40978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47FABF-DE37-1442-94DA-C643256F76B1}" type="datetimeFigureOut">
              <a:rPr lang="en-EE" smtClean="0"/>
              <a:t>10/02/2023</a:t>
            </a:fld>
            <a:endParaRPr lang="en-EE"/>
          </a:p>
        </p:txBody>
      </p:sp>
      <p:sp>
        <p:nvSpPr>
          <p:cNvPr id="8" name="Footer Placeholder 7"/>
          <p:cNvSpPr>
            <a:spLocks noGrp="1"/>
          </p:cNvSpPr>
          <p:nvPr>
            <p:ph type="ftr" sz="quarter" idx="11"/>
          </p:nvPr>
        </p:nvSpPr>
        <p:spPr/>
        <p:txBody>
          <a:bodyPr/>
          <a:lstStyle/>
          <a:p>
            <a:endParaRPr lang="en-EE"/>
          </a:p>
        </p:txBody>
      </p:sp>
      <p:sp>
        <p:nvSpPr>
          <p:cNvPr id="9" name="Slide Number Placeholder 8"/>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1958865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47FABF-DE37-1442-94DA-C643256F76B1}" type="datetimeFigureOut">
              <a:rPr lang="en-EE" smtClean="0"/>
              <a:t>10/02/2023</a:t>
            </a:fld>
            <a:endParaRPr lang="en-EE"/>
          </a:p>
        </p:txBody>
      </p:sp>
      <p:sp>
        <p:nvSpPr>
          <p:cNvPr id="8" name="Footer Placeholder 7"/>
          <p:cNvSpPr>
            <a:spLocks noGrp="1"/>
          </p:cNvSpPr>
          <p:nvPr>
            <p:ph type="ftr" sz="quarter" idx="11"/>
          </p:nvPr>
        </p:nvSpPr>
        <p:spPr/>
        <p:txBody>
          <a:bodyPr/>
          <a:lstStyle/>
          <a:p>
            <a:endParaRPr lang="en-EE"/>
          </a:p>
        </p:txBody>
      </p:sp>
      <p:sp>
        <p:nvSpPr>
          <p:cNvPr id="9" name="Slide Number Placeholder 8"/>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561309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47FABF-DE37-1442-94DA-C643256F76B1}" type="datetimeFigureOut">
              <a:rPr lang="en-EE" smtClean="0"/>
              <a:t>10/02/2023</a:t>
            </a:fld>
            <a:endParaRPr lang="en-EE"/>
          </a:p>
        </p:txBody>
      </p:sp>
      <p:sp>
        <p:nvSpPr>
          <p:cNvPr id="4" name="Footer Placeholder 3"/>
          <p:cNvSpPr>
            <a:spLocks noGrp="1"/>
          </p:cNvSpPr>
          <p:nvPr>
            <p:ph type="ftr" sz="quarter" idx="11"/>
          </p:nvPr>
        </p:nvSpPr>
        <p:spPr/>
        <p:txBody>
          <a:bodyPr/>
          <a:lstStyle/>
          <a:p>
            <a:endParaRPr lang="en-EE"/>
          </a:p>
        </p:txBody>
      </p:sp>
      <p:sp>
        <p:nvSpPr>
          <p:cNvPr id="5" name="Slide Number Placeholder 4"/>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2242283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7FABF-DE37-1442-94DA-C643256F76B1}" type="datetimeFigureOut">
              <a:rPr lang="en-EE" smtClean="0"/>
              <a:t>10/02/2023</a:t>
            </a:fld>
            <a:endParaRPr lang="en-EE"/>
          </a:p>
        </p:txBody>
      </p:sp>
      <p:sp>
        <p:nvSpPr>
          <p:cNvPr id="3" name="Footer Placeholder 2"/>
          <p:cNvSpPr>
            <a:spLocks noGrp="1"/>
          </p:cNvSpPr>
          <p:nvPr>
            <p:ph type="ftr" sz="quarter" idx="11"/>
          </p:nvPr>
        </p:nvSpPr>
        <p:spPr/>
        <p:txBody>
          <a:bodyPr/>
          <a:lstStyle/>
          <a:p>
            <a:endParaRPr lang="en-EE"/>
          </a:p>
        </p:txBody>
      </p:sp>
      <p:sp>
        <p:nvSpPr>
          <p:cNvPr id="4" name="Slide Number Placeholder 3"/>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257480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133768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349210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329911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7FABF-DE37-1442-94DA-C643256F76B1}" type="datetimeFigureOut">
              <a:rPr lang="en-EE" smtClean="0"/>
              <a:t>10/02/2023</a:t>
            </a:fld>
            <a:endParaRPr lang="en-EE"/>
          </a:p>
        </p:txBody>
      </p:sp>
      <p:sp>
        <p:nvSpPr>
          <p:cNvPr id="5" name="Footer Placeholder 4"/>
          <p:cNvSpPr>
            <a:spLocks noGrp="1"/>
          </p:cNvSpPr>
          <p:nvPr>
            <p:ph type="ftr" sz="quarter" idx="11"/>
          </p:nvPr>
        </p:nvSpPr>
        <p:spPr/>
        <p:txBody>
          <a:bodyPr/>
          <a:lstStyle/>
          <a:p>
            <a:endParaRPr lang="en-EE"/>
          </a:p>
        </p:txBody>
      </p:sp>
      <p:sp>
        <p:nvSpPr>
          <p:cNvPr id="6" name="Slide Number Placeholder 5"/>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136151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a:t>Object</a:t>
            </a:r>
            <a:endParaRPr lang="en-US"/>
          </a:p>
        </p:txBody>
      </p:sp>
      <p:sp>
        <p:nvSpPr>
          <p:cNvPr id="4" name="Content Placeholder 3"/>
          <p:cNvSpPr>
            <a:spLocks noGrp="1"/>
          </p:cNvSpPr>
          <p:nvPr>
            <p:ph sz="quarter" idx="10" hasCustomPrompt="1"/>
          </p:nvPr>
        </p:nvSpPr>
        <p:spPr>
          <a:xfrm>
            <a:off x="6291266" y="1287464"/>
            <a:ext cx="5545137" cy="2412470"/>
          </a:xfrm>
        </p:spPr>
        <p:txBody>
          <a:bodyPr/>
          <a:lstStyle>
            <a:lvl1pPr marL="0" indent="0">
              <a:buNone/>
              <a:defRPr/>
            </a:lvl1pPr>
          </a:lstStyle>
          <a:p>
            <a:pPr lvl="0"/>
            <a:r>
              <a:rPr lang="et-EE"/>
              <a:t>Object</a:t>
            </a:r>
            <a:endParaRPr lang="en-US"/>
          </a:p>
        </p:txBody>
      </p:sp>
      <p:sp>
        <p:nvSpPr>
          <p:cNvPr id="7" name="Content Placeholder 6"/>
          <p:cNvSpPr>
            <a:spLocks noGrp="1"/>
          </p:cNvSpPr>
          <p:nvPr>
            <p:ph sz="quarter" idx="11" hasCustomPrompt="1"/>
          </p:nvPr>
        </p:nvSpPr>
        <p:spPr>
          <a:xfrm>
            <a:off x="6291265" y="3894667"/>
            <a:ext cx="5545137" cy="2454080"/>
          </a:xfrm>
        </p:spPr>
        <p:txBody>
          <a:bodyPr/>
          <a:lstStyle>
            <a:lvl1pPr marL="0" indent="0">
              <a:buNone/>
              <a:defRPr/>
            </a:lvl1pPr>
          </a:lstStyle>
          <a:p>
            <a:pPr lvl="0"/>
            <a:r>
              <a:rPr lang="et-EE"/>
              <a:t>Object</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6267" y="574866"/>
            <a:ext cx="3310135" cy="443485"/>
          </a:xfrm>
          <a:prstGeom prst="rect">
            <a:avLst/>
          </a:prstGeom>
        </p:spPr>
      </p:pic>
    </p:spTree>
    <p:extLst>
      <p:ext uri="{BB962C8B-B14F-4D97-AF65-F5344CB8AC3E}">
        <p14:creationId xmlns:p14="http://schemas.microsoft.com/office/powerpoint/2010/main" val="2258948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5"/>
            <a:ext cx="10515600" cy="1420295"/>
          </a:xfrm>
        </p:spPr>
        <p:txBody>
          <a:bodyPr anchor="t">
            <a:normAutofit/>
          </a:bodyPr>
          <a:lstStyle>
            <a:lvl1pPr algn="ctr">
              <a:defRPr sz="2400" b="1" i="0" baseline="0">
                <a:solidFill>
                  <a:schemeClr val="bg1"/>
                </a:solidFill>
                <a:latin typeface="+mj-lt"/>
              </a:defRPr>
            </a:lvl1pPr>
          </a:lstStyle>
          <a:p>
            <a:r>
              <a:rPr lang="et-EE"/>
              <a:t>Subtitle goes here</a:t>
            </a:r>
            <a:endParaRPr lang="en-US"/>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a:t>00.00.0000</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1892658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40"/>
            <a:ext cx="12192000" cy="6929223"/>
          </a:xfrm>
          <a:prstGeom prst="rect">
            <a:avLst/>
          </a:prstGeom>
        </p:spPr>
      </p:pic>
      <p:sp>
        <p:nvSpPr>
          <p:cNvPr id="41" name="Title 1"/>
          <p:cNvSpPr>
            <a:spLocks noGrp="1"/>
          </p:cNvSpPr>
          <p:nvPr>
            <p:ph type="title" hasCustomPrompt="1"/>
          </p:nvPr>
        </p:nvSpPr>
        <p:spPr>
          <a:xfrm>
            <a:off x="838200" y="3429005"/>
            <a:ext cx="10515600" cy="1420295"/>
          </a:xfrm>
        </p:spPr>
        <p:txBody>
          <a:bodyPr anchor="t">
            <a:normAutofit/>
          </a:bodyPr>
          <a:lstStyle>
            <a:lvl1pPr algn="ctr">
              <a:defRPr sz="2400" b="1" i="0" baseline="0">
                <a:solidFill>
                  <a:schemeClr val="bg1"/>
                </a:solidFill>
              </a:defRPr>
            </a:lvl1pPr>
          </a:lstStyle>
          <a:p>
            <a:r>
              <a:rPr lang="et-EE"/>
              <a:t>Subtitle goes here</a:t>
            </a:r>
            <a:endParaRPr lang="en-US"/>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a:t>00.00.0000</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234042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47FABF-DE37-1442-94DA-C643256F76B1}" type="datetimeFigureOut">
              <a:rPr lang="en-EE" smtClean="0"/>
              <a:t>10/02/2023</a:t>
            </a:fld>
            <a:endParaRPr lang="en-EE"/>
          </a:p>
        </p:txBody>
      </p:sp>
      <p:sp>
        <p:nvSpPr>
          <p:cNvPr id="4" name="Footer Placeholder 3"/>
          <p:cNvSpPr>
            <a:spLocks noGrp="1"/>
          </p:cNvSpPr>
          <p:nvPr>
            <p:ph type="ftr" sz="quarter" idx="11"/>
          </p:nvPr>
        </p:nvSpPr>
        <p:spPr/>
        <p:txBody>
          <a:bodyPr/>
          <a:lstStyle/>
          <a:p>
            <a:endParaRPr lang="en-EE"/>
          </a:p>
        </p:txBody>
      </p:sp>
      <p:sp>
        <p:nvSpPr>
          <p:cNvPr id="5" name="Slide Number Placeholder 4"/>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1602626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7" name="Text Placeholder 6"/>
          <p:cNvSpPr>
            <a:spLocks noGrp="1"/>
          </p:cNvSpPr>
          <p:nvPr>
            <p:ph type="body" sz="quarter" idx="12" hasCustomPrompt="1"/>
          </p:nvPr>
        </p:nvSpPr>
        <p:spPr>
          <a:xfrm>
            <a:off x="1065213" y="4157136"/>
            <a:ext cx="5767387" cy="1451815"/>
          </a:xfrm>
        </p:spPr>
        <p:txBody>
          <a:bodyPr>
            <a:noAutofit/>
          </a:bodyPr>
          <a:lstStyle>
            <a:lvl1pPr marL="0" indent="0">
              <a:buNone/>
              <a:defRPr sz="2400" b="1" i="0">
                <a:solidFill>
                  <a:schemeClr val="bg1"/>
                </a:solidFill>
                <a:latin typeface="+mj-lt"/>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a:t>Subtitle goes here</a:t>
            </a:r>
            <a:endParaRPr lang="en-US"/>
          </a:p>
        </p:txBody>
      </p:sp>
      <p:sp>
        <p:nvSpPr>
          <p:cNvPr id="13" name="Text Placeholder 3"/>
          <p:cNvSpPr>
            <a:spLocks noGrp="1"/>
          </p:cNvSpPr>
          <p:nvPr>
            <p:ph type="body" sz="quarter" idx="10" hasCustomPrompt="1"/>
          </p:nvPr>
        </p:nvSpPr>
        <p:spPr>
          <a:xfrm>
            <a:off x="1050218" y="2008706"/>
            <a:ext cx="5045785" cy="2148426"/>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a:t>00.00.0000</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218" y="558552"/>
            <a:ext cx="3310135" cy="443485"/>
          </a:xfrm>
          <a:prstGeom prst="rect">
            <a:avLst/>
          </a:prstGeom>
        </p:spPr>
      </p:pic>
    </p:spTree>
    <p:extLst>
      <p:ext uri="{BB962C8B-B14F-4D97-AF65-F5344CB8AC3E}">
        <p14:creationId xmlns:p14="http://schemas.microsoft.com/office/powerpoint/2010/main" val="988112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foto, alapealkiri, tek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a:lvl1pPr>
            <a:lvl2pPr>
              <a:defRPr sz="1400"/>
            </a:lvl2pPr>
            <a:lvl3pPr>
              <a:defRPr sz="1500"/>
            </a:lvl3pPr>
          </a:lstStyle>
          <a:p>
            <a:pPr lvl="0"/>
            <a:r>
              <a:rPr lang="et-EE"/>
              <a:t>Object</a:t>
            </a:r>
            <a:endParaRPr lang="en-US"/>
          </a:p>
        </p:txBody>
      </p:sp>
      <p:sp>
        <p:nvSpPr>
          <p:cNvPr id="7" name="Text Placeholder 6"/>
          <p:cNvSpPr>
            <a:spLocks noGrp="1"/>
          </p:cNvSpPr>
          <p:nvPr>
            <p:ph type="body" sz="quarter" idx="10" hasCustomPrompt="1"/>
          </p:nvPr>
        </p:nvSpPr>
        <p:spPr>
          <a:xfrm>
            <a:off x="6113464" y="1997609"/>
            <a:ext cx="5070475" cy="1431395"/>
          </a:xfrm>
        </p:spPr>
        <p:txBody>
          <a:bodyPr>
            <a:normAutofit/>
          </a:bodyPr>
          <a:lstStyle>
            <a:lvl1pPr marL="0" indent="0">
              <a:buNone/>
              <a:defRPr sz="3400" b="1" i="0" baseline="0"/>
            </a:lvl1pPr>
          </a:lstStyle>
          <a:p>
            <a:pPr lvl="0"/>
            <a:r>
              <a:rPr lang="et-EE"/>
              <a:t>Write a catchy header here!</a:t>
            </a:r>
            <a:endParaRPr lang="en-US"/>
          </a:p>
        </p:txBody>
      </p:sp>
      <p:sp>
        <p:nvSpPr>
          <p:cNvPr id="9" name="Text Placeholder 8"/>
          <p:cNvSpPr>
            <a:spLocks noGrp="1"/>
          </p:cNvSpPr>
          <p:nvPr>
            <p:ph type="body" sz="quarter" idx="11" hasCustomPrompt="1"/>
          </p:nvPr>
        </p:nvSpPr>
        <p:spPr>
          <a:xfrm>
            <a:off x="6113464" y="3424848"/>
            <a:ext cx="5070475" cy="2176463"/>
          </a:xfrm>
        </p:spPr>
        <p:txBody>
          <a:bodyPr>
            <a:noAutofit/>
          </a:bodyPr>
          <a:lstStyle>
            <a:lvl1pPr marL="0" indent="0">
              <a:buNone/>
              <a:defRPr sz="1800" baseline="0"/>
            </a:lvl1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a:t>
            </a:r>
            <a:endParaRPr lang="en-US"/>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735" y="574866"/>
            <a:ext cx="3310135" cy="443485"/>
          </a:xfrm>
          <a:prstGeom prst="rect">
            <a:avLst/>
          </a:prstGeom>
        </p:spPr>
      </p:pic>
    </p:spTree>
    <p:extLst>
      <p:ext uri="{BB962C8B-B14F-4D97-AF65-F5344CB8AC3E}">
        <p14:creationId xmlns:p14="http://schemas.microsoft.com/office/powerpoint/2010/main" val="2687255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9"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Tree>
    <p:extLst>
      <p:ext uri="{BB962C8B-B14F-4D97-AF65-F5344CB8AC3E}">
        <p14:creationId xmlns:p14="http://schemas.microsoft.com/office/powerpoint/2010/main" val="2854675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45512" y="-1758746"/>
            <a:ext cx="6858000" cy="68580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3119859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58" y="-986641"/>
            <a:ext cx="5981756" cy="598175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559333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620" y="-871392"/>
            <a:ext cx="5866735" cy="586673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845775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7011" y="-361655"/>
            <a:ext cx="6179568" cy="617956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5955"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1234347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797" y="-527034"/>
            <a:ext cx="5822919" cy="582291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5481" y="558552"/>
            <a:ext cx="3310135" cy="443485"/>
          </a:xfrm>
          <a:prstGeom prst="rect">
            <a:avLst/>
          </a:prstGeom>
        </p:spPr>
      </p:pic>
      <p:sp>
        <p:nvSpPr>
          <p:cNvPr id="6"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8" name="Text Placeholder 8"/>
          <p:cNvSpPr>
            <a:spLocks noGrp="1"/>
          </p:cNvSpPr>
          <p:nvPr>
            <p:ph type="body" sz="quarter" idx="11" hasCustomPrompt="1"/>
          </p:nvPr>
        </p:nvSpPr>
        <p:spPr>
          <a:xfrm>
            <a:off x="6105525" y="2682818"/>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spTree>
    <p:extLst>
      <p:ext uri="{BB962C8B-B14F-4D97-AF65-F5344CB8AC3E}">
        <p14:creationId xmlns:p14="http://schemas.microsoft.com/office/powerpoint/2010/main" val="2540718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3" y="3429000"/>
            <a:ext cx="5040940" cy="285484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189" indent="0">
              <a:buNone/>
              <a:defRPr>
                <a:solidFill>
                  <a:schemeClr val="bg1"/>
                </a:solidFill>
                <a:latin typeface="Tinos" panose="02020603050405020304" pitchFamily="18" charset="0"/>
              </a:defRPr>
            </a:lvl2pPr>
            <a:lvl3pPr marL="914377" indent="0">
              <a:buNone/>
              <a:defRPr>
                <a:solidFill>
                  <a:schemeClr val="bg1"/>
                </a:solidFill>
                <a:latin typeface="Tinos" panose="02020603050405020304" pitchFamily="18" charset="0"/>
              </a:defRPr>
            </a:lvl3pPr>
            <a:lvl4pPr marL="1371566" indent="0">
              <a:buNone/>
              <a:defRPr>
                <a:solidFill>
                  <a:schemeClr val="bg1"/>
                </a:solidFill>
                <a:latin typeface="Tinos" panose="02020603050405020304" pitchFamily="18" charset="0"/>
              </a:defRPr>
            </a:lvl4pPr>
            <a:lvl5pPr marL="1828754" indent="0">
              <a:buNone/>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a:p>
        </p:txBody>
      </p:sp>
      <p:sp>
        <p:nvSpPr>
          <p:cNvPr id="9" name="Text Placeholder 8"/>
          <p:cNvSpPr>
            <a:spLocks noGrp="1"/>
          </p:cNvSpPr>
          <p:nvPr>
            <p:ph type="body" sz="quarter" idx="11" hasCustomPrompt="1"/>
          </p:nvPr>
        </p:nvSpPr>
        <p:spPr>
          <a:xfrm>
            <a:off x="1055060" y="1963680"/>
            <a:ext cx="5040941"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a:t>Write a catchy header here!</a:t>
            </a: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29675" y="722559"/>
            <a:ext cx="6100196" cy="6100196"/>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60871" y="558552"/>
            <a:ext cx="3310135" cy="443485"/>
          </a:xfrm>
          <a:prstGeom prst="rect">
            <a:avLst/>
          </a:prstGeom>
        </p:spPr>
      </p:pic>
    </p:spTree>
    <p:extLst>
      <p:ext uri="{BB962C8B-B14F-4D97-AF65-F5344CB8AC3E}">
        <p14:creationId xmlns:p14="http://schemas.microsoft.com/office/powerpoint/2010/main" val="2483213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1"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4"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Tree>
    <p:extLst>
      <p:ext uri="{BB962C8B-B14F-4D97-AF65-F5344CB8AC3E}">
        <p14:creationId xmlns:p14="http://schemas.microsoft.com/office/powerpoint/2010/main" val="1853421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47FABF-DE37-1442-94DA-C643256F76B1}" type="datetimeFigureOut">
              <a:rPr lang="en-EE" smtClean="0"/>
              <a:t>10/02/2023</a:t>
            </a:fld>
            <a:endParaRPr lang="en-EE"/>
          </a:p>
        </p:txBody>
      </p:sp>
      <p:sp>
        <p:nvSpPr>
          <p:cNvPr id="3" name="Footer Placeholder 2"/>
          <p:cNvSpPr>
            <a:spLocks noGrp="1"/>
          </p:cNvSpPr>
          <p:nvPr>
            <p:ph type="ftr" sz="quarter" idx="11"/>
          </p:nvPr>
        </p:nvSpPr>
        <p:spPr/>
        <p:txBody>
          <a:bodyPr/>
          <a:lstStyle/>
          <a:p>
            <a:endParaRPr lang="en-EE"/>
          </a:p>
        </p:txBody>
      </p:sp>
      <p:sp>
        <p:nvSpPr>
          <p:cNvPr id="4" name="Slide Number Placeholder 3"/>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652849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6"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7"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Tree>
    <p:extLst>
      <p:ext uri="{BB962C8B-B14F-4D97-AF65-F5344CB8AC3E}">
        <p14:creationId xmlns:p14="http://schemas.microsoft.com/office/powerpoint/2010/main" val="3212782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129418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1416201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74866"/>
            <a:ext cx="3310135" cy="443485"/>
          </a:xfrm>
          <a:prstGeom prst="rect">
            <a:avLst/>
          </a:prstGeom>
        </p:spPr>
      </p:pic>
      <p:sp>
        <p:nvSpPr>
          <p:cNvPr id="8"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rgbClr val="0061AA"/>
                </a:solidFill>
              </a:defRPr>
            </a:lvl1pPr>
          </a:lstStyle>
          <a:p>
            <a:r>
              <a:rPr lang="et-EE"/>
              <a:t>Subtitle goes here</a:t>
            </a:r>
            <a:endParaRPr lang="en-US"/>
          </a:p>
        </p:txBody>
      </p:sp>
      <p:sp>
        <p:nvSpPr>
          <p:cNvPr id="10"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11"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spTree>
    <p:extLst>
      <p:ext uri="{BB962C8B-B14F-4D97-AF65-F5344CB8AC3E}">
        <p14:creationId xmlns:p14="http://schemas.microsoft.com/office/powerpoint/2010/main" val="4154056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7" y="3429002"/>
            <a:ext cx="6015087" cy="715962"/>
          </a:xfrm>
        </p:spPr>
        <p:txBody>
          <a:bodyPr anchor="t">
            <a:normAutofit/>
          </a:bodyPr>
          <a:lstStyle>
            <a:lvl1pPr algn="l">
              <a:defRPr sz="2400" b="1" i="0" baseline="0">
                <a:solidFill>
                  <a:schemeClr val="bg1"/>
                </a:solidFill>
              </a:defRPr>
            </a:lvl1pPr>
          </a:lstStyle>
          <a:p>
            <a:r>
              <a:rPr lang="et-EE"/>
              <a:t>Subtitle goes here!</a:t>
            </a:r>
            <a:endParaRPr lang="en-US"/>
          </a:p>
        </p:txBody>
      </p:sp>
      <p:sp>
        <p:nvSpPr>
          <p:cNvPr id="11" name="Text Placeholder 3"/>
          <p:cNvSpPr>
            <a:spLocks noGrp="1"/>
          </p:cNvSpPr>
          <p:nvPr>
            <p:ph type="body" sz="quarter" idx="10" hasCustomPrompt="1"/>
          </p:nvPr>
        </p:nvSpPr>
        <p:spPr>
          <a:xfrm>
            <a:off x="1050218" y="1305451"/>
            <a:ext cx="5045785" cy="2139961"/>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4" name="Text Placeholder 3"/>
          <p:cNvSpPr>
            <a:spLocks noGrp="1"/>
          </p:cNvSpPr>
          <p:nvPr>
            <p:ph type="body" sz="quarter" idx="13" hasCustomPrompt="1"/>
          </p:nvPr>
        </p:nvSpPr>
        <p:spPr>
          <a:xfrm>
            <a:off x="1065212" y="4144963"/>
            <a:ext cx="7181851" cy="2171170"/>
          </a:xfrm>
        </p:spPr>
        <p:txBody>
          <a:bodyPr>
            <a:noAutofit/>
          </a:bodyPr>
          <a:lstStyle>
            <a:lvl1pPr marL="0" indent="0">
              <a:buNone/>
              <a:defRPr sz="1800" b="0" i="0" baseline="0">
                <a:solidFill>
                  <a:schemeClr val="bg1"/>
                </a:solidFill>
                <a:latin typeface="+mj-lt"/>
                <a:cs typeface="Times New Roman" panose="02020603050405020304" pitchFamily="18" charset="0"/>
              </a:defRPr>
            </a:lvl1pPr>
            <a:lvl2pPr marL="457189" indent="0">
              <a:buNone/>
              <a:defRPr sz="1800" b="1" i="0">
                <a:solidFill>
                  <a:schemeClr val="bg1"/>
                </a:solidFill>
                <a:latin typeface="Tinos" panose="02020603050405020304" pitchFamily="18" charset="0"/>
              </a:defRPr>
            </a:lvl2pPr>
            <a:lvl3pPr marL="914377" indent="0">
              <a:buNone/>
              <a:defRPr sz="1800" b="1" i="0">
                <a:solidFill>
                  <a:schemeClr val="bg1"/>
                </a:solidFill>
                <a:latin typeface="Tinos" panose="02020603050405020304" pitchFamily="18" charset="0"/>
              </a:defRPr>
            </a:lvl3pPr>
            <a:lvl4pPr marL="1371566" indent="0">
              <a:buNone/>
              <a:defRPr sz="1800" b="1" i="0">
                <a:solidFill>
                  <a:schemeClr val="bg1"/>
                </a:solidFill>
                <a:latin typeface="Tinos" panose="02020603050405020304" pitchFamily="18" charset="0"/>
              </a:defRPr>
            </a:lvl4pPr>
            <a:lvl5pPr marL="1828754" indent="0">
              <a:buNone/>
              <a:defRPr sz="1800" b="1" i="0">
                <a:solidFill>
                  <a:schemeClr val="bg1"/>
                </a:solidFill>
                <a:latin typeface="Tinos" panose="02020603050405020304" pitchFamily="18" charset="0"/>
              </a:defRPr>
            </a:lvl5pPr>
          </a:lstStyle>
          <a:p>
            <a:pPr lvl="0"/>
            <a:r>
              <a:rPr lang="et-EE"/>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3087" y="558552"/>
            <a:ext cx="3310135" cy="443485"/>
          </a:xfrm>
          <a:prstGeom prst="rect">
            <a:avLst/>
          </a:prstGeom>
        </p:spPr>
      </p:pic>
    </p:spTree>
    <p:extLst>
      <p:ext uri="{BB962C8B-B14F-4D97-AF65-F5344CB8AC3E}">
        <p14:creationId xmlns:p14="http://schemas.microsoft.com/office/powerpoint/2010/main" val="2401193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10"/>
            <a:ext cx="12192000" cy="685074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sp>
        <p:nvSpPr>
          <p:cNvPr id="5" name="Text Placeholder 4"/>
          <p:cNvSpPr>
            <a:spLocks noGrp="1"/>
          </p:cNvSpPr>
          <p:nvPr>
            <p:ph type="body" sz="quarter" idx="11" hasCustomPrompt="1"/>
          </p:nvPr>
        </p:nvSpPr>
        <p:spPr>
          <a:xfrm>
            <a:off x="838200" y="3429004"/>
            <a:ext cx="10515600" cy="2176463"/>
          </a:xfrm>
        </p:spPr>
        <p:txBody>
          <a:bodyPr>
            <a:normAutofit/>
          </a:bodyPr>
          <a:lstStyle>
            <a:lvl1pPr marL="0" indent="0" algn="ctr">
              <a:buNone/>
              <a:defRPr sz="1800" baseline="0">
                <a:solidFill>
                  <a:schemeClr val="bg1"/>
                </a:solidFill>
                <a:latin typeface="+mj-lt"/>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2985818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77"/>
            <a:ext cx="12192000" cy="6889871"/>
          </a:xfrm>
          <a:prstGeom prst="rect">
            <a:avLst/>
          </a:prstGeom>
        </p:spPr>
      </p:pic>
      <p:sp>
        <p:nvSpPr>
          <p:cNvPr id="7" name="Text Placeholder 3"/>
          <p:cNvSpPr>
            <a:spLocks noGrp="1"/>
          </p:cNvSpPr>
          <p:nvPr>
            <p:ph type="body" sz="quarter" idx="10" hasCustomPrompt="1"/>
          </p:nvPr>
        </p:nvSpPr>
        <p:spPr>
          <a:xfrm>
            <a:off x="838200" y="2008708"/>
            <a:ext cx="10515600" cy="4282027"/>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a:t>Write a catchy header here!</a:t>
            </a: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40935" y="558552"/>
            <a:ext cx="3310135" cy="443485"/>
          </a:xfrm>
          <a:prstGeom prst="rect">
            <a:avLst/>
          </a:prstGeom>
        </p:spPr>
      </p:pic>
    </p:spTree>
    <p:extLst>
      <p:ext uri="{BB962C8B-B14F-4D97-AF65-F5344CB8AC3E}">
        <p14:creationId xmlns:p14="http://schemas.microsoft.com/office/powerpoint/2010/main" val="971197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a:t>Object</a:t>
            </a:r>
            <a:endParaRPr lang="en-US"/>
          </a:p>
        </p:txBody>
      </p:sp>
      <p:sp>
        <p:nvSpPr>
          <p:cNvPr id="5" name="Text Placeholder 4"/>
          <p:cNvSpPr>
            <a:spLocks noGrp="1"/>
          </p:cNvSpPr>
          <p:nvPr>
            <p:ph type="body" sz="quarter" idx="10" hasCustomPrompt="1"/>
          </p:nvPr>
        </p:nvSpPr>
        <p:spPr>
          <a:xfrm>
            <a:off x="1065229" y="553696"/>
            <a:ext cx="7177435" cy="719667"/>
          </a:xfrm>
        </p:spPr>
        <p:txBody>
          <a:bodyPr>
            <a:noAutofit/>
          </a:bodyPr>
          <a:lstStyle>
            <a:lvl1pPr marL="0" indent="0">
              <a:buNone/>
              <a:defRPr sz="1800" b="1" i="0" baseline="0">
                <a:latin typeface="Tinos" panose="02020603050405020304" pitchFamily="18" charset="0"/>
              </a:defRPr>
            </a:lvl1pPr>
            <a:lvl2pPr marL="457189" indent="0">
              <a:buNone/>
              <a:defRPr sz="3400" b="1" i="0">
                <a:latin typeface="Tinos" panose="02020603050405020304" pitchFamily="18" charset="0"/>
              </a:defRPr>
            </a:lvl2pPr>
            <a:lvl3pPr marL="914377" indent="0">
              <a:buNone/>
              <a:defRPr sz="3400" b="1" i="0">
                <a:latin typeface="Tinos" panose="02020603050405020304" pitchFamily="18" charset="0"/>
              </a:defRPr>
            </a:lvl3pPr>
            <a:lvl4pPr marL="1371566" indent="0">
              <a:buNone/>
              <a:defRPr sz="3400" b="1" i="0">
                <a:latin typeface="Tinos" panose="02020603050405020304" pitchFamily="18" charset="0"/>
              </a:defRPr>
            </a:lvl4pPr>
            <a:lvl5pPr marL="1828754" indent="0">
              <a:buNone/>
              <a:defRPr sz="3400" b="1" i="0">
                <a:latin typeface="Tinos" panose="02020603050405020304" pitchFamily="18" charset="0"/>
              </a:defRPr>
            </a:lvl5pPr>
          </a:lstStyle>
          <a:p>
            <a:pPr lvl="0"/>
            <a:r>
              <a:rPr lang="et-EE"/>
              <a:t>Write a catchy header here!</a:t>
            </a: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46829" y="538430"/>
            <a:ext cx="3310135" cy="443485"/>
          </a:xfrm>
          <a:prstGeom prst="rect">
            <a:avLst/>
          </a:prstGeom>
        </p:spPr>
      </p:pic>
    </p:spTree>
    <p:extLst>
      <p:ext uri="{BB962C8B-B14F-4D97-AF65-F5344CB8AC3E}">
        <p14:creationId xmlns:p14="http://schemas.microsoft.com/office/powerpoint/2010/main" val="240936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8103" y="574866"/>
            <a:ext cx="3310135" cy="443485"/>
          </a:xfrm>
          <a:prstGeom prst="rect">
            <a:avLst/>
          </a:prstGeom>
        </p:spPr>
      </p:pic>
    </p:spTree>
    <p:extLst>
      <p:ext uri="{BB962C8B-B14F-4D97-AF65-F5344CB8AC3E}">
        <p14:creationId xmlns:p14="http://schemas.microsoft.com/office/powerpoint/2010/main" val="5212829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126644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527627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4276050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
            <a:ext cx="12192000" cy="6850743"/>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727554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788169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337940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3786594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6652380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270544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835598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18689072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2989528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47FABF-DE37-1442-94DA-C643256F76B1}" type="datetimeFigureOut">
              <a:rPr lang="en-EE" smtClean="0"/>
              <a:t>10/02/2023</a:t>
            </a:fld>
            <a:endParaRPr lang="en-EE"/>
          </a:p>
        </p:txBody>
      </p:sp>
      <p:sp>
        <p:nvSpPr>
          <p:cNvPr id="6" name="Footer Placeholder 5"/>
          <p:cNvSpPr>
            <a:spLocks noGrp="1"/>
          </p:cNvSpPr>
          <p:nvPr>
            <p:ph type="ftr" sz="quarter" idx="11"/>
          </p:nvPr>
        </p:nvSpPr>
        <p:spPr/>
        <p:txBody>
          <a:bodyPr/>
          <a:lstStyle/>
          <a:p>
            <a:endParaRPr lang="en-EE"/>
          </a:p>
        </p:txBody>
      </p:sp>
      <p:sp>
        <p:nvSpPr>
          <p:cNvPr id="7" name="Slide Number Placeholder 6"/>
          <p:cNvSpPr>
            <a:spLocks noGrp="1"/>
          </p:cNvSpPr>
          <p:nvPr>
            <p:ph type="sldNum" sz="quarter" idx="12"/>
          </p:nvPr>
        </p:nvSpPr>
        <p:spPr/>
        <p:txBody>
          <a:bodyPr/>
          <a:lstStyle/>
          <a:p>
            <a:fld id="{C20A73BC-B0AC-264D-B79F-B38C864836AA}" type="slidenum">
              <a:rPr lang="en-EE" smtClean="0"/>
              <a:t>‹#›</a:t>
            </a:fld>
            <a:endParaRPr lang="en-EE"/>
          </a:p>
        </p:txBody>
      </p:sp>
    </p:spTree>
    <p:extLst>
      <p:ext uri="{BB962C8B-B14F-4D97-AF65-F5344CB8AC3E}">
        <p14:creationId xmlns:p14="http://schemas.microsoft.com/office/powerpoint/2010/main" val="31774599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1146" y="558552"/>
            <a:ext cx="3310135" cy="443485"/>
          </a:xfrm>
          <a:prstGeom prst="rect">
            <a:avLst/>
          </a:prstGeom>
        </p:spPr>
      </p:pic>
    </p:spTree>
    <p:extLst>
      <p:ext uri="{BB962C8B-B14F-4D97-AF65-F5344CB8AC3E}">
        <p14:creationId xmlns:p14="http://schemas.microsoft.com/office/powerpoint/2010/main" val="3669908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7FABF-DE37-1442-94DA-C643256F76B1}" type="datetimeFigureOut">
              <a:rPr lang="en-EE" smtClean="0"/>
              <a:t>10/02/2023</a:t>
            </a:fld>
            <a:endParaRPr lang="en-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A73BC-B0AC-264D-B79F-B38C864836AA}" type="slidenum">
              <a:rPr lang="en-EE" smtClean="0"/>
              <a:t>‹#›</a:t>
            </a:fld>
            <a:endParaRPr lang="en-EE"/>
          </a:p>
        </p:txBody>
      </p:sp>
    </p:spTree>
    <p:extLst>
      <p:ext uri="{BB962C8B-B14F-4D97-AF65-F5344CB8AC3E}">
        <p14:creationId xmlns:p14="http://schemas.microsoft.com/office/powerpoint/2010/main" val="27343813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7FABF-DE37-1442-94DA-C643256F76B1}" type="datetimeFigureOut">
              <a:rPr lang="en-EE" smtClean="0"/>
              <a:t>10/02/2023</a:t>
            </a:fld>
            <a:endParaRPr lang="en-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A73BC-B0AC-264D-B79F-B38C864836AA}" type="slidenum">
              <a:rPr lang="en-EE" smtClean="0"/>
              <a:t>‹#›</a:t>
            </a:fld>
            <a:endParaRPr lang="en-EE"/>
          </a:p>
        </p:txBody>
      </p:sp>
    </p:spTree>
    <p:extLst>
      <p:ext uri="{BB962C8B-B14F-4D97-AF65-F5344CB8AC3E}">
        <p14:creationId xmlns:p14="http://schemas.microsoft.com/office/powerpoint/2010/main" val="356603686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11" r:id="rId12"/>
    <p:sldLayoutId id="2147483667" r:id="rId13"/>
    <p:sldLayoutId id="2147483671" r:id="rId14"/>
    <p:sldLayoutId id="2147483672" r:id="rId15"/>
    <p:sldLayoutId id="2147483673" r:id="rId16"/>
    <p:sldLayoutId id="2147483670" r:id="rId17"/>
    <p:sldLayoutId id="2147483703" r:id="rId18"/>
    <p:sldLayoutId id="2147483704" r:id="rId19"/>
    <p:sldLayoutId id="2147483705" r:id="rId20"/>
    <p:sldLayoutId id="2147483706" r:id="rId21"/>
    <p:sldLayoutId id="2147483707" r:id="rId22"/>
    <p:sldLayoutId id="2147483713" r:id="rId23"/>
    <p:sldLayoutId id="2147483675" r:id="rId24"/>
    <p:sldLayoutId id="2147483695" r:id="rId25"/>
    <p:sldLayoutId id="2147483699" r:id="rId26"/>
    <p:sldLayoutId id="2147483701" r:id="rId27"/>
    <p:sldLayoutId id="2147483700" r:id="rId28"/>
    <p:sldLayoutId id="2147483676" r:id="rId29"/>
    <p:sldLayoutId id="2147483677" r:id="rId30"/>
    <p:sldLayoutId id="2147483681" r:id="rId31"/>
    <p:sldLayoutId id="2147483678" r:id="rId32"/>
    <p:sldLayoutId id="2147483669" r:id="rId33"/>
    <p:sldLayoutId id="2147483702" r:id="rId34"/>
    <p:sldLayoutId id="2147483688" r:id="rId35"/>
    <p:sldLayoutId id="2147483692" r:id="rId36"/>
    <p:sldLayoutId id="2147483693" r:id="rId37"/>
    <p:sldLayoutId id="2147483694" r:id="rId38"/>
    <p:sldLayoutId id="2147483708" r:id="rId39"/>
    <p:sldLayoutId id="2147483709" r:id="rId40"/>
    <p:sldLayoutId id="2147483696" r:id="rId41"/>
    <p:sldLayoutId id="2147483698" r:id="rId42"/>
    <p:sldLayoutId id="2147483710" r:id="rId43"/>
    <p:sldLayoutId id="2147483711" r:id="rId44"/>
    <p:sldLayoutId id="2147483712"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2.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3.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14.jpe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9.jpeg"/><Relationship Id="rId7" Type="http://schemas.openxmlformats.org/officeDocument/2006/relationships/diagramData" Target="../diagrams/data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2.jpeg"/><Relationship Id="rId11" Type="http://schemas.microsoft.com/office/2007/relationships/diagramDrawing" Target="../diagrams/drawing1.xml"/><Relationship Id="rId5" Type="http://schemas.openxmlformats.org/officeDocument/2006/relationships/image" Target="../media/image121.jpeg"/><Relationship Id="rId10" Type="http://schemas.openxmlformats.org/officeDocument/2006/relationships/diagramColors" Target="../diagrams/colors1.xml"/><Relationship Id="rId4" Type="http://schemas.openxmlformats.org/officeDocument/2006/relationships/image" Target="../media/image120.jpe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clipart&#10;&#10;Description automatically generated">
            <a:extLst>
              <a:ext uri="{FF2B5EF4-FFF2-40B4-BE49-F238E27FC236}">
                <a16:creationId xmlns:a16="http://schemas.microsoft.com/office/drawing/2014/main" id="{007260F0-F3AB-30A5-A381-802D5DCA0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007" y="577023"/>
            <a:ext cx="1683111" cy="445307"/>
          </a:xfrm>
          <a:prstGeom prst="rect">
            <a:avLst/>
          </a:prstGeom>
        </p:spPr>
      </p:pic>
      <p:pic>
        <p:nvPicPr>
          <p:cNvPr id="5" name="Picture 4" descr="A logo and flag of europe&#10;&#10;Description automatically generated">
            <a:extLst>
              <a:ext uri="{FF2B5EF4-FFF2-40B4-BE49-F238E27FC236}">
                <a16:creationId xmlns:a16="http://schemas.microsoft.com/office/drawing/2014/main" id="{48739A0A-2758-310D-F55C-F341F4C0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2579" y="347821"/>
            <a:ext cx="1485900" cy="705275"/>
          </a:xfrm>
          <a:prstGeom prst="rect">
            <a:avLst/>
          </a:prstGeom>
        </p:spPr>
      </p:pic>
      <p:sp>
        <p:nvSpPr>
          <p:cNvPr id="7" name="TextBox 6">
            <a:extLst>
              <a:ext uri="{FF2B5EF4-FFF2-40B4-BE49-F238E27FC236}">
                <a16:creationId xmlns:a16="http://schemas.microsoft.com/office/drawing/2014/main" id="{F4AB36FE-562B-AEC4-A9B7-19D6CA05953E}"/>
              </a:ext>
            </a:extLst>
          </p:cNvPr>
          <p:cNvSpPr txBox="1"/>
          <p:nvPr/>
        </p:nvSpPr>
        <p:spPr>
          <a:xfrm>
            <a:off x="5212581" y="2166374"/>
            <a:ext cx="7055123" cy="1077218"/>
          </a:xfrm>
          <a:prstGeom prst="rect">
            <a:avLst/>
          </a:prstGeom>
          <a:noFill/>
        </p:spPr>
        <p:txBody>
          <a:bodyPr wrap="square" rtlCol="0">
            <a:spAutoFit/>
          </a:bodyPr>
          <a:lstStyle/>
          <a:p>
            <a:r>
              <a:rPr lang="et-EE" sz="3200" dirty="0"/>
              <a:t>Kasvuhoonegaaside mõõtmine:</a:t>
            </a:r>
          </a:p>
          <a:p>
            <a:r>
              <a:rPr lang="et-EE" sz="3200" dirty="0"/>
              <a:t> </a:t>
            </a:r>
            <a:r>
              <a:rPr lang="et-EE" sz="3200" i="1" dirty="0"/>
              <a:t>LIFE OrgBalt projekti tulemuste näitel</a:t>
            </a:r>
          </a:p>
        </p:txBody>
      </p:sp>
      <p:sp>
        <p:nvSpPr>
          <p:cNvPr id="10" name="TextBox 9">
            <a:extLst>
              <a:ext uri="{FF2B5EF4-FFF2-40B4-BE49-F238E27FC236}">
                <a16:creationId xmlns:a16="http://schemas.microsoft.com/office/drawing/2014/main" id="{23D529F5-B7FA-B961-D15C-81D4A9268043}"/>
              </a:ext>
            </a:extLst>
          </p:cNvPr>
          <p:cNvSpPr txBox="1"/>
          <p:nvPr/>
        </p:nvSpPr>
        <p:spPr>
          <a:xfrm>
            <a:off x="6172200" y="1068542"/>
            <a:ext cx="5836920" cy="923330"/>
          </a:xfrm>
          <a:prstGeom prst="rect">
            <a:avLst/>
          </a:prstGeom>
          <a:noFill/>
        </p:spPr>
        <p:txBody>
          <a:bodyPr wrap="square">
            <a:spAutoFit/>
          </a:bodyPr>
          <a:lstStyle/>
          <a:p>
            <a:pPr algn="r"/>
            <a:r>
              <a:rPr lang="et-EE" dirty="0">
                <a:solidFill>
                  <a:srgbClr val="142A2E"/>
                </a:solidFill>
                <a:latin typeface="Epilogue"/>
              </a:rPr>
              <a:t>Turvasmuldadel majandamine ning maaparandussüsteemid keskkonna- ja kliimaeesmärkide kontekstis</a:t>
            </a:r>
          </a:p>
          <a:p>
            <a:pPr algn="r"/>
            <a:r>
              <a:rPr lang="et-EE" dirty="0">
                <a:solidFill>
                  <a:srgbClr val="142A2E"/>
                </a:solidFill>
                <a:latin typeface="Epilogue"/>
              </a:rPr>
              <a:t>2. oktoober Uue-Antsla Rahvamaja</a:t>
            </a:r>
          </a:p>
        </p:txBody>
      </p:sp>
      <p:sp>
        <p:nvSpPr>
          <p:cNvPr id="14" name="TextBox 13">
            <a:extLst>
              <a:ext uri="{FF2B5EF4-FFF2-40B4-BE49-F238E27FC236}">
                <a16:creationId xmlns:a16="http://schemas.microsoft.com/office/drawing/2014/main" id="{AD34D3EB-1CB2-F2A0-E459-F11EFB5172F6}"/>
              </a:ext>
            </a:extLst>
          </p:cNvPr>
          <p:cNvSpPr txBox="1"/>
          <p:nvPr/>
        </p:nvSpPr>
        <p:spPr>
          <a:xfrm>
            <a:off x="5212583" y="3702383"/>
            <a:ext cx="6998969" cy="2677656"/>
          </a:xfrm>
          <a:prstGeom prst="rect">
            <a:avLst/>
          </a:prstGeom>
          <a:noFill/>
        </p:spPr>
        <p:txBody>
          <a:bodyPr wrap="square">
            <a:spAutoFit/>
          </a:bodyPr>
          <a:lstStyle/>
          <a:p>
            <a:r>
              <a:rPr lang="et-EE" sz="2400" u="sng" dirty="0"/>
              <a:t>Kaido Soosaar</a:t>
            </a:r>
            <a:r>
              <a:rPr lang="et-EE" sz="2400" u="sng" baseline="30000" dirty="0"/>
              <a:t>1</a:t>
            </a:r>
            <a:r>
              <a:rPr lang="et-EE" sz="2400" dirty="0"/>
              <a:t>, Hanna Vahter</a:t>
            </a:r>
            <a:r>
              <a:rPr lang="et-EE" sz="2400" baseline="30000" dirty="0"/>
              <a:t>1</a:t>
            </a:r>
            <a:r>
              <a:rPr lang="et-EE" sz="2400" dirty="0"/>
              <a:t>, Andis Lazdiņš</a:t>
            </a:r>
            <a:r>
              <a:rPr lang="et-EE" sz="2400" baseline="30000" dirty="0"/>
              <a:t>2</a:t>
            </a:r>
            <a:r>
              <a:rPr lang="et-EE" sz="2400" dirty="0"/>
              <a:t>, Muhammad Kamil Sardar Ali</a:t>
            </a:r>
            <a:r>
              <a:rPr lang="et-EE" sz="2400" baseline="30000" dirty="0"/>
              <a:t>1</a:t>
            </a:r>
            <a:r>
              <a:rPr lang="et-EE" sz="2400" dirty="0"/>
              <a:t>, Thomas Schindler</a:t>
            </a:r>
            <a:r>
              <a:rPr lang="et-EE" sz="2400" baseline="30000" dirty="0"/>
              <a:t>1</a:t>
            </a:r>
            <a:r>
              <a:rPr lang="et-EE" sz="2400" dirty="0"/>
              <a:t>, Ain Kull</a:t>
            </a:r>
            <a:r>
              <a:rPr lang="et-EE" sz="2400" baseline="30000" dirty="0"/>
              <a:t>1</a:t>
            </a:r>
            <a:r>
              <a:rPr lang="et-EE" sz="2400" dirty="0"/>
              <a:t>, Ülo Mander</a:t>
            </a:r>
            <a:r>
              <a:rPr lang="et-EE" sz="2400" baseline="30000" dirty="0"/>
              <a:t>1</a:t>
            </a:r>
            <a:r>
              <a:rPr lang="et-EE" sz="2400" dirty="0"/>
              <a:t>, Ieva Līcīte</a:t>
            </a:r>
            <a:r>
              <a:rPr lang="et-EE" sz="2400" baseline="30000" dirty="0"/>
              <a:t>2</a:t>
            </a:r>
            <a:r>
              <a:rPr lang="et-EE" sz="2400" dirty="0"/>
              <a:t>, Aldis Butlers</a:t>
            </a:r>
            <a:r>
              <a:rPr lang="et-EE" sz="2400" baseline="30000" dirty="0"/>
              <a:t>2</a:t>
            </a:r>
            <a:r>
              <a:rPr lang="et-EE" sz="2400" dirty="0"/>
              <a:t>, Dovilė Ciuldiene</a:t>
            </a:r>
            <a:r>
              <a:rPr lang="et-EE" sz="2400" baseline="30000" dirty="0"/>
              <a:t>4</a:t>
            </a:r>
            <a:r>
              <a:rPr lang="et-EE" sz="2400" dirty="0"/>
              <a:t>, </a:t>
            </a:r>
            <a:r>
              <a:rPr lang="et-EE" sz="2400" dirty="0">
                <a:solidFill>
                  <a:srgbClr val="262626"/>
                </a:solidFill>
                <a:latin typeface="Segoe UI" panose="020B0502040204020203" pitchFamily="34" charset="0"/>
              </a:rPr>
              <a:t>Egidijus Vigricas</a:t>
            </a:r>
            <a:r>
              <a:rPr lang="et-EE" sz="2400" baseline="30000" dirty="0">
                <a:solidFill>
                  <a:srgbClr val="262626"/>
                </a:solidFill>
                <a:latin typeface="Segoe UI" panose="020B0502040204020203" pitchFamily="34" charset="0"/>
              </a:rPr>
              <a:t>4</a:t>
            </a:r>
            <a:r>
              <a:rPr lang="et-EE" sz="2400" dirty="0">
                <a:solidFill>
                  <a:srgbClr val="262626"/>
                </a:solidFill>
                <a:latin typeface="Segoe UI" panose="020B0502040204020203" pitchFamily="34" charset="0"/>
              </a:rPr>
              <a:t>,</a:t>
            </a:r>
            <a:r>
              <a:rPr lang="et-EE" sz="2400" baseline="30000" dirty="0">
                <a:solidFill>
                  <a:srgbClr val="262626"/>
                </a:solidFill>
                <a:latin typeface="Segoe UI" panose="020B0502040204020203" pitchFamily="34" charset="0"/>
              </a:rPr>
              <a:t> </a:t>
            </a:r>
            <a:r>
              <a:rPr lang="et-EE" sz="2400" dirty="0"/>
              <a:t>Jyrki Jauhiainen</a:t>
            </a:r>
            <a:r>
              <a:rPr lang="et-EE" sz="2400" baseline="30000" dirty="0"/>
              <a:t>3</a:t>
            </a:r>
            <a:r>
              <a:rPr lang="et-EE" sz="2400" dirty="0"/>
              <a:t>, Raija Laiho</a:t>
            </a:r>
            <a:r>
              <a:rPr lang="et-EE" sz="2400" baseline="30000" dirty="0"/>
              <a:t>3</a:t>
            </a:r>
            <a:r>
              <a:rPr lang="et-EE" sz="2400" dirty="0"/>
              <a:t>, and </a:t>
            </a:r>
            <a:r>
              <a:rPr lang="et-EE" sz="2400" dirty="0" err="1"/>
              <a:t>others</a:t>
            </a:r>
            <a:endParaRPr lang="et-EE" sz="2400" dirty="0"/>
          </a:p>
          <a:p>
            <a:r>
              <a:rPr lang="et-EE" sz="1200" dirty="0"/>
              <a:t>1Geograafia osakond, Tartu Ülikooli ökoloogia ja maateaduste instituut, Eesti</a:t>
            </a:r>
          </a:p>
          <a:p>
            <a:r>
              <a:rPr lang="et-EE" sz="1200" dirty="0"/>
              <a:t>2Latvian State Forest Research </a:t>
            </a:r>
            <a:r>
              <a:rPr lang="et-EE" sz="1200" dirty="0" err="1"/>
              <a:t>Institute</a:t>
            </a:r>
            <a:r>
              <a:rPr lang="et-EE" sz="1200" dirty="0"/>
              <a:t> “Silava”, </a:t>
            </a:r>
            <a:r>
              <a:rPr lang="et-EE" sz="1200" dirty="0" err="1"/>
              <a:t>Salaspils</a:t>
            </a:r>
            <a:r>
              <a:rPr lang="et-EE" sz="1200" dirty="0"/>
              <a:t>, Latvia</a:t>
            </a:r>
          </a:p>
          <a:p>
            <a:r>
              <a:rPr lang="et-EE" sz="1200" dirty="0"/>
              <a:t>3Natural Resources </a:t>
            </a:r>
            <a:r>
              <a:rPr lang="et-EE" sz="1200" dirty="0" err="1"/>
              <a:t>Institute</a:t>
            </a:r>
            <a:r>
              <a:rPr lang="et-EE" sz="1200" dirty="0"/>
              <a:t> </a:t>
            </a:r>
            <a:r>
              <a:rPr lang="et-EE" sz="1200" dirty="0" err="1"/>
              <a:t>Finland</a:t>
            </a:r>
            <a:r>
              <a:rPr lang="et-EE" sz="1200" dirty="0"/>
              <a:t> (Luke), Helsinki, </a:t>
            </a:r>
            <a:r>
              <a:rPr lang="et-EE" sz="1200" dirty="0" err="1"/>
              <a:t>Finland</a:t>
            </a:r>
            <a:endParaRPr lang="et-EE" sz="1200" dirty="0"/>
          </a:p>
          <a:p>
            <a:r>
              <a:rPr lang="et-EE" sz="1200" dirty="0"/>
              <a:t>4Institute of </a:t>
            </a:r>
            <a:r>
              <a:rPr lang="et-EE" sz="1200" dirty="0" err="1"/>
              <a:t>Forestry</a:t>
            </a:r>
            <a:r>
              <a:rPr lang="et-EE" sz="1200" dirty="0"/>
              <a:t>, </a:t>
            </a:r>
            <a:r>
              <a:rPr lang="et-EE" sz="1200" dirty="0" err="1"/>
              <a:t>Lithuanian</a:t>
            </a:r>
            <a:r>
              <a:rPr lang="et-EE" sz="1200" dirty="0"/>
              <a:t> Research </a:t>
            </a:r>
            <a:r>
              <a:rPr lang="et-EE" sz="1200" dirty="0" err="1"/>
              <a:t>Centre</a:t>
            </a:r>
            <a:r>
              <a:rPr lang="et-EE" sz="1200" dirty="0"/>
              <a:t> </a:t>
            </a:r>
            <a:r>
              <a:rPr lang="et-EE" sz="1200" dirty="0" err="1"/>
              <a:t>for</a:t>
            </a:r>
            <a:r>
              <a:rPr lang="et-EE" sz="1200" dirty="0"/>
              <a:t> </a:t>
            </a:r>
            <a:r>
              <a:rPr lang="et-EE" sz="1200" dirty="0" err="1"/>
              <a:t>Agriculture</a:t>
            </a:r>
            <a:r>
              <a:rPr lang="et-EE" sz="1200" dirty="0"/>
              <a:t> and </a:t>
            </a:r>
            <a:r>
              <a:rPr lang="et-EE" sz="1200" dirty="0" err="1"/>
              <a:t>Forestry</a:t>
            </a:r>
            <a:r>
              <a:rPr lang="et-EE" sz="1200" dirty="0"/>
              <a:t>, Kaunas </a:t>
            </a:r>
            <a:r>
              <a:rPr lang="et-EE" sz="1200" dirty="0" err="1"/>
              <a:t>District</a:t>
            </a:r>
            <a:r>
              <a:rPr lang="et-EE" sz="1200" dirty="0"/>
              <a:t>, </a:t>
            </a:r>
            <a:r>
              <a:rPr lang="et-EE" sz="1200" dirty="0" err="1"/>
              <a:t>Lithuania</a:t>
            </a:r>
            <a:endParaRPr lang="et-EE" sz="1200" dirty="0"/>
          </a:p>
        </p:txBody>
      </p:sp>
      <p:pic>
        <p:nvPicPr>
          <p:cNvPr id="20" name="Picture 19" descr="A white cylinder with a blue box next to it&#10;&#10;Description automatically generated">
            <a:extLst>
              <a:ext uri="{FF2B5EF4-FFF2-40B4-BE49-F238E27FC236}">
                <a16:creationId xmlns:a16="http://schemas.microsoft.com/office/drawing/2014/main" id="{78A9CAEC-274A-8265-35F5-F64E6087B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5143500" cy="6858000"/>
          </a:xfrm>
          <a:prstGeom prst="rect">
            <a:avLst/>
          </a:prstGeom>
        </p:spPr>
      </p:pic>
    </p:spTree>
    <p:extLst>
      <p:ext uri="{BB962C8B-B14F-4D97-AF65-F5344CB8AC3E}">
        <p14:creationId xmlns:p14="http://schemas.microsoft.com/office/powerpoint/2010/main" val="3404689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city&#10;&#10;Description automatically generated with medium confidence">
            <a:extLst>
              <a:ext uri="{FF2B5EF4-FFF2-40B4-BE49-F238E27FC236}">
                <a16:creationId xmlns:a16="http://schemas.microsoft.com/office/drawing/2014/main" id="{5788BC24-1849-E610-E074-2A5CEF212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81" y="588935"/>
            <a:ext cx="4498571" cy="5821680"/>
          </a:xfrm>
          <a:prstGeom prst="rect">
            <a:avLst/>
          </a:prstGeom>
        </p:spPr>
      </p:pic>
      <p:graphicFrame>
        <p:nvGraphicFramePr>
          <p:cNvPr id="2" name="Table 1">
            <a:extLst>
              <a:ext uri="{FF2B5EF4-FFF2-40B4-BE49-F238E27FC236}">
                <a16:creationId xmlns:a16="http://schemas.microsoft.com/office/drawing/2014/main" id="{8D5F4DF3-10EF-732D-350A-79C78B0B853F}"/>
              </a:ext>
            </a:extLst>
          </p:cNvPr>
          <p:cNvGraphicFramePr>
            <a:graphicFrameLocks noGrp="1"/>
          </p:cNvGraphicFramePr>
          <p:nvPr>
            <p:extLst>
              <p:ext uri="{D42A27DB-BD31-4B8C-83A1-F6EECF244321}">
                <p14:modId xmlns:p14="http://schemas.microsoft.com/office/powerpoint/2010/main" val="948399462"/>
              </p:ext>
            </p:extLst>
          </p:nvPr>
        </p:nvGraphicFramePr>
        <p:xfrm>
          <a:off x="4734559" y="955251"/>
          <a:ext cx="7223760" cy="5474180"/>
        </p:xfrm>
        <a:graphic>
          <a:graphicData uri="http://schemas.openxmlformats.org/drawingml/2006/table">
            <a:tbl>
              <a:tblPr firstRow="1" bandRow="1"/>
              <a:tblGrid>
                <a:gridCol w="1097280">
                  <a:extLst>
                    <a:ext uri="{9D8B030D-6E8A-4147-A177-3AD203B41FA5}">
                      <a16:colId xmlns:a16="http://schemas.microsoft.com/office/drawing/2014/main" val="1807847894"/>
                    </a:ext>
                  </a:extLst>
                </a:gridCol>
                <a:gridCol w="914400">
                  <a:extLst>
                    <a:ext uri="{9D8B030D-6E8A-4147-A177-3AD203B41FA5}">
                      <a16:colId xmlns:a16="http://schemas.microsoft.com/office/drawing/2014/main" val="4144067099"/>
                    </a:ext>
                  </a:extLst>
                </a:gridCol>
                <a:gridCol w="1097280">
                  <a:extLst>
                    <a:ext uri="{9D8B030D-6E8A-4147-A177-3AD203B41FA5}">
                      <a16:colId xmlns:a16="http://schemas.microsoft.com/office/drawing/2014/main" val="2706055112"/>
                    </a:ext>
                  </a:extLst>
                </a:gridCol>
                <a:gridCol w="914400">
                  <a:extLst>
                    <a:ext uri="{9D8B030D-6E8A-4147-A177-3AD203B41FA5}">
                      <a16:colId xmlns:a16="http://schemas.microsoft.com/office/drawing/2014/main" val="3146907990"/>
                    </a:ext>
                  </a:extLst>
                </a:gridCol>
                <a:gridCol w="1005840">
                  <a:extLst>
                    <a:ext uri="{9D8B030D-6E8A-4147-A177-3AD203B41FA5}">
                      <a16:colId xmlns:a16="http://schemas.microsoft.com/office/drawing/2014/main" val="364559434"/>
                    </a:ext>
                  </a:extLst>
                </a:gridCol>
                <a:gridCol w="914400">
                  <a:extLst>
                    <a:ext uri="{9D8B030D-6E8A-4147-A177-3AD203B41FA5}">
                      <a16:colId xmlns:a16="http://schemas.microsoft.com/office/drawing/2014/main" val="1627971381"/>
                    </a:ext>
                  </a:extLst>
                </a:gridCol>
                <a:gridCol w="1280160">
                  <a:extLst>
                    <a:ext uri="{9D8B030D-6E8A-4147-A177-3AD203B41FA5}">
                      <a16:colId xmlns:a16="http://schemas.microsoft.com/office/drawing/2014/main" val="35181782"/>
                    </a:ext>
                  </a:extLst>
                </a:gridCol>
              </a:tblGrid>
              <a:tr h="504049">
                <a:tc>
                  <a:txBody>
                    <a:bodyPr/>
                    <a:lstStyle/>
                    <a:p>
                      <a:pPr algn="ctr" fontAlgn="ctr"/>
                      <a:r>
                        <a:rPr lang="et-EE" sz="1500" b="0" i="0" u="none" strike="noStrike" dirty="0">
                          <a:solidFill>
                            <a:srgbClr val="000000"/>
                          </a:solidFill>
                          <a:effectLst/>
                          <a:latin typeface="Arial" panose="020B0604020202020204" pitchFamily="34" charset="0"/>
                        </a:rPr>
                        <a:t> </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t-EE" sz="1500" b="1" i="0" u="none" strike="noStrike" dirty="0">
                          <a:solidFill>
                            <a:srgbClr val="000000"/>
                          </a:solidFill>
                          <a:effectLst/>
                          <a:latin typeface="Calibri" panose="020F0502020204030204" pitchFamily="34" charset="0"/>
                        </a:rPr>
                        <a:t>Ala nimi</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t-EE" sz="1500" b="1" i="0" u="none" strike="noStrike" dirty="0">
                          <a:solidFill>
                            <a:srgbClr val="000000"/>
                          </a:solidFill>
                          <a:effectLst/>
                          <a:latin typeface="Calibri" panose="020F0502020204030204" pitchFamily="34" charset="0"/>
                        </a:rPr>
                        <a:t>Maakasutuse tüüp</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t-EE" sz="1500" b="1" i="0" u="none" strike="noStrike" dirty="0">
                          <a:solidFill>
                            <a:srgbClr val="000000"/>
                          </a:solidFill>
                          <a:effectLst/>
                          <a:latin typeface="Calibri" panose="020F0502020204030204" pitchFamily="34" charset="0"/>
                        </a:rPr>
                        <a:t>Orgaanilise kihi paksus</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t-EE" sz="1500" b="1" i="0" u="none" strike="noStrike" dirty="0">
                          <a:solidFill>
                            <a:srgbClr val="000000"/>
                          </a:solidFill>
                          <a:effectLst/>
                          <a:latin typeface="Calibri" panose="020F0502020204030204" pitchFamily="34" charset="0"/>
                        </a:rPr>
                        <a:t>Veerežiim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r>
                        <a:rPr lang="et-EE" sz="1500" b="1" i="0" u="none" strike="noStrike" dirty="0">
                          <a:solidFill>
                            <a:srgbClr val="000000"/>
                          </a:solidFill>
                          <a:effectLst/>
                          <a:latin typeface="Calibri" panose="020F0502020204030204" pitchFamily="34" charset="0"/>
                        </a:rPr>
                        <a:t>Põhjavee tase</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ctr"/>
                      <a:endParaRPr lang="et-EE" sz="1500" b="1" i="0" u="none" strike="noStrike" dirty="0">
                        <a:solidFill>
                          <a:srgbClr val="00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68545973"/>
                  </a:ext>
                </a:extLst>
              </a:tr>
              <a:tr h="301860">
                <a:tc>
                  <a:txBody>
                    <a:bodyPr/>
                    <a:lstStyle/>
                    <a:p>
                      <a:pPr algn="ctr" rtl="0" fontAlgn="ctr"/>
                      <a:r>
                        <a:rPr lang="et-EE" sz="1500" b="1" i="0" u="none" strike="noStrike" dirty="0">
                          <a:solidFill>
                            <a:srgbClr val="000000"/>
                          </a:solidFill>
                          <a:effectLst/>
                          <a:latin typeface="Calibri" panose="020F0502020204030204" pitchFamily="34" charset="0"/>
                        </a:rPr>
                        <a:t>I rühm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Saverna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Põllumaa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~35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~45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Aastane</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extLst>
                  <a:ext uri="{0D108BD9-81ED-4DB2-BD59-A6C34878D82A}">
                    <a16:rowId xmlns:a16="http://schemas.microsoft.com/office/drawing/2014/main" val="2805422644"/>
                  </a:ext>
                </a:extLst>
              </a:tr>
              <a:tr h="673408">
                <a:tc>
                  <a:txBody>
                    <a:bodyPr/>
                    <a:lstStyle/>
                    <a:p>
                      <a:pPr algn="ctr" rtl="0" fontAlgn="ctr"/>
                      <a:r>
                        <a:rPr lang="et-EE" sz="1500" b="0" i="0" u="none" strike="noStrike" dirty="0">
                          <a:solidFill>
                            <a:srgbClr val="000000"/>
                          </a:solidFill>
                          <a:effectLst/>
                          <a:latin typeface="Calibri" panose="020F0502020204030204" pitchFamily="34" charset="0"/>
                        </a:rPr>
                        <a:t>Sügava kuivendusega põllumaa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D7EFF5"/>
                    </a:solidFill>
                  </a:tcPr>
                </a:tc>
                <a:tc>
                  <a:txBody>
                    <a:bodyPr/>
                    <a:lstStyle/>
                    <a:p>
                      <a:pPr algn="ctr" rtl="0" fontAlgn="ctr"/>
                      <a:r>
                        <a:rPr lang="et-EE" sz="1500" b="0" i="0" u="none" strike="noStrike" dirty="0" err="1">
                          <a:solidFill>
                            <a:srgbClr val="000000"/>
                          </a:solidFill>
                          <a:effectLst/>
                          <a:latin typeface="Calibri" panose="020F0502020204030204" pitchFamily="34" charset="0"/>
                        </a:rPr>
                        <a:t>Ziemāji</a:t>
                      </a:r>
                      <a:r>
                        <a:rPr lang="et-EE" sz="1500" b="0" i="0" u="none" strike="noStrike" dirty="0">
                          <a:solidFill>
                            <a:srgbClr val="000000"/>
                          </a:solidFill>
                          <a:effectLst/>
                          <a:latin typeface="Calibri" panose="020F0502020204030204" pitchFamily="34" charset="0"/>
                        </a:rPr>
                        <a:t> ZS "</a:t>
                      </a:r>
                      <a:r>
                        <a:rPr lang="et-EE" sz="1500" b="0" i="0" u="none" strike="noStrike" dirty="0" err="1">
                          <a:solidFill>
                            <a:srgbClr val="000000"/>
                          </a:solidFill>
                          <a:effectLst/>
                          <a:latin typeface="Calibri" panose="020F0502020204030204" pitchFamily="34" charset="0"/>
                        </a:rPr>
                        <a:t>Lazdiņi</a:t>
                      </a:r>
                      <a:r>
                        <a:rPr lang="et-EE" sz="1500" b="0" i="0" u="none" strike="noStrike" dirty="0">
                          <a:solidFill>
                            <a:srgbClr val="000000"/>
                          </a:solidFill>
                          <a:effectLst/>
                          <a:latin typeface="Calibri" panose="020F0502020204030204" pitchFamily="34" charset="0"/>
                        </a:rPr>
                        <a:t>"</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Põllumaa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~30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~55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000000"/>
                          </a:solidFill>
                          <a:effectLst/>
                          <a:latin typeface="Calibri" panose="020F0502020204030204" pitchFamily="34" charset="0"/>
                        </a:rPr>
                        <a:t>Aastane</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extLst>
                  <a:ext uri="{0D108BD9-81ED-4DB2-BD59-A6C34878D82A}">
                    <a16:rowId xmlns:a16="http://schemas.microsoft.com/office/drawing/2014/main" val="2013737400"/>
                  </a:ext>
                </a:extLst>
              </a:tr>
              <a:tr h="301860">
                <a:tc>
                  <a:txBody>
                    <a:bodyPr/>
                    <a:lstStyle/>
                    <a:p>
                      <a:pPr algn="ctr" fontAlgn="ctr"/>
                      <a:r>
                        <a:rPr lang="et-EE" sz="1500" b="0" i="0" u="none" strike="noStrike" dirty="0">
                          <a:solidFill>
                            <a:srgbClr val="000000"/>
                          </a:solidFill>
                          <a:effectLst/>
                          <a:latin typeface="Calibri" panose="020F0502020204030204" pitchFamily="34" charset="0"/>
                        </a:rPr>
                        <a:t> </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err="1">
                          <a:solidFill>
                            <a:srgbClr val="FF0000"/>
                          </a:solidFill>
                          <a:effectLst/>
                          <a:latin typeface="Calibri" panose="020F0502020204030204" pitchFamily="34" charset="0"/>
                        </a:rPr>
                        <a:t>Dobilija</a:t>
                      </a:r>
                      <a:endParaRPr lang="et-EE" sz="1500" b="0" i="0" u="none" strike="noStrike" dirty="0">
                        <a:solidFill>
                          <a:srgbClr val="FF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FF0000"/>
                          </a:solidFill>
                          <a:effectLst/>
                          <a:latin typeface="Calibri" panose="020F0502020204030204" pitchFamily="34" charset="0"/>
                        </a:rPr>
                        <a:t>Põllumaa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FF0000"/>
                          </a:solidFill>
                          <a:effectLst/>
                          <a:latin typeface="Calibri" panose="020F0502020204030204" pitchFamily="34" charset="0"/>
                        </a:rPr>
                        <a:t>~45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FF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FF0000"/>
                          </a:solidFill>
                          <a:effectLst/>
                          <a:latin typeface="Calibri" panose="020F0502020204030204" pitchFamily="34" charset="0"/>
                        </a:rPr>
                        <a:t>~60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tc>
                  <a:txBody>
                    <a:bodyPr/>
                    <a:lstStyle/>
                    <a:p>
                      <a:pPr algn="ctr" rtl="0" fontAlgn="ctr"/>
                      <a:r>
                        <a:rPr lang="et-EE" sz="1500" b="0" i="0" u="none" strike="noStrike" dirty="0">
                          <a:solidFill>
                            <a:srgbClr val="FF0000"/>
                          </a:solidFill>
                          <a:effectLst/>
                          <a:latin typeface="Calibri" panose="020F0502020204030204" pitchFamily="34" charset="0"/>
                        </a:rPr>
                        <a:t>Aastane</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FF5"/>
                    </a:solidFill>
                  </a:tcPr>
                </a:tc>
                <a:extLst>
                  <a:ext uri="{0D108BD9-81ED-4DB2-BD59-A6C34878D82A}">
                    <a16:rowId xmlns:a16="http://schemas.microsoft.com/office/drawing/2014/main" val="1395343306"/>
                  </a:ext>
                </a:extLst>
              </a:tr>
              <a:tr h="301860">
                <a:tc>
                  <a:txBody>
                    <a:bodyPr/>
                    <a:lstStyle/>
                    <a:p>
                      <a:pPr algn="ctr" rtl="0" fontAlgn="ctr"/>
                      <a:r>
                        <a:rPr lang="et-EE" sz="1500" b="1" i="0" u="none" strike="noStrike" dirty="0">
                          <a:solidFill>
                            <a:srgbClr val="000000"/>
                          </a:solidFill>
                          <a:effectLst/>
                          <a:latin typeface="Calibri" panose="020F0502020204030204" pitchFamily="34" charset="0"/>
                        </a:rPr>
                        <a:t>II rühm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Saverna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~45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~60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extLst>
                  <a:ext uri="{0D108BD9-81ED-4DB2-BD59-A6C34878D82A}">
                    <a16:rowId xmlns:a16="http://schemas.microsoft.com/office/drawing/2014/main" val="213936117"/>
                  </a:ext>
                </a:extLst>
              </a:tr>
              <a:tr h="673408">
                <a:tc>
                  <a:txBody>
                    <a:bodyPr/>
                    <a:lstStyle/>
                    <a:p>
                      <a:pPr algn="ctr" rtl="0" fontAlgn="ctr"/>
                      <a:r>
                        <a:rPr lang="et-EE" sz="1500" b="0" i="0" u="none" strike="noStrike" dirty="0">
                          <a:solidFill>
                            <a:srgbClr val="000000"/>
                          </a:solidFill>
                          <a:effectLst/>
                          <a:latin typeface="Calibri" panose="020F0502020204030204" pitchFamily="34" charset="0"/>
                        </a:rPr>
                        <a:t>Sügava kuivendusega 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err="1">
                          <a:solidFill>
                            <a:srgbClr val="000000"/>
                          </a:solidFill>
                          <a:effectLst/>
                          <a:latin typeface="Calibri" panose="020F0502020204030204" pitchFamily="34" charset="0"/>
                        </a:rPr>
                        <a:t>Lazdiņi</a:t>
                      </a:r>
                      <a:endParaRPr lang="et-EE" sz="1500" b="0" i="0" u="none" strike="noStrike" dirty="0">
                        <a:solidFill>
                          <a:srgbClr val="00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~50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~60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F5E8"/>
                    </a:solidFill>
                  </a:tcPr>
                </a:tc>
                <a:extLst>
                  <a:ext uri="{0D108BD9-81ED-4DB2-BD59-A6C34878D82A}">
                    <a16:rowId xmlns:a16="http://schemas.microsoft.com/office/drawing/2014/main" val="1401969182"/>
                  </a:ext>
                </a:extLst>
              </a:tr>
              <a:tr h="301860">
                <a:tc>
                  <a:txBody>
                    <a:bodyPr/>
                    <a:lstStyle/>
                    <a:p>
                      <a:pPr algn="ctr" rtl="0" fontAlgn="ctr"/>
                      <a:r>
                        <a:rPr lang="et-EE" sz="1500" b="1" i="0" u="none" strike="noStrike" dirty="0">
                          <a:solidFill>
                            <a:srgbClr val="000000"/>
                          </a:solidFill>
                          <a:effectLst/>
                          <a:latin typeface="Calibri" panose="020F0502020204030204" pitchFamily="34" charset="0"/>
                        </a:rPr>
                        <a:t>III rühm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Maramaa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~35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~25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extLst>
                  <a:ext uri="{0D108BD9-81ED-4DB2-BD59-A6C34878D82A}">
                    <a16:rowId xmlns:a16="http://schemas.microsoft.com/office/drawing/2014/main" val="2188745054"/>
                  </a:ext>
                </a:extLst>
              </a:tr>
              <a:tr h="401531">
                <a:tc rowSpan="2">
                  <a:txBody>
                    <a:bodyPr/>
                    <a:lstStyle/>
                    <a:p>
                      <a:pPr algn="ctr" rtl="0" fontAlgn="ctr"/>
                      <a:r>
                        <a:rPr lang="et-EE" sz="1500" b="0" i="0" u="none" strike="noStrike" dirty="0">
                          <a:solidFill>
                            <a:srgbClr val="000000"/>
                          </a:solidFill>
                          <a:effectLst/>
                          <a:latin typeface="Calibri" panose="020F0502020204030204" pitchFamily="34" charset="0"/>
                        </a:rPr>
                        <a:t>Madala kuivendusega 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err="1">
                          <a:solidFill>
                            <a:srgbClr val="000000"/>
                          </a:solidFill>
                          <a:effectLst/>
                          <a:latin typeface="Calibri" panose="020F0502020204030204" pitchFamily="34" charset="0"/>
                        </a:rPr>
                        <a:t>Rucava</a:t>
                      </a:r>
                      <a:endParaRPr lang="et-EE" sz="1500" b="0" i="0" u="none" strike="noStrike" dirty="0">
                        <a:solidFill>
                          <a:srgbClr val="00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~35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~25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extLst>
                  <a:ext uri="{0D108BD9-81ED-4DB2-BD59-A6C34878D82A}">
                    <a16:rowId xmlns:a16="http://schemas.microsoft.com/office/drawing/2014/main" val="813296000"/>
                  </a:ext>
                </a:extLst>
              </a:tr>
              <a:tr h="301860">
                <a:tc vMerge="1">
                  <a:txBody>
                    <a:bodyPr/>
                    <a:lstStyle/>
                    <a:p>
                      <a:pPr algn="ctr" fontAlgn="ctr"/>
                      <a:r>
                        <a:rPr lang="en-US" sz="1400" b="0" i="0" u="none" strike="noStrike" dirty="0">
                          <a:solidFill>
                            <a:srgbClr val="000000"/>
                          </a:solidFill>
                          <a:effectLst/>
                          <a:latin typeface="Calibri" panose="020F0502020204030204" pitchFamily="34" charset="0"/>
                        </a:rPr>
                        <a:t> </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err="1">
                          <a:solidFill>
                            <a:srgbClr val="FF0000"/>
                          </a:solidFill>
                          <a:effectLst/>
                          <a:latin typeface="Calibri" panose="020F0502020204030204" pitchFamily="34" charset="0"/>
                        </a:rPr>
                        <a:t>Dubrava</a:t>
                      </a:r>
                      <a:endParaRPr lang="et-EE" sz="1500" b="0" i="0" u="none" strike="noStrike" dirty="0">
                        <a:solidFill>
                          <a:srgbClr val="FF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FF0000"/>
                          </a:solidFill>
                          <a:effectLst/>
                          <a:latin typeface="Calibri" panose="020F0502020204030204" pitchFamily="34" charset="0"/>
                        </a:rPr>
                        <a:t>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FF0000"/>
                          </a:solidFill>
                          <a:effectLst/>
                          <a:latin typeface="Calibri" panose="020F0502020204030204" pitchFamily="34" charset="0"/>
                        </a:rPr>
                        <a:t>~65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FF0000"/>
                          </a:solidFill>
                          <a:effectLst/>
                          <a:latin typeface="Calibri" panose="020F0502020204030204" pitchFamily="34" charset="0"/>
                        </a:rPr>
                        <a:t>Kuivendatud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FF0000"/>
                          </a:solidFill>
                          <a:effectLst/>
                          <a:latin typeface="Calibri" panose="020F0502020204030204" pitchFamily="34" charset="0"/>
                        </a:rPr>
                        <a:t>~30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tc>
                  <a:txBody>
                    <a:bodyPr/>
                    <a:lstStyle/>
                    <a:p>
                      <a:pPr algn="ctr" rtl="0" fontAlgn="ctr"/>
                      <a:r>
                        <a:rPr lang="et-EE" sz="1500" b="0" i="0" u="none" strike="noStrike" dirty="0">
                          <a:solidFill>
                            <a:srgbClr val="FF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EAD2"/>
                    </a:solidFill>
                  </a:tcPr>
                </a:tc>
                <a:extLst>
                  <a:ext uri="{0D108BD9-81ED-4DB2-BD59-A6C34878D82A}">
                    <a16:rowId xmlns:a16="http://schemas.microsoft.com/office/drawing/2014/main" val="3422608123"/>
                  </a:ext>
                </a:extLst>
              </a:tr>
              <a:tr h="226368">
                <a:tc>
                  <a:txBody>
                    <a:bodyPr/>
                    <a:lstStyle/>
                    <a:p>
                      <a:pPr algn="ctr" rtl="0" fontAlgn="ctr"/>
                      <a:r>
                        <a:rPr lang="et-EE" sz="1500" b="1" i="0" u="none" strike="noStrike" dirty="0">
                          <a:solidFill>
                            <a:srgbClr val="000000"/>
                          </a:solidFill>
                          <a:effectLst/>
                          <a:latin typeface="Calibri" panose="020F0502020204030204" pitchFamily="34" charset="0"/>
                        </a:rPr>
                        <a:t>IV rühm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Maramaa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Märgala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&gt;1 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Märjutatud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~30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extLst>
                  <a:ext uri="{0D108BD9-81ED-4DB2-BD59-A6C34878D82A}">
                    <a16:rowId xmlns:a16="http://schemas.microsoft.com/office/drawing/2014/main" val="2959428815"/>
                  </a:ext>
                </a:extLst>
              </a:tr>
              <a:tr h="673408">
                <a:tc>
                  <a:txBody>
                    <a:bodyPr/>
                    <a:lstStyle/>
                    <a:p>
                      <a:pPr algn="ctr" rtl="0" fontAlgn="ctr"/>
                      <a:r>
                        <a:rPr lang="et-EE" sz="1500" b="0" i="0" u="none" strike="noStrike" dirty="0">
                          <a:solidFill>
                            <a:srgbClr val="000000"/>
                          </a:solidFill>
                          <a:effectLst/>
                          <a:latin typeface="Calibri" panose="020F0502020204030204" pitchFamily="34" charset="0"/>
                        </a:rPr>
                        <a:t>Mittetöötava kraavitusega rohumaa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err="1">
                          <a:solidFill>
                            <a:srgbClr val="FF0000"/>
                          </a:solidFill>
                          <a:effectLst/>
                          <a:latin typeface="Calibri" panose="020F0502020204030204" pitchFamily="34" charset="0"/>
                        </a:rPr>
                        <a:t>Žuvintas</a:t>
                      </a:r>
                      <a:endParaRPr lang="et-EE" sz="1500" b="0" i="0" u="none" strike="noStrike" dirty="0">
                        <a:solidFill>
                          <a:srgbClr val="FF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FF0000"/>
                          </a:solidFill>
                          <a:effectLst/>
                          <a:latin typeface="Calibri" panose="020F0502020204030204" pitchFamily="34" charset="0"/>
                        </a:rPr>
                        <a:t>Märgala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FF0000"/>
                          </a:solidFill>
                          <a:effectLst/>
                          <a:latin typeface="Calibri" panose="020F0502020204030204" pitchFamily="34" charset="0"/>
                        </a:rPr>
                        <a:t>&gt;2 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FF0000"/>
                          </a:solidFill>
                          <a:effectLst/>
                          <a:latin typeface="Calibri" panose="020F0502020204030204" pitchFamily="34" charset="0"/>
                        </a:rPr>
                        <a:t>Märjutatud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FF0000"/>
                          </a:solidFill>
                          <a:effectLst/>
                          <a:latin typeface="Calibri" panose="020F0502020204030204" pitchFamily="34" charset="0"/>
                        </a:rPr>
                        <a:t>~10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tc>
                  <a:txBody>
                    <a:bodyPr/>
                    <a:lstStyle/>
                    <a:p>
                      <a:pPr algn="ctr" rtl="0" fontAlgn="ctr"/>
                      <a:r>
                        <a:rPr lang="et-EE" sz="1500" b="0" i="0" u="none" strike="noStrike" dirty="0">
                          <a:solidFill>
                            <a:srgbClr val="FF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D1"/>
                    </a:solidFill>
                  </a:tcPr>
                </a:tc>
                <a:extLst>
                  <a:ext uri="{0D108BD9-81ED-4DB2-BD59-A6C34878D82A}">
                    <a16:rowId xmlns:a16="http://schemas.microsoft.com/office/drawing/2014/main" val="2504502113"/>
                  </a:ext>
                </a:extLst>
              </a:tr>
              <a:tr h="449888">
                <a:tc>
                  <a:txBody>
                    <a:bodyPr/>
                    <a:lstStyle/>
                    <a:p>
                      <a:pPr algn="ctr" rtl="0" fontAlgn="ctr"/>
                      <a:r>
                        <a:rPr lang="et-EE" sz="1500" b="1" i="0" u="none" strike="noStrike" dirty="0">
                          <a:solidFill>
                            <a:srgbClr val="000000"/>
                          </a:solidFill>
                          <a:effectLst/>
                          <a:latin typeface="Calibri" panose="020F0502020204030204" pitchFamily="34" charset="0"/>
                        </a:rPr>
                        <a:t>V rühm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7C475"/>
                    </a:solidFill>
                  </a:tcPr>
                </a:tc>
                <a:tc>
                  <a:txBody>
                    <a:bodyPr/>
                    <a:lstStyle/>
                    <a:p>
                      <a:pPr algn="ctr" rtl="0" fontAlgn="ctr"/>
                      <a:r>
                        <a:rPr lang="et-EE" sz="1500" b="0" i="0" u="none" strike="noStrike" dirty="0" err="1">
                          <a:solidFill>
                            <a:srgbClr val="000000"/>
                          </a:solidFill>
                          <a:effectLst/>
                          <a:latin typeface="Calibri" panose="020F0502020204030204" pitchFamily="34" charset="0"/>
                        </a:rPr>
                        <a:t>Ķirbas</a:t>
                      </a:r>
                      <a:r>
                        <a:rPr lang="et-EE" sz="1500" b="0" i="0" u="none" strike="noStrike" dirty="0">
                          <a:solidFill>
                            <a:srgbClr val="000000"/>
                          </a:solidFill>
                          <a:effectLst/>
                          <a:latin typeface="Calibri" panose="020F0502020204030204" pitchFamily="34" charset="0"/>
                        </a:rPr>
                        <a:t> </a:t>
                      </a:r>
                      <a:r>
                        <a:rPr lang="et-EE" sz="1500" b="0" i="0" u="none" strike="noStrike" dirty="0" err="1">
                          <a:solidFill>
                            <a:srgbClr val="000000"/>
                          </a:solidFill>
                          <a:effectLst/>
                          <a:latin typeface="Calibri" panose="020F0502020204030204" pitchFamily="34" charset="0"/>
                        </a:rPr>
                        <a:t>purvs</a:t>
                      </a:r>
                      <a:endParaRPr lang="et-EE" sz="1500" b="0" i="0" u="none" strike="noStrike" dirty="0">
                        <a:solidFill>
                          <a:srgbClr val="00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000000"/>
                          </a:solidFill>
                          <a:effectLst/>
                          <a:latin typeface="Calibri" panose="020F0502020204030204" pitchFamily="34" charset="0"/>
                        </a:rPr>
                        <a:t>Madalsoo</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000000"/>
                          </a:solidFill>
                          <a:effectLst/>
                          <a:latin typeface="Calibri" panose="020F0502020204030204" pitchFamily="34" charset="0"/>
                        </a:rPr>
                        <a:t>&gt;2 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000000"/>
                          </a:solidFill>
                          <a:effectLst/>
                          <a:latin typeface="Calibri" panose="020F0502020204030204" pitchFamily="34" charset="0"/>
                        </a:rPr>
                        <a:t>Looduslik</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000000"/>
                          </a:solidFill>
                          <a:effectLst/>
                          <a:latin typeface="Calibri" panose="020F0502020204030204" pitchFamily="34" charset="0"/>
                        </a:rPr>
                        <a:t>~15 cm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00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extLst>
                  <a:ext uri="{0D108BD9-81ED-4DB2-BD59-A6C34878D82A}">
                    <a16:rowId xmlns:a16="http://schemas.microsoft.com/office/drawing/2014/main" val="4275188178"/>
                  </a:ext>
                </a:extLst>
              </a:tr>
              <a:tr h="301860">
                <a:tc>
                  <a:txBody>
                    <a:bodyPr/>
                    <a:lstStyle/>
                    <a:p>
                      <a:pPr algn="ctr" rtl="0" fontAlgn="ctr"/>
                      <a:r>
                        <a:rPr lang="et-EE" sz="1500" b="0" i="0" u="none" strike="noStrike" dirty="0">
                          <a:solidFill>
                            <a:srgbClr val="000000"/>
                          </a:solidFill>
                          <a:effectLst/>
                          <a:latin typeface="Calibri" panose="020F0502020204030204" pitchFamily="34" charset="0"/>
                        </a:rPr>
                        <a:t>Võrdlusala</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err="1">
                          <a:solidFill>
                            <a:srgbClr val="FF0000"/>
                          </a:solidFill>
                          <a:effectLst/>
                          <a:latin typeface="Calibri" panose="020F0502020204030204" pitchFamily="34" charset="0"/>
                        </a:rPr>
                        <a:t>Žuvintas</a:t>
                      </a:r>
                      <a:endParaRPr lang="et-EE" sz="1500" b="0" i="0" u="none" strike="noStrike" dirty="0">
                        <a:solidFill>
                          <a:srgbClr val="FF0000"/>
                        </a:solidFill>
                        <a:effectLst/>
                        <a:latin typeface="Calibri" panose="020F0502020204030204" pitchFamily="34" charset="0"/>
                      </a:endParaRP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FF0000"/>
                          </a:solidFill>
                          <a:effectLst/>
                          <a:latin typeface="Calibri" panose="020F0502020204030204" pitchFamily="34" charset="0"/>
                        </a:rPr>
                        <a:t>Madalsoo</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FF0000"/>
                          </a:solidFill>
                          <a:effectLst/>
                          <a:latin typeface="Calibri" panose="020F0502020204030204" pitchFamily="34" charset="0"/>
                        </a:rPr>
                        <a:t>&gt;2 m</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FF0000"/>
                          </a:solidFill>
                          <a:effectLst/>
                          <a:latin typeface="Calibri" panose="020F0502020204030204" pitchFamily="34" charset="0"/>
                        </a:rPr>
                        <a:t>Looduslik</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FF0000"/>
                          </a:solidFill>
                          <a:effectLst/>
                          <a:latin typeface="Calibri" panose="020F0502020204030204" pitchFamily="34" charset="0"/>
                        </a:rPr>
                        <a:t>~10 cm </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tc>
                  <a:txBody>
                    <a:bodyPr/>
                    <a:lstStyle/>
                    <a:p>
                      <a:pPr algn="ctr" rtl="0" fontAlgn="ctr"/>
                      <a:r>
                        <a:rPr lang="et-EE" sz="1500" b="0" i="0" u="none" strike="noStrike" dirty="0">
                          <a:solidFill>
                            <a:srgbClr val="FF0000"/>
                          </a:solidFill>
                          <a:effectLst/>
                          <a:latin typeface="Calibri" panose="020F0502020204030204" pitchFamily="34" charset="0"/>
                        </a:rPr>
                        <a:t>Mitmeaastased</a:t>
                      </a:r>
                    </a:p>
                  </a:txBody>
                  <a:tcPr marL="2848" marR="2848" marT="284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C475"/>
                    </a:solidFill>
                  </a:tcPr>
                </a:tc>
                <a:extLst>
                  <a:ext uri="{0D108BD9-81ED-4DB2-BD59-A6C34878D82A}">
                    <a16:rowId xmlns:a16="http://schemas.microsoft.com/office/drawing/2014/main" val="2664601117"/>
                  </a:ext>
                </a:extLst>
              </a:tr>
            </a:tbl>
          </a:graphicData>
        </a:graphic>
      </p:graphicFrame>
      <p:sp>
        <p:nvSpPr>
          <p:cNvPr id="10" name="TextBox 9">
            <a:extLst>
              <a:ext uri="{FF2B5EF4-FFF2-40B4-BE49-F238E27FC236}">
                <a16:creationId xmlns:a16="http://schemas.microsoft.com/office/drawing/2014/main" id="{2AE0FCAF-536E-3905-08F9-273FB792AAEA}"/>
              </a:ext>
            </a:extLst>
          </p:cNvPr>
          <p:cNvSpPr txBox="1"/>
          <p:nvPr/>
        </p:nvSpPr>
        <p:spPr>
          <a:xfrm>
            <a:off x="6096000" y="264160"/>
            <a:ext cx="5608320" cy="584775"/>
          </a:xfrm>
          <a:prstGeom prst="rect">
            <a:avLst/>
          </a:prstGeom>
          <a:noFill/>
        </p:spPr>
        <p:txBody>
          <a:bodyPr wrap="square" rtlCol="0">
            <a:spAutoFit/>
          </a:bodyPr>
          <a:lstStyle/>
          <a:p>
            <a:r>
              <a:rPr lang="et-EE" sz="3200" dirty="0">
                <a:solidFill>
                  <a:schemeClr val="accent4">
                    <a:lumMod val="75000"/>
                  </a:schemeClr>
                </a:solidFill>
              </a:rPr>
              <a:t>Uurimisalad</a:t>
            </a:r>
          </a:p>
        </p:txBody>
      </p:sp>
    </p:spTree>
    <p:extLst>
      <p:ext uri="{BB962C8B-B14F-4D97-AF65-F5344CB8AC3E}">
        <p14:creationId xmlns:p14="http://schemas.microsoft.com/office/powerpoint/2010/main" val="3650754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CD9AC1FC-0242-581A-E534-5BCE0CBF3DCA}"/>
              </a:ext>
            </a:extLst>
          </p:cNvPr>
          <p:cNvSpPr/>
          <p:nvPr/>
        </p:nvSpPr>
        <p:spPr>
          <a:xfrm rot="5400000">
            <a:off x="5920472" y="-3151690"/>
            <a:ext cx="2892559" cy="93720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p:cNvCxnSpPr>
            <a:cxnSpLocks/>
          </p:cNvCxnSpPr>
          <p:nvPr/>
        </p:nvCxnSpPr>
        <p:spPr>
          <a:xfrm flipV="1">
            <a:off x="2644105" y="102203"/>
            <a:ext cx="0" cy="2900532"/>
          </a:xfrm>
          <a:prstGeom prst="line">
            <a:avLst/>
          </a:prstGeom>
          <a:ln w="762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60">
            <a:extLst>
              <a:ext uri="{FF2B5EF4-FFF2-40B4-BE49-F238E27FC236}">
                <a16:creationId xmlns:a16="http://schemas.microsoft.com/office/drawing/2014/main" id="{CFD28481-0659-4634-93F4-436BE4B07847}"/>
              </a:ext>
            </a:extLst>
          </p:cNvPr>
          <p:cNvSpPr/>
          <p:nvPr/>
        </p:nvSpPr>
        <p:spPr>
          <a:xfrm>
            <a:off x="3813926" y="1674400"/>
            <a:ext cx="7618355" cy="63703"/>
          </a:xfrm>
          <a:custGeom>
            <a:avLst/>
            <a:gdLst>
              <a:gd name="connsiteX0" fmla="*/ 0 w 7618355"/>
              <a:gd name="connsiteY0" fmla="*/ 63703 h 63703"/>
              <a:gd name="connsiteX1" fmla="*/ 307111 w 7618355"/>
              <a:gd name="connsiteY1" fmla="*/ 9062 h 63703"/>
              <a:gd name="connsiteX2" fmla="*/ 941149 w 7618355"/>
              <a:gd name="connsiteY2" fmla="*/ 6259 h 63703"/>
              <a:gd name="connsiteX3" fmla="*/ 1743600 w 7618355"/>
              <a:gd name="connsiteY3" fmla="*/ 25874 h 63703"/>
              <a:gd name="connsiteX4" fmla="*/ 2853167 w 7618355"/>
              <a:gd name="connsiteY4" fmla="*/ 7660 h 63703"/>
              <a:gd name="connsiteX5" fmla="*/ 3606088 w 7618355"/>
              <a:gd name="connsiteY5" fmla="*/ 18869 h 63703"/>
              <a:gd name="connsiteX6" fmla="*/ 4418447 w 7618355"/>
              <a:gd name="connsiteY6" fmla="*/ 9062 h 63703"/>
              <a:gd name="connsiteX7" fmla="*/ 5270434 w 7618355"/>
              <a:gd name="connsiteY7" fmla="*/ 3457 h 63703"/>
              <a:gd name="connsiteX8" fmla="*/ 6459255 w 7618355"/>
              <a:gd name="connsiteY8" fmla="*/ 655 h 63703"/>
              <a:gd name="connsiteX9" fmla="*/ 7618355 w 7618355"/>
              <a:gd name="connsiteY9" fmla="*/ 16067 h 63703"/>
              <a:gd name="connsiteX10" fmla="*/ 7618355 w 7618355"/>
              <a:gd name="connsiteY10" fmla="*/ 16067 h 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355" h="63703" extrusionOk="0">
                <a:moveTo>
                  <a:pt x="0" y="63703"/>
                </a:moveTo>
                <a:cubicBezTo>
                  <a:pt x="55603" y="29127"/>
                  <a:pt x="144761" y="20697"/>
                  <a:pt x="307111" y="9062"/>
                </a:cubicBezTo>
                <a:cubicBezTo>
                  <a:pt x="506045" y="8346"/>
                  <a:pt x="632960" y="5644"/>
                  <a:pt x="941149" y="6259"/>
                </a:cubicBezTo>
                <a:cubicBezTo>
                  <a:pt x="1139975" y="48699"/>
                  <a:pt x="1421963" y="42046"/>
                  <a:pt x="1743600" y="25874"/>
                </a:cubicBezTo>
                <a:cubicBezTo>
                  <a:pt x="1990486" y="-13167"/>
                  <a:pt x="2621118" y="46272"/>
                  <a:pt x="2853167" y="7660"/>
                </a:cubicBezTo>
                <a:cubicBezTo>
                  <a:pt x="3216956" y="12825"/>
                  <a:pt x="3356978" y="-5585"/>
                  <a:pt x="3606088" y="18869"/>
                </a:cubicBezTo>
                <a:cubicBezTo>
                  <a:pt x="3834154" y="14077"/>
                  <a:pt x="4124249" y="27455"/>
                  <a:pt x="4418447" y="9062"/>
                </a:cubicBezTo>
                <a:cubicBezTo>
                  <a:pt x="4694187" y="-9247"/>
                  <a:pt x="4924995" y="12232"/>
                  <a:pt x="5270434" y="3457"/>
                </a:cubicBezTo>
                <a:cubicBezTo>
                  <a:pt x="5700714" y="52523"/>
                  <a:pt x="6169106" y="22878"/>
                  <a:pt x="6459255" y="655"/>
                </a:cubicBezTo>
                <a:cubicBezTo>
                  <a:pt x="6850574" y="2757"/>
                  <a:pt x="7618356" y="16068"/>
                  <a:pt x="7618355" y="16067"/>
                </a:cubicBezTo>
                <a:lnTo>
                  <a:pt x="7618355" y="16067"/>
                </a:lnTo>
              </a:path>
            </a:pathLst>
          </a:custGeom>
          <a:noFill/>
          <a:ln w="9525">
            <a:solidFill>
              <a:srgbClr val="BE8C7E"/>
            </a:solidFill>
            <a:prstDash val="sysDash"/>
            <a:extLst>
              <a:ext uri="{C807C97D-BFC1-408E-A445-0C87EB9F89A2}">
                <ask:lineSketchStyleProps xmlns:ask="http://schemas.microsoft.com/office/drawing/2018/sketchyshapes" sd="1219033472">
                  <a:custGeom>
                    <a:avLst/>
                    <a:gdLst>
                      <a:gd name="connsiteX0" fmla="*/ 0 w 2336124"/>
                      <a:gd name="connsiteY0" fmla="*/ 138126 h 138126"/>
                      <a:gd name="connsiteX1" fmla="*/ 94174 w 2336124"/>
                      <a:gd name="connsiteY1" fmla="*/ 19649 h 138126"/>
                      <a:gd name="connsiteX2" fmla="*/ 288598 w 2336124"/>
                      <a:gd name="connsiteY2" fmla="*/ 13573 h 138126"/>
                      <a:gd name="connsiteX3" fmla="*/ 534665 w 2336124"/>
                      <a:gd name="connsiteY3" fmla="*/ 56103 h 138126"/>
                      <a:gd name="connsiteX4" fmla="*/ 874907 w 2336124"/>
                      <a:gd name="connsiteY4" fmla="*/ 16611 h 138126"/>
                      <a:gd name="connsiteX5" fmla="*/ 1105786 w 2336124"/>
                      <a:gd name="connsiteY5" fmla="*/ 40914 h 138126"/>
                      <a:gd name="connsiteX6" fmla="*/ 1354891 w 2336124"/>
                      <a:gd name="connsiteY6" fmla="*/ 19649 h 138126"/>
                      <a:gd name="connsiteX7" fmla="*/ 1616148 w 2336124"/>
                      <a:gd name="connsiteY7" fmla="*/ 7497 h 138126"/>
                      <a:gd name="connsiteX8" fmla="*/ 1980693 w 2336124"/>
                      <a:gd name="connsiteY8" fmla="*/ 1421 h 138126"/>
                      <a:gd name="connsiteX9" fmla="*/ 2336124 w 2336124"/>
                      <a:gd name="connsiteY9" fmla="*/ 34838 h 138126"/>
                      <a:gd name="connsiteX10" fmla="*/ 2336124 w 2336124"/>
                      <a:gd name="connsiteY10" fmla="*/ 34838 h 1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124" h="138126">
                        <a:moveTo>
                          <a:pt x="0" y="138126"/>
                        </a:moveTo>
                        <a:cubicBezTo>
                          <a:pt x="23037" y="89267"/>
                          <a:pt x="46075" y="40408"/>
                          <a:pt x="94174" y="19649"/>
                        </a:cubicBezTo>
                        <a:cubicBezTo>
                          <a:pt x="142273" y="-1110"/>
                          <a:pt x="215183" y="7497"/>
                          <a:pt x="288598" y="13573"/>
                        </a:cubicBezTo>
                        <a:cubicBezTo>
                          <a:pt x="362013" y="19649"/>
                          <a:pt x="436947" y="55597"/>
                          <a:pt x="534665" y="56103"/>
                        </a:cubicBezTo>
                        <a:cubicBezTo>
                          <a:pt x="632383" y="56609"/>
                          <a:pt x="779720" y="19142"/>
                          <a:pt x="874907" y="16611"/>
                        </a:cubicBezTo>
                        <a:cubicBezTo>
                          <a:pt x="970094" y="14080"/>
                          <a:pt x="1025789" y="40408"/>
                          <a:pt x="1105786" y="40914"/>
                        </a:cubicBezTo>
                        <a:cubicBezTo>
                          <a:pt x="1185783" y="41420"/>
                          <a:pt x="1269831" y="25218"/>
                          <a:pt x="1354891" y="19649"/>
                        </a:cubicBezTo>
                        <a:cubicBezTo>
                          <a:pt x="1439951" y="14080"/>
                          <a:pt x="1511848" y="10535"/>
                          <a:pt x="1616148" y="7497"/>
                        </a:cubicBezTo>
                        <a:cubicBezTo>
                          <a:pt x="1720448" y="4459"/>
                          <a:pt x="1860697" y="-3136"/>
                          <a:pt x="1980693" y="1421"/>
                        </a:cubicBezTo>
                        <a:cubicBezTo>
                          <a:pt x="2100689" y="5978"/>
                          <a:pt x="2336124" y="34838"/>
                          <a:pt x="2336124" y="34838"/>
                        </a:cubicBezTo>
                        <a:lnTo>
                          <a:pt x="2336124" y="3483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7" name="TextBox 416">
            <a:extLst>
              <a:ext uri="{FF2B5EF4-FFF2-40B4-BE49-F238E27FC236}">
                <a16:creationId xmlns:a16="http://schemas.microsoft.com/office/drawing/2014/main" id="{35E97D37-3F43-F903-1420-461892E5006F}"/>
              </a:ext>
            </a:extLst>
          </p:cNvPr>
          <p:cNvSpPr txBox="1"/>
          <p:nvPr/>
        </p:nvSpPr>
        <p:spPr>
          <a:xfrm>
            <a:off x="5006645" y="150428"/>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A</a:t>
            </a:r>
          </a:p>
        </p:txBody>
      </p:sp>
      <p:sp>
        <p:nvSpPr>
          <p:cNvPr id="8" name="Rectangle 7">
            <a:extLst>
              <a:ext uri="{FF2B5EF4-FFF2-40B4-BE49-F238E27FC236}">
                <a16:creationId xmlns:a16="http://schemas.microsoft.com/office/drawing/2014/main" id="{BCAE75C8-5F98-8D63-372C-95886D0653E4}"/>
              </a:ext>
            </a:extLst>
          </p:cNvPr>
          <p:cNvSpPr/>
          <p:nvPr/>
        </p:nvSpPr>
        <p:spPr>
          <a:xfrm>
            <a:off x="2644107" y="3058051"/>
            <a:ext cx="9407019" cy="372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a:extLst>
              <a:ext uri="{FF2B5EF4-FFF2-40B4-BE49-F238E27FC236}">
                <a16:creationId xmlns:a16="http://schemas.microsoft.com/office/drawing/2014/main" id="{A0523AC6-BC26-5957-A132-48731DFF836A}"/>
              </a:ext>
            </a:extLst>
          </p:cNvPr>
          <p:cNvSpPr txBox="1"/>
          <p:nvPr/>
        </p:nvSpPr>
        <p:spPr>
          <a:xfrm>
            <a:off x="3424756" y="3336694"/>
            <a:ext cx="3775607" cy="338554"/>
          </a:xfrm>
          <a:prstGeom prst="rect">
            <a:avLst/>
          </a:prstGeom>
          <a:noFill/>
        </p:spPr>
        <p:txBody>
          <a:bodyPr wrap="square" rtlCol="0">
            <a:spAutoFit/>
          </a:bodyPr>
          <a:lstStyle/>
          <a:p>
            <a:r>
              <a:rPr lang="et-EE" sz="1600" dirty="0">
                <a:cs typeface="Arial" panose="020B0604020202020204" pitchFamily="34" charset="0"/>
              </a:rPr>
              <a:t>CH</a:t>
            </a:r>
            <a:r>
              <a:rPr lang="et-EE" sz="1600" baseline="-25000" dirty="0">
                <a:cs typeface="Arial" panose="020B0604020202020204" pitchFamily="34" charset="0"/>
              </a:rPr>
              <a:t>4</a:t>
            </a:r>
            <a:r>
              <a:rPr lang="et-EE" sz="1600" dirty="0">
                <a:cs typeface="Arial" panose="020B0604020202020204" pitchFamily="34" charset="0"/>
              </a:rPr>
              <a:t>, N</a:t>
            </a:r>
            <a:r>
              <a:rPr lang="et-EE" sz="1600" baseline="-25000" dirty="0">
                <a:cs typeface="Arial" panose="020B0604020202020204" pitchFamily="34" charset="0"/>
              </a:rPr>
              <a:t>2</a:t>
            </a:r>
            <a:r>
              <a:rPr lang="et-EE" sz="1600" dirty="0">
                <a:cs typeface="Arial" panose="020B0604020202020204" pitchFamily="34" charset="0"/>
              </a:rPr>
              <a:t>O – manuaalne pimekambrimeetod; </a:t>
            </a:r>
          </a:p>
        </p:txBody>
      </p:sp>
      <p:sp>
        <p:nvSpPr>
          <p:cNvPr id="72" name="TextBox 71">
            <a:extLst>
              <a:ext uri="{FF2B5EF4-FFF2-40B4-BE49-F238E27FC236}">
                <a16:creationId xmlns:a16="http://schemas.microsoft.com/office/drawing/2014/main" id="{BC52DC90-A03B-E0A1-4B43-FED06318E7BA}"/>
              </a:ext>
            </a:extLst>
          </p:cNvPr>
          <p:cNvSpPr txBox="1"/>
          <p:nvPr/>
        </p:nvSpPr>
        <p:spPr>
          <a:xfrm>
            <a:off x="7692412" y="127040"/>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B</a:t>
            </a:r>
          </a:p>
        </p:txBody>
      </p:sp>
      <p:sp>
        <p:nvSpPr>
          <p:cNvPr id="73" name="TextBox 72">
            <a:extLst>
              <a:ext uri="{FF2B5EF4-FFF2-40B4-BE49-F238E27FC236}">
                <a16:creationId xmlns:a16="http://schemas.microsoft.com/office/drawing/2014/main" id="{07AE3E5D-0CBE-4470-B8CC-9A28F6669092}"/>
              </a:ext>
            </a:extLst>
          </p:cNvPr>
          <p:cNvSpPr txBox="1"/>
          <p:nvPr/>
        </p:nvSpPr>
        <p:spPr>
          <a:xfrm>
            <a:off x="10646228" y="186367"/>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C</a:t>
            </a:r>
          </a:p>
        </p:txBody>
      </p:sp>
      <p:sp>
        <p:nvSpPr>
          <p:cNvPr id="74" name="TextBox 73">
            <a:extLst>
              <a:ext uri="{FF2B5EF4-FFF2-40B4-BE49-F238E27FC236}">
                <a16:creationId xmlns:a16="http://schemas.microsoft.com/office/drawing/2014/main" id="{7D368A5E-179F-A7AF-33A2-6B9B411B57D8}"/>
              </a:ext>
            </a:extLst>
          </p:cNvPr>
          <p:cNvSpPr txBox="1"/>
          <p:nvPr/>
        </p:nvSpPr>
        <p:spPr>
          <a:xfrm rot="16200000">
            <a:off x="2076651" y="212583"/>
            <a:ext cx="794496" cy="369332"/>
          </a:xfrm>
          <a:prstGeom prst="rect">
            <a:avLst/>
          </a:prstGeom>
          <a:noFill/>
        </p:spPr>
        <p:txBody>
          <a:bodyPr wrap="square" rtlCol="0">
            <a:spAutoFit/>
          </a:bodyPr>
          <a:lstStyle/>
          <a:p>
            <a:r>
              <a:rPr lang="et-EE" dirty="0">
                <a:cs typeface="Arial" panose="020B0604020202020204" pitchFamily="34" charset="0"/>
              </a:rPr>
              <a:t>Kraav</a:t>
            </a:r>
            <a:endParaRPr lang="et-EE" sz="2000" dirty="0">
              <a:cs typeface="Arial" panose="020B0604020202020204" pitchFamily="34" charset="0"/>
            </a:endParaRPr>
          </a:p>
        </p:txBody>
      </p:sp>
      <p:sp>
        <p:nvSpPr>
          <p:cNvPr id="80" name="TextBox 79">
            <a:extLst>
              <a:ext uri="{FF2B5EF4-FFF2-40B4-BE49-F238E27FC236}">
                <a16:creationId xmlns:a16="http://schemas.microsoft.com/office/drawing/2014/main" id="{E3702410-D0E6-31CF-E183-82B51573EF7C}"/>
              </a:ext>
            </a:extLst>
          </p:cNvPr>
          <p:cNvSpPr txBox="1"/>
          <p:nvPr/>
        </p:nvSpPr>
        <p:spPr>
          <a:xfrm>
            <a:off x="2639823" y="3042214"/>
            <a:ext cx="3102871" cy="338554"/>
          </a:xfrm>
          <a:prstGeom prst="rect">
            <a:avLst/>
          </a:prstGeom>
          <a:noFill/>
        </p:spPr>
        <p:txBody>
          <a:bodyPr wrap="square" rtlCol="0">
            <a:spAutoFit/>
          </a:bodyPr>
          <a:lstStyle/>
          <a:p>
            <a:r>
              <a:rPr lang="et-EE" sz="1600" u="sng" dirty="0">
                <a:cs typeface="Arial" panose="020B0604020202020204" pitchFamily="34" charset="0"/>
              </a:rPr>
              <a:t>Kasvuhoonegaaside mõõtmine</a:t>
            </a:r>
          </a:p>
        </p:txBody>
      </p:sp>
      <p:grpSp>
        <p:nvGrpSpPr>
          <p:cNvPr id="15" name="Group 14">
            <a:extLst>
              <a:ext uri="{FF2B5EF4-FFF2-40B4-BE49-F238E27FC236}">
                <a16:creationId xmlns:a16="http://schemas.microsoft.com/office/drawing/2014/main" id="{ECE41E0B-2572-DFFB-D808-BB0BA01762E6}"/>
              </a:ext>
            </a:extLst>
          </p:cNvPr>
          <p:cNvGrpSpPr/>
          <p:nvPr/>
        </p:nvGrpSpPr>
        <p:grpSpPr>
          <a:xfrm>
            <a:off x="4760248" y="1325218"/>
            <a:ext cx="1098928" cy="266403"/>
            <a:chOff x="5127002" y="1330386"/>
            <a:chExt cx="1098928" cy="266403"/>
          </a:xfrm>
        </p:grpSpPr>
        <p:sp>
          <p:nvSpPr>
            <p:cNvPr id="239" name="Frame 8">
              <a:extLst>
                <a:ext uri="{FF2B5EF4-FFF2-40B4-BE49-F238E27FC236}">
                  <a16:creationId xmlns:a16="http://schemas.microsoft.com/office/drawing/2014/main" id="{A88F8139-F6CB-C8F1-CE5C-29694C2D3793}"/>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5" name="Frame 8">
              <a:extLst>
                <a:ext uri="{FF2B5EF4-FFF2-40B4-BE49-F238E27FC236}">
                  <a16:creationId xmlns:a16="http://schemas.microsoft.com/office/drawing/2014/main" id="{22E52C59-B5C8-47B9-A876-515FED77405D}"/>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19" name="Group 18">
            <a:extLst>
              <a:ext uri="{FF2B5EF4-FFF2-40B4-BE49-F238E27FC236}">
                <a16:creationId xmlns:a16="http://schemas.microsoft.com/office/drawing/2014/main" id="{4A5A5C2F-50F8-E787-A152-0E36024267B8}"/>
              </a:ext>
            </a:extLst>
          </p:cNvPr>
          <p:cNvGrpSpPr/>
          <p:nvPr/>
        </p:nvGrpSpPr>
        <p:grpSpPr>
          <a:xfrm>
            <a:off x="7421261" y="1335559"/>
            <a:ext cx="1098928" cy="266403"/>
            <a:chOff x="5127002" y="1330386"/>
            <a:chExt cx="1098928" cy="266403"/>
          </a:xfrm>
        </p:grpSpPr>
        <p:sp>
          <p:nvSpPr>
            <p:cNvPr id="21" name="Frame 8">
              <a:extLst>
                <a:ext uri="{FF2B5EF4-FFF2-40B4-BE49-F238E27FC236}">
                  <a16:creationId xmlns:a16="http://schemas.microsoft.com/office/drawing/2014/main" id="{01ADBAC5-91DF-28E7-5996-A54CAEE0893D}"/>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2" name="Frame 8">
              <a:extLst>
                <a:ext uri="{FF2B5EF4-FFF2-40B4-BE49-F238E27FC236}">
                  <a16:creationId xmlns:a16="http://schemas.microsoft.com/office/drawing/2014/main" id="{CC32CA38-8565-83BD-F414-47AB72BD219F}"/>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30" name="Group 29">
            <a:extLst>
              <a:ext uri="{FF2B5EF4-FFF2-40B4-BE49-F238E27FC236}">
                <a16:creationId xmlns:a16="http://schemas.microsoft.com/office/drawing/2014/main" id="{97A46374-1F84-7A61-D21B-873A0466694E}"/>
              </a:ext>
            </a:extLst>
          </p:cNvPr>
          <p:cNvGrpSpPr/>
          <p:nvPr/>
        </p:nvGrpSpPr>
        <p:grpSpPr>
          <a:xfrm>
            <a:off x="10325663" y="1335559"/>
            <a:ext cx="1098928" cy="266403"/>
            <a:chOff x="5127002" y="1330386"/>
            <a:chExt cx="1098928" cy="266403"/>
          </a:xfrm>
        </p:grpSpPr>
        <p:sp>
          <p:nvSpPr>
            <p:cNvPr id="31" name="Frame 8">
              <a:extLst>
                <a:ext uri="{FF2B5EF4-FFF2-40B4-BE49-F238E27FC236}">
                  <a16:creationId xmlns:a16="http://schemas.microsoft.com/office/drawing/2014/main" id="{EEB1C9E2-1990-D168-2CAD-C87E878FA7C9}"/>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32" name="Frame 8">
              <a:extLst>
                <a:ext uri="{FF2B5EF4-FFF2-40B4-BE49-F238E27FC236}">
                  <a16:creationId xmlns:a16="http://schemas.microsoft.com/office/drawing/2014/main" id="{F9E907B0-5E21-5832-CD86-D9395FE29CD5}"/>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44" name="Group 43">
            <a:extLst>
              <a:ext uri="{FF2B5EF4-FFF2-40B4-BE49-F238E27FC236}">
                <a16:creationId xmlns:a16="http://schemas.microsoft.com/office/drawing/2014/main" id="{DB7220A1-FEA1-6449-5C78-217E85DD7A17}"/>
              </a:ext>
            </a:extLst>
          </p:cNvPr>
          <p:cNvGrpSpPr/>
          <p:nvPr/>
        </p:nvGrpSpPr>
        <p:grpSpPr>
          <a:xfrm>
            <a:off x="2744101" y="3393941"/>
            <a:ext cx="636879" cy="261232"/>
            <a:chOff x="2789172" y="3757805"/>
            <a:chExt cx="685433" cy="261233"/>
          </a:xfrm>
        </p:grpSpPr>
        <p:sp>
          <p:nvSpPr>
            <p:cNvPr id="42" name="Frame 8">
              <a:extLst>
                <a:ext uri="{FF2B5EF4-FFF2-40B4-BE49-F238E27FC236}">
                  <a16:creationId xmlns:a16="http://schemas.microsoft.com/office/drawing/2014/main" id="{E22915E8-3913-3246-5F59-5F8D84D3161C}"/>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43" name="Frame 8">
              <a:extLst>
                <a:ext uri="{FF2B5EF4-FFF2-40B4-BE49-F238E27FC236}">
                  <a16:creationId xmlns:a16="http://schemas.microsoft.com/office/drawing/2014/main" id="{8651245D-16FB-88F9-82EA-FE7D56DE8268}"/>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pic>
        <p:nvPicPr>
          <p:cNvPr id="227" name="Picture 226" descr="A toilet in the grass&#10;&#10;Description automatically generated with low confidence">
            <a:extLst>
              <a:ext uri="{FF2B5EF4-FFF2-40B4-BE49-F238E27FC236}">
                <a16:creationId xmlns:a16="http://schemas.microsoft.com/office/drawing/2014/main" id="{385AC2BF-3BF7-414D-1F0D-DB4EE7738D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40"/>
          <a:stretch/>
        </p:blipFill>
        <p:spPr>
          <a:xfrm>
            <a:off x="139007" y="102203"/>
            <a:ext cx="2177020" cy="2963116"/>
          </a:xfrm>
          <a:prstGeom prst="rect">
            <a:avLst/>
          </a:prstGeom>
        </p:spPr>
      </p:pic>
      <p:pic>
        <p:nvPicPr>
          <p:cNvPr id="228" name="Picture 227" descr="A picture containing outdoor, grass&#10;&#10;Description automatically generated">
            <a:extLst>
              <a:ext uri="{FF2B5EF4-FFF2-40B4-BE49-F238E27FC236}">
                <a16:creationId xmlns:a16="http://schemas.microsoft.com/office/drawing/2014/main" id="{3135A304-DC0A-6E5E-63B9-A3A9D8339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66" t="2174" b="28917"/>
          <a:stretch/>
        </p:blipFill>
        <p:spPr>
          <a:xfrm>
            <a:off x="141546" y="3167523"/>
            <a:ext cx="2177019" cy="3618367"/>
          </a:xfrm>
          <a:prstGeom prst="rect">
            <a:avLst/>
          </a:prstGeom>
        </p:spPr>
      </p:pic>
      <p:sp>
        <p:nvSpPr>
          <p:cNvPr id="234" name="TextBox 233">
            <a:extLst>
              <a:ext uri="{FF2B5EF4-FFF2-40B4-BE49-F238E27FC236}">
                <a16:creationId xmlns:a16="http://schemas.microsoft.com/office/drawing/2014/main" id="{72BCF4D3-6689-3104-987D-CF515472350D}"/>
              </a:ext>
            </a:extLst>
          </p:cNvPr>
          <p:cNvSpPr txBox="1"/>
          <p:nvPr/>
        </p:nvSpPr>
        <p:spPr>
          <a:xfrm>
            <a:off x="2740386" y="4262851"/>
            <a:ext cx="9027587" cy="1323439"/>
          </a:xfrm>
          <a:prstGeom prst="rect">
            <a:avLst/>
          </a:prstGeom>
          <a:noFill/>
        </p:spPr>
        <p:txBody>
          <a:bodyPr wrap="square" rtlCol="0">
            <a:spAutoFit/>
          </a:bodyPr>
          <a:lstStyle/>
          <a:p>
            <a:pPr marL="285744" indent="-285744">
              <a:buFont typeface="Arial" panose="020B0604020202020204" pitchFamily="34" charset="0"/>
              <a:buChar char="•"/>
            </a:pPr>
            <a:r>
              <a:rPr lang="et-EE" sz="2000" dirty="0"/>
              <a:t>2021 Jaanuar – 2022 Detsember</a:t>
            </a:r>
          </a:p>
          <a:p>
            <a:pPr marL="285744" indent="-285744">
              <a:buFont typeface="Arial" panose="020B0604020202020204" pitchFamily="34" charset="0"/>
              <a:buChar char="•"/>
            </a:pPr>
            <a:r>
              <a:rPr lang="et-EE" sz="2000" dirty="0"/>
              <a:t>Kasvuhoonegaaside mõõtmine – Eestis kaks korda kuus, Lätis/Leedus kord kuus</a:t>
            </a:r>
          </a:p>
          <a:p>
            <a:pPr marL="285744" indent="-285744">
              <a:buFont typeface="Arial" panose="020B0604020202020204" pitchFamily="34" charset="0"/>
              <a:buChar char="•"/>
            </a:pPr>
            <a:r>
              <a:rPr lang="et-EE" sz="2000" dirty="0"/>
              <a:t>CH</a:t>
            </a:r>
            <a:r>
              <a:rPr lang="et-EE" sz="2000" baseline="-25000" dirty="0"/>
              <a:t>4</a:t>
            </a:r>
            <a:r>
              <a:rPr lang="et-EE" sz="2000" dirty="0"/>
              <a:t> ja N</a:t>
            </a:r>
            <a:r>
              <a:rPr lang="et-EE" sz="2000" baseline="-25000" dirty="0"/>
              <a:t>2</a:t>
            </a:r>
            <a:r>
              <a:rPr lang="et-EE" sz="2000" dirty="0"/>
              <a:t>O proovid võeti 20-minutilise intervalliga (0, 20, 40 ja 60 min)</a:t>
            </a:r>
          </a:p>
          <a:p>
            <a:pPr marL="285744" indent="-285744">
              <a:buFont typeface="Arial" panose="020B0604020202020204" pitchFamily="34" charset="0"/>
              <a:buChar char="•"/>
            </a:pPr>
            <a:r>
              <a:rPr lang="et-EE" sz="2000" dirty="0"/>
              <a:t>CO</a:t>
            </a:r>
            <a:r>
              <a:rPr lang="et-EE" sz="2000" baseline="-25000" dirty="0"/>
              <a:t>2</a:t>
            </a:r>
            <a:r>
              <a:rPr lang="et-EE" sz="2000" dirty="0"/>
              <a:t> kontsentratsioon mõõdeti 3 min jooksul CO</a:t>
            </a:r>
            <a:r>
              <a:rPr lang="et-EE" sz="2000" baseline="-25000" dirty="0"/>
              <a:t>2</a:t>
            </a:r>
            <a:r>
              <a:rPr lang="et-EE" sz="2000" dirty="0"/>
              <a:t> analüsaatoriga</a:t>
            </a:r>
          </a:p>
        </p:txBody>
      </p:sp>
      <p:sp>
        <p:nvSpPr>
          <p:cNvPr id="235" name="TextBox 234">
            <a:extLst>
              <a:ext uri="{FF2B5EF4-FFF2-40B4-BE49-F238E27FC236}">
                <a16:creationId xmlns:a16="http://schemas.microsoft.com/office/drawing/2014/main" id="{4E919CE5-5F15-C34D-E6EC-040A198FC60E}"/>
              </a:ext>
            </a:extLst>
          </p:cNvPr>
          <p:cNvSpPr txBox="1"/>
          <p:nvPr/>
        </p:nvSpPr>
        <p:spPr>
          <a:xfrm>
            <a:off x="3421043" y="3667510"/>
            <a:ext cx="6213615" cy="338554"/>
          </a:xfrm>
          <a:prstGeom prst="rect">
            <a:avLst/>
          </a:prstGeom>
          <a:noFill/>
        </p:spPr>
        <p:txBody>
          <a:bodyPr wrap="square" rtlCol="0">
            <a:spAutoFit/>
          </a:bodyPr>
          <a:lstStyle/>
          <a:p>
            <a:r>
              <a:rPr lang="et-EE" sz="1600" dirty="0">
                <a:cs typeface="Arial" panose="020B0604020202020204" pitchFamily="34" charset="0"/>
              </a:rPr>
              <a:t>NEE, CO</a:t>
            </a:r>
            <a:r>
              <a:rPr lang="et-EE" sz="1600" baseline="-25000" dirty="0">
                <a:cs typeface="Arial" panose="020B0604020202020204" pitchFamily="34" charset="0"/>
              </a:rPr>
              <a:t>2</a:t>
            </a:r>
            <a:r>
              <a:rPr lang="et-EE" sz="1600" dirty="0">
                <a:cs typeface="Arial" panose="020B0604020202020204" pitchFamily="34" charset="0"/>
              </a:rPr>
              <a:t> kontsentratsiooni muutus – läbipaistva kambri meetod </a:t>
            </a:r>
          </a:p>
        </p:txBody>
      </p:sp>
      <p:grpSp>
        <p:nvGrpSpPr>
          <p:cNvPr id="237" name="Group 236">
            <a:extLst>
              <a:ext uri="{FF2B5EF4-FFF2-40B4-BE49-F238E27FC236}">
                <a16:creationId xmlns:a16="http://schemas.microsoft.com/office/drawing/2014/main" id="{29BACE5B-A801-9A89-D2C0-16B28515FB9B}"/>
              </a:ext>
            </a:extLst>
          </p:cNvPr>
          <p:cNvGrpSpPr/>
          <p:nvPr/>
        </p:nvGrpSpPr>
        <p:grpSpPr>
          <a:xfrm>
            <a:off x="2740388" y="3724757"/>
            <a:ext cx="636879" cy="261232"/>
            <a:chOff x="2789172" y="3757805"/>
            <a:chExt cx="685433" cy="261233"/>
          </a:xfrm>
        </p:grpSpPr>
        <p:sp>
          <p:nvSpPr>
            <p:cNvPr id="238" name="Frame 8">
              <a:extLst>
                <a:ext uri="{FF2B5EF4-FFF2-40B4-BE49-F238E27FC236}">
                  <a16:creationId xmlns:a16="http://schemas.microsoft.com/office/drawing/2014/main" id="{4BCB485E-B468-D5DE-7D27-C8D3C464A017}"/>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40" name="Frame 8">
              <a:extLst>
                <a:ext uri="{FF2B5EF4-FFF2-40B4-BE49-F238E27FC236}">
                  <a16:creationId xmlns:a16="http://schemas.microsoft.com/office/drawing/2014/main" id="{6AF8FC0A-D0C1-20EE-6995-0BF7D4EA79AA}"/>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sp>
        <p:nvSpPr>
          <p:cNvPr id="242" name="TextBox 241">
            <a:extLst>
              <a:ext uri="{FF2B5EF4-FFF2-40B4-BE49-F238E27FC236}">
                <a16:creationId xmlns:a16="http://schemas.microsoft.com/office/drawing/2014/main" id="{ACCB97D0-AE29-928B-2AF5-67060F184F09}"/>
              </a:ext>
            </a:extLst>
          </p:cNvPr>
          <p:cNvSpPr txBox="1"/>
          <p:nvPr/>
        </p:nvSpPr>
        <p:spPr>
          <a:xfrm>
            <a:off x="3163722" y="1399886"/>
            <a:ext cx="1285861" cy="338554"/>
          </a:xfrm>
          <a:prstGeom prst="rect">
            <a:avLst/>
          </a:prstGeom>
          <a:noFill/>
        </p:spPr>
        <p:txBody>
          <a:bodyPr wrap="square" rtlCol="0">
            <a:spAutoFit/>
          </a:bodyPr>
          <a:lstStyle/>
          <a:p>
            <a:r>
              <a:rPr lang="et-EE" sz="1600" dirty="0">
                <a:cs typeface="Arial" panose="020B0604020202020204" pitchFamily="34" charset="0"/>
              </a:rPr>
              <a:t>Jalgtee</a:t>
            </a:r>
          </a:p>
        </p:txBody>
      </p:sp>
    </p:spTree>
    <p:extLst>
      <p:ext uri="{BB962C8B-B14F-4D97-AF65-F5344CB8AC3E}">
        <p14:creationId xmlns:p14="http://schemas.microsoft.com/office/powerpoint/2010/main" val="128184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A picture containing grass, outdoor&#10;&#10;Description automatically generated">
            <a:extLst>
              <a:ext uri="{FF2B5EF4-FFF2-40B4-BE49-F238E27FC236}">
                <a16:creationId xmlns:a16="http://schemas.microsoft.com/office/drawing/2014/main" id="{9B5FBC87-FC08-1CBD-5E2F-0DD29BAADC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00" b="12500"/>
          <a:stretch/>
        </p:blipFill>
        <p:spPr>
          <a:xfrm>
            <a:off x="484632" y="1719047"/>
            <a:ext cx="2560320" cy="3413760"/>
          </a:xfrm>
          <a:prstGeom prst="rect">
            <a:avLst/>
          </a:prstGeom>
        </p:spPr>
      </p:pic>
      <p:pic>
        <p:nvPicPr>
          <p:cNvPr id="17" name="Picture 16" descr="A picture containing grass, outdoor, field&#10;&#10;Description automatically generated">
            <a:extLst>
              <a:ext uri="{FF2B5EF4-FFF2-40B4-BE49-F238E27FC236}">
                <a16:creationId xmlns:a16="http://schemas.microsoft.com/office/drawing/2014/main" id="{9F8FBC22-F98F-AA32-3B40-D0D10A2BB1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8840" y="2145767"/>
            <a:ext cx="3413760" cy="2560320"/>
          </a:xfrm>
          <a:prstGeom prst="rect">
            <a:avLst/>
          </a:prstGeom>
        </p:spPr>
      </p:pic>
      <p:pic>
        <p:nvPicPr>
          <p:cNvPr id="4" name="Picture 3" descr="A picture containing grass, outdoor, field&#10;&#10;Description automatically generated">
            <a:extLst>
              <a:ext uri="{FF2B5EF4-FFF2-40B4-BE49-F238E27FC236}">
                <a16:creationId xmlns:a16="http://schemas.microsoft.com/office/drawing/2014/main" id="{D1829427-5596-3AAF-1FDC-FC4A160101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76" t="17018" r="11075" b="5133"/>
          <a:stretch/>
        </p:blipFill>
        <p:spPr>
          <a:xfrm rot="5400000">
            <a:off x="8702864" y="2145767"/>
            <a:ext cx="3413760" cy="2560320"/>
          </a:xfrm>
          <a:prstGeom prst="rect">
            <a:avLst/>
          </a:prstGeom>
        </p:spPr>
      </p:pic>
      <p:pic>
        <p:nvPicPr>
          <p:cNvPr id="24" name="Picture 23" descr="A picture containing grass, outdoor&#10;&#10;Description automatically generated">
            <a:extLst>
              <a:ext uri="{FF2B5EF4-FFF2-40B4-BE49-F238E27FC236}">
                <a16:creationId xmlns:a16="http://schemas.microsoft.com/office/drawing/2014/main" id="{E5DB4E4A-FA0F-2C93-47BD-8B54AB1E10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0" t="21767" r="11197" b="629"/>
          <a:stretch/>
        </p:blipFill>
        <p:spPr>
          <a:xfrm rot="5400000">
            <a:off x="2912591" y="2145767"/>
            <a:ext cx="3413760" cy="2560320"/>
          </a:xfrm>
          <a:prstGeom prst="rect">
            <a:avLst/>
          </a:prstGeom>
        </p:spPr>
      </p:pic>
      <p:sp>
        <p:nvSpPr>
          <p:cNvPr id="26" name="TextBox 25">
            <a:extLst>
              <a:ext uri="{FF2B5EF4-FFF2-40B4-BE49-F238E27FC236}">
                <a16:creationId xmlns:a16="http://schemas.microsoft.com/office/drawing/2014/main" id="{7AABA959-E64A-E9F7-0BA2-8205217C25CE}"/>
              </a:ext>
            </a:extLst>
          </p:cNvPr>
          <p:cNvSpPr txBox="1"/>
          <p:nvPr/>
        </p:nvSpPr>
        <p:spPr>
          <a:xfrm>
            <a:off x="484634" y="1204555"/>
            <a:ext cx="1855153" cy="369332"/>
          </a:xfrm>
          <a:prstGeom prst="rect">
            <a:avLst/>
          </a:prstGeom>
          <a:noFill/>
          <a:ln>
            <a:solidFill>
              <a:schemeClr val="tx1"/>
            </a:solidFill>
          </a:ln>
        </p:spPr>
        <p:txBody>
          <a:bodyPr wrap="square" rtlCol="0">
            <a:spAutoFit/>
          </a:bodyPr>
          <a:lstStyle/>
          <a:p>
            <a:r>
              <a:rPr lang="et-EE" dirty="0"/>
              <a:t>0% kate</a:t>
            </a:r>
          </a:p>
        </p:txBody>
      </p:sp>
      <p:sp>
        <p:nvSpPr>
          <p:cNvPr id="27" name="TextBox 26">
            <a:extLst>
              <a:ext uri="{FF2B5EF4-FFF2-40B4-BE49-F238E27FC236}">
                <a16:creationId xmlns:a16="http://schemas.microsoft.com/office/drawing/2014/main" id="{3D06BED3-A548-E576-AA70-0C11287B7E08}"/>
              </a:ext>
            </a:extLst>
          </p:cNvPr>
          <p:cNvSpPr txBox="1"/>
          <p:nvPr/>
        </p:nvSpPr>
        <p:spPr>
          <a:xfrm>
            <a:off x="3347401" y="1204555"/>
            <a:ext cx="1924063" cy="369332"/>
          </a:xfrm>
          <a:prstGeom prst="rect">
            <a:avLst/>
          </a:prstGeom>
          <a:noFill/>
          <a:ln>
            <a:solidFill>
              <a:schemeClr val="tx1"/>
            </a:solidFill>
          </a:ln>
        </p:spPr>
        <p:txBody>
          <a:bodyPr wrap="square" rtlCol="0">
            <a:spAutoFit/>
          </a:bodyPr>
          <a:lstStyle/>
          <a:p>
            <a:r>
              <a:rPr lang="et-EE" dirty="0"/>
              <a:t>25% kate</a:t>
            </a:r>
          </a:p>
        </p:txBody>
      </p:sp>
      <p:sp>
        <p:nvSpPr>
          <p:cNvPr id="29" name="TextBox 28">
            <a:extLst>
              <a:ext uri="{FF2B5EF4-FFF2-40B4-BE49-F238E27FC236}">
                <a16:creationId xmlns:a16="http://schemas.microsoft.com/office/drawing/2014/main" id="{7E1FBAA8-FE6F-1F75-5940-6A6BE7F632CC}"/>
              </a:ext>
            </a:extLst>
          </p:cNvPr>
          <p:cNvSpPr txBox="1"/>
          <p:nvPr/>
        </p:nvSpPr>
        <p:spPr>
          <a:xfrm>
            <a:off x="6245563" y="1204555"/>
            <a:ext cx="1924057" cy="369332"/>
          </a:xfrm>
          <a:prstGeom prst="rect">
            <a:avLst/>
          </a:prstGeom>
          <a:noFill/>
          <a:ln>
            <a:solidFill>
              <a:schemeClr val="tx1"/>
            </a:solidFill>
          </a:ln>
        </p:spPr>
        <p:txBody>
          <a:bodyPr wrap="square" rtlCol="0">
            <a:spAutoFit/>
          </a:bodyPr>
          <a:lstStyle/>
          <a:p>
            <a:r>
              <a:rPr lang="et-EE" dirty="0"/>
              <a:t>50% kate</a:t>
            </a:r>
          </a:p>
        </p:txBody>
      </p:sp>
      <p:sp>
        <p:nvSpPr>
          <p:cNvPr id="33" name="TextBox 32">
            <a:extLst>
              <a:ext uri="{FF2B5EF4-FFF2-40B4-BE49-F238E27FC236}">
                <a16:creationId xmlns:a16="http://schemas.microsoft.com/office/drawing/2014/main" id="{5FD0710B-B474-D451-0EB8-F8C591AE0EAE}"/>
              </a:ext>
            </a:extLst>
          </p:cNvPr>
          <p:cNvSpPr txBox="1"/>
          <p:nvPr/>
        </p:nvSpPr>
        <p:spPr>
          <a:xfrm>
            <a:off x="8805880" y="1207839"/>
            <a:ext cx="2898158" cy="369332"/>
          </a:xfrm>
          <a:prstGeom prst="rect">
            <a:avLst/>
          </a:prstGeom>
          <a:noFill/>
          <a:ln>
            <a:solidFill>
              <a:schemeClr val="tx1"/>
            </a:solidFill>
          </a:ln>
        </p:spPr>
        <p:txBody>
          <a:bodyPr wrap="square" rtlCol="0">
            <a:spAutoFit/>
          </a:bodyPr>
          <a:lstStyle/>
          <a:p>
            <a:r>
              <a:rPr lang="et-EE" dirty="0"/>
              <a:t>100% kate – „öö tingimused“</a:t>
            </a:r>
          </a:p>
        </p:txBody>
      </p:sp>
      <p:sp>
        <p:nvSpPr>
          <p:cNvPr id="2" name="TextBox 1">
            <a:extLst>
              <a:ext uri="{FF2B5EF4-FFF2-40B4-BE49-F238E27FC236}">
                <a16:creationId xmlns:a16="http://schemas.microsoft.com/office/drawing/2014/main" id="{58FF7E6F-33BA-B5DA-D7DE-D62EAD8A8326}"/>
              </a:ext>
            </a:extLst>
          </p:cNvPr>
          <p:cNvSpPr txBox="1"/>
          <p:nvPr/>
        </p:nvSpPr>
        <p:spPr>
          <a:xfrm>
            <a:off x="167286" y="218610"/>
            <a:ext cx="9796792" cy="369332"/>
          </a:xfrm>
          <a:prstGeom prst="rect">
            <a:avLst/>
          </a:prstGeom>
          <a:noFill/>
          <a:ln>
            <a:solidFill>
              <a:schemeClr val="tx1"/>
            </a:solidFill>
          </a:ln>
        </p:spPr>
        <p:txBody>
          <a:bodyPr wrap="square" rtlCol="0">
            <a:spAutoFit/>
          </a:bodyPr>
          <a:lstStyle/>
          <a:p>
            <a:r>
              <a:rPr lang="et-EE" dirty="0"/>
              <a:t>Erinevate keskkonnatingimuste imiteerimine – fotosünteetiliselt aktiivse kiirguse (PAR) muutmine</a:t>
            </a:r>
          </a:p>
        </p:txBody>
      </p:sp>
      <p:sp>
        <p:nvSpPr>
          <p:cNvPr id="3" name="TextBox 2">
            <a:extLst>
              <a:ext uri="{FF2B5EF4-FFF2-40B4-BE49-F238E27FC236}">
                <a16:creationId xmlns:a16="http://schemas.microsoft.com/office/drawing/2014/main" id="{A14AF27E-5DD2-08CD-28A3-B1457B748B51}"/>
              </a:ext>
            </a:extLst>
          </p:cNvPr>
          <p:cNvSpPr txBox="1"/>
          <p:nvPr/>
        </p:nvSpPr>
        <p:spPr>
          <a:xfrm>
            <a:off x="689071" y="5808393"/>
            <a:ext cx="9796792" cy="646331"/>
          </a:xfrm>
          <a:prstGeom prst="rect">
            <a:avLst/>
          </a:prstGeom>
          <a:noFill/>
          <a:ln>
            <a:solidFill>
              <a:schemeClr val="tx1"/>
            </a:solidFill>
          </a:ln>
        </p:spPr>
        <p:txBody>
          <a:bodyPr wrap="square" rtlCol="0">
            <a:spAutoFit/>
          </a:bodyPr>
          <a:lstStyle/>
          <a:p>
            <a:r>
              <a:rPr lang="et-EE" dirty="0"/>
              <a:t>Muutuvad kiirgustingimused, et oleks rohkem andmeid erinevatel aegadel päevast.</a:t>
            </a:r>
            <a:r>
              <a:rPr lang="en-EE" dirty="0"/>
              <a:t> Hiljem interpoleeritakse tulemused kogu mõõtmisperioodi kohta.</a:t>
            </a:r>
            <a:endParaRPr lang="et-EE" dirty="0"/>
          </a:p>
        </p:txBody>
      </p:sp>
    </p:spTree>
    <p:extLst>
      <p:ext uri="{BB962C8B-B14F-4D97-AF65-F5344CB8AC3E}">
        <p14:creationId xmlns:p14="http://schemas.microsoft.com/office/powerpoint/2010/main" val="2227150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CD9AC1FC-0242-581A-E534-5BCE0CBF3DCA}"/>
              </a:ext>
            </a:extLst>
          </p:cNvPr>
          <p:cNvSpPr/>
          <p:nvPr/>
        </p:nvSpPr>
        <p:spPr>
          <a:xfrm rot="5400000">
            <a:off x="5920472" y="-3151690"/>
            <a:ext cx="2892559" cy="93720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p:cNvCxnSpPr>
            <a:cxnSpLocks/>
          </p:cNvCxnSpPr>
          <p:nvPr/>
        </p:nvCxnSpPr>
        <p:spPr>
          <a:xfrm flipV="1">
            <a:off x="2644105" y="102203"/>
            <a:ext cx="0" cy="2900532"/>
          </a:xfrm>
          <a:prstGeom prst="line">
            <a:avLst/>
          </a:prstGeom>
          <a:ln w="762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60">
            <a:extLst>
              <a:ext uri="{FF2B5EF4-FFF2-40B4-BE49-F238E27FC236}">
                <a16:creationId xmlns:a16="http://schemas.microsoft.com/office/drawing/2014/main" id="{CFD28481-0659-4634-93F4-436BE4B07847}"/>
              </a:ext>
            </a:extLst>
          </p:cNvPr>
          <p:cNvSpPr/>
          <p:nvPr/>
        </p:nvSpPr>
        <p:spPr>
          <a:xfrm>
            <a:off x="3813926" y="1674400"/>
            <a:ext cx="7618355" cy="63703"/>
          </a:xfrm>
          <a:custGeom>
            <a:avLst/>
            <a:gdLst>
              <a:gd name="connsiteX0" fmla="*/ 0 w 7618355"/>
              <a:gd name="connsiteY0" fmla="*/ 63703 h 63703"/>
              <a:gd name="connsiteX1" fmla="*/ 307111 w 7618355"/>
              <a:gd name="connsiteY1" fmla="*/ 9062 h 63703"/>
              <a:gd name="connsiteX2" fmla="*/ 941149 w 7618355"/>
              <a:gd name="connsiteY2" fmla="*/ 6259 h 63703"/>
              <a:gd name="connsiteX3" fmla="*/ 1743600 w 7618355"/>
              <a:gd name="connsiteY3" fmla="*/ 25874 h 63703"/>
              <a:gd name="connsiteX4" fmla="*/ 2853167 w 7618355"/>
              <a:gd name="connsiteY4" fmla="*/ 7660 h 63703"/>
              <a:gd name="connsiteX5" fmla="*/ 3606088 w 7618355"/>
              <a:gd name="connsiteY5" fmla="*/ 18869 h 63703"/>
              <a:gd name="connsiteX6" fmla="*/ 4418447 w 7618355"/>
              <a:gd name="connsiteY6" fmla="*/ 9062 h 63703"/>
              <a:gd name="connsiteX7" fmla="*/ 5270434 w 7618355"/>
              <a:gd name="connsiteY7" fmla="*/ 3457 h 63703"/>
              <a:gd name="connsiteX8" fmla="*/ 6459255 w 7618355"/>
              <a:gd name="connsiteY8" fmla="*/ 655 h 63703"/>
              <a:gd name="connsiteX9" fmla="*/ 7618355 w 7618355"/>
              <a:gd name="connsiteY9" fmla="*/ 16067 h 63703"/>
              <a:gd name="connsiteX10" fmla="*/ 7618355 w 7618355"/>
              <a:gd name="connsiteY10" fmla="*/ 16067 h 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355" h="63703" extrusionOk="0">
                <a:moveTo>
                  <a:pt x="0" y="63703"/>
                </a:moveTo>
                <a:cubicBezTo>
                  <a:pt x="55603" y="29127"/>
                  <a:pt x="144761" y="20697"/>
                  <a:pt x="307111" y="9062"/>
                </a:cubicBezTo>
                <a:cubicBezTo>
                  <a:pt x="506045" y="8346"/>
                  <a:pt x="632960" y="5644"/>
                  <a:pt x="941149" y="6259"/>
                </a:cubicBezTo>
                <a:cubicBezTo>
                  <a:pt x="1139975" y="48699"/>
                  <a:pt x="1421963" y="42046"/>
                  <a:pt x="1743600" y="25874"/>
                </a:cubicBezTo>
                <a:cubicBezTo>
                  <a:pt x="1990486" y="-13167"/>
                  <a:pt x="2621118" y="46272"/>
                  <a:pt x="2853167" y="7660"/>
                </a:cubicBezTo>
                <a:cubicBezTo>
                  <a:pt x="3216956" y="12825"/>
                  <a:pt x="3356978" y="-5585"/>
                  <a:pt x="3606088" y="18869"/>
                </a:cubicBezTo>
                <a:cubicBezTo>
                  <a:pt x="3834154" y="14077"/>
                  <a:pt x="4124249" y="27455"/>
                  <a:pt x="4418447" y="9062"/>
                </a:cubicBezTo>
                <a:cubicBezTo>
                  <a:pt x="4694187" y="-9247"/>
                  <a:pt x="4924995" y="12232"/>
                  <a:pt x="5270434" y="3457"/>
                </a:cubicBezTo>
                <a:cubicBezTo>
                  <a:pt x="5700714" y="52523"/>
                  <a:pt x="6169106" y="22878"/>
                  <a:pt x="6459255" y="655"/>
                </a:cubicBezTo>
                <a:cubicBezTo>
                  <a:pt x="6850574" y="2757"/>
                  <a:pt x="7618356" y="16068"/>
                  <a:pt x="7618355" y="16067"/>
                </a:cubicBezTo>
                <a:lnTo>
                  <a:pt x="7618355" y="16067"/>
                </a:lnTo>
              </a:path>
            </a:pathLst>
          </a:custGeom>
          <a:noFill/>
          <a:ln w="9525">
            <a:solidFill>
              <a:srgbClr val="BE8C7E"/>
            </a:solidFill>
            <a:prstDash val="sysDash"/>
            <a:extLst>
              <a:ext uri="{C807C97D-BFC1-408E-A445-0C87EB9F89A2}">
                <ask:lineSketchStyleProps xmlns:ask="http://schemas.microsoft.com/office/drawing/2018/sketchyshapes" sd="1219033472">
                  <a:custGeom>
                    <a:avLst/>
                    <a:gdLst>
                      <a:gd name="connsiteX0" fmla="*/ 0 w 2336124"/>
                      <a:gd name="connsiteY0" fmla="*/ 138126 h 138126"/>
                      <a:gd name="connsiteX1" fmla="*/ 94174 w 2336124"/>
                      <a:gd name="connsiteY1" fmla="*/ 19649 h 138126"/>
                      <a:gd name="connsiteX2" fmla="*/ 288598 w 2336124"/>
                      <a:gd name="connsiteY2" fmla="*/ 13573 h 138126"/>
                      <a:gd name="connsiteX3" fmla="*/ 534665 w 2336124"/>
                      <a:gd name="connsiteY3" fmla="*/ 56103 h 138126"/>
                      <a:gd name="connsiteX4" fmla="*/ 874907 w 2336124"/>
                      <a:gd name="connsiteY4" fmla="*/ 16611 h 138126"/>
                      <a:gd name="connsiteX5" fmla="*/ 1105786 w 2336124"/>
                      <a:gd name="connsiteY5" fmla="*/ 40914 h 138126"/>
                      <a:gd name="connsiteX6" fmla="*/ 1354891 w 2336124"/>
                      <a:gd name="connsiteY6" fmla="*/ 19649 h 138126"/>
                      <a:gd name="connsiteX7" fmla="*/ 1616148 w 2336124"/>
                      <a:gd name="connsiteY7" fmla="*/ 7497 h 138126"/>
                      <a:gd name="connsiteX8" fmla="*/ 1980693 w 2336124"/>
                      <a:gd name="connsiteY8" fmla="*/ 1421 h 138126"/>
                      <a:gd name="connsiteX9" fmla="*/ 2336124 w 2336124"/>
                      <a:gd name="connsiteY9" fmla="*/ 34838 h 138126"/>
                      <a:gd name="connsiteX10" fmla="*/ 2336124 w 2336124"/>
                      <a:gd name="connsiteY10" fmla="*/ 34838 h 1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124" h="138126">
                        <a:moveTo>
                          <a:pt x="0" y="138126"/>
                        </a:moveTo>
                        <a:cubicBezTo>
                          <a:pt x="23037" y="89267"/>
                          <a:pt x="46075" y="40408"/>
                          <a:pt x="94174" y="19649"/>
                        </a:cubicBezTo>
                        <a:cubicBezTo>
                          <a:pt x="142273" y="-1110"/>
                          <a:pt x="215183" y="7497"/>
                          <a:pt x="288598" y="13573"/>
                        </a:cubicBezTo>
                        <a:cubicBezTo>
                          <a:pt x="362013" y="19649"/>
                          <a:pt x="436947" y="55597"/>
                          <a:pt x="534665" y="56103"/>
                        </a:cubicBezTo>
                        <a:cubicBezTo>
                          <a:pt x="632383" y="56609"/>
                          <a:pt x="779720" y="19142"/>
                          <a:pt x="874907" y="16611"/>
                        </a:cubicBezTo>
                        <a:cubicBezTo>
                          <a:pt x="970094" y="14080"/>
                          <a:pt x="1025789" y="40408"/>
                          <a:pt x="1105786" y="40914"/>
                        </a:cubicBezTo>
                        <a:cubicBezTo>
                          <a:pt x="1185783" y="41420"/>
                          <a:pt x="1269831" y="25218"/>
                          <a:pt x="1354891" y="19649"/>
                        </a:cubicBezTo>
                        <a:cubicBezTo>
                          <a:pt x="1439951" y="14080"/>
                          <a:pt x="1511848" y="10535"/>
                          <a:pt x="1616148" y="7497"/>
                        </a:cubicBezTo>
                        <a:cubicBezTo>
                          <a:pt x="1720448" y="4459"/>
                          <a:pt x="1860697" y="-3136"/>
                          <a:pt x="1980693" y="1421"/>
                        </a:cubicBezTo>
                        <a:cubicBezTo>
                          <a:pt x="2100689" y="5978"/>
                          <a:pt x="2336124" y="34838"/>
                          <a:pt x="2336124" y="34838"/>
                        </a:cubicBezTo>
                        <a:lnTo>
                          <a:pt x="2336124" y="3483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7" name="TextBox 416">
            <a:extLst>
              <a:ext uri="{FF2B5EF4-FFF2-40B4-BE49-F238E27FC236}">
                <a16:creationId xmlns:a16="http://schemas.microsoft.com/office/drawing/2014/main" id="{35E97D37-3F43-F903-1420-461892E5006F}"/>
              </a:ext>
            </a:extLst>
          </p:cNvPr>
          <p:cNvSpPr txBox="1"/>
          <p:nvPr/>
        </p:nvSpPr>
        <p:spPr>
          <a:xfrm>
            <a:off x="5006645" y="150428"/>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A</a:t>
            </a:r>
          </a:p>
        </p:txBody>
      </p:sp>
      <p:sp>
        <p:nvSpPr>
          <p:cNvPr id="8" name="Rectangle 7">
            <a:extLst>
              <a:ext uri="{FF2B5EF4-FFF2-40B4-BE49-F238E27FC236}">
                <a16:creationId xmlns:a16="http://schemas.microsoft.com/office/drawing/2014/main" id="{BCAE75C8-5F98-8D63-372C-95886D0653E4}"/>
              </a:ext>
            </a:extLst>
          </p:cNvPr>
          <p:cNvSpPr/>
          <p:nvPr/>
        </p:nvSpPr>
        <p:spPr>
          <a:xfrm>
            <a:off x="2644107" y="3058051"/>
            <a:ext cx="9407019" cy="372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a:extLst>
              <a:ext uri="{FF2B5EF4-FFF2-40B4-BE49-F238E27FC236}">
                <a16:creationId xmlns:a16="http://schemas.microsoft.com/office/drawing/2014/main" id="{A0523AC6-BC26-5957-A132-48731DFF836A}"/>
              </a:ext>
            </a:extLst>
          </p:cNvPr>
          <p:cNvSpPr txBox="1"/>
          <p:nvPr/>
        </p:nvSpPr>
        <p:spPr>
          <a:xfrm>
            <a:off x="3424756" y="3336694"/>
            <a:ext cx="3775607" cy="338554"/>
          </a:xfrm>
          <a:prstGeom prst="rect">
            <a:avLst/>
          </a:prstGeom>
          <a:noFill/>
        </p:spPr>
        <p:txBody>
          <a:bodyPr wrap="square" rtlCol="0">
            <a:spAutoFit/>
          </a:bodyPr>
          <a:lstStyle/>
          <a:p>
            <a:r>
              <a:rPr lang="et-EE" sz="1600" dirty="0">
                <a:cs typeface="Arial" panose="020B0604020202020204" pitchFamily="34" charset="0"/>
              </a:rPr>
              <a:t>CH</a:t>
            </a:r>
            <a:r>
              <a:rPr lang="et-EE" sz="1600" baseline="-25000" dirty="0">
                <a:cs typeface="Arial" panose="020B0604020202020204" pitchFamily="34" charset="0"/>
              </a:rPr>
              <a:t>4</a:t>
            </a:r>
            <a:r>
              <a:rPr lang="et-EE" sz="1600" dirty="0">
                <a:cs typeface="Arial" panose="020B0604020202020204" pitchFamily="34" charset="0"/>
              </a:rPr>
              <a:t>, N</a:t>
            </a:r>
            <a:r>
              <a:rPr lang="et-EE" sz="1600" baseline="-25000" dirty="0">
                <a:cs typeface="Arial" panose="020B0604020202020204" pitchFamily="34" charset="0"/>
              </a:rPr>
              <a:t>2</a:t>
            </a:r>
            <a:r>
              <a:rPr lang="et-EE" sz="1600" dirty="0">
                <a:cs typeface="Arial" panose="020B0604020202020204" pitchFamily="34" charset="0"/>
              </a:rPr>
              <a:t>O – manuaalne pimekambrimeetod; </a:t>
            </a:r>
          </a:p>
        </p:txBody>
      </p:sp>
      <p:sp>
        <p:nvSpPr>
          <p:cNvPr id="18" name="TextBox 17">
            <a:extLst>
              <a:ext uri="{FF2B5EF4-FFF2-40B4-BE49-F238E27FC236}">
                <a16:creationId xmlns:a16="http://schemas.microsoft.com/office/drawing/2014/main" id="{4AF54E50-7EC6-5770-E4DF-6E6F65657377}"/>
              </a:ext>
            </a:extLst>
          </p:cNvPr>
          <p:cNvSpPr txBox="1"/>
          <p:nvPr/>
        </p:nvSpPr>
        <p:spPr>
          <a:xfrm>
            <a:off x="7076187" y="3329573"/>
            <a:ext cx="3438043" cy="338554"/>
          </a:xfrm>
          <a:prstGeom prst="rect">
            <a:avLst/>
          </a:prstGeom>
          <a:noFill/>
        </p:spPr>
        <p:txBody>
          <a:bodyPr wrap="square" rtlCol="0">
            <a:spAutoFit/>
          </a:bodyPr>
          <a:lstStyle/>
          <a:p>
            <a:r>
              <a:rPr lang="et-EE" sz="1600" dirty="0">
                <a:cs typeface="Arial" panose="020B0604020202020204" pitchFamily="34" charset="0"/>
              </a:rPr>
              <a:t>NEE – läbipaistva kambriga mõõtmised</a:t>
            </a:r>
          </a:p>
        </p:txBody>
      </p:sp>
      <p:sp>
        <p:nvSpPr>
          <p:cNvPr id="72" name="TextBox 71">
            <a:extLst>
              <a:ext uri="{FF2B5EF4-FFF2-40B4-BE49-F238E27FC236}">
                <a16:creationId xmlns:a16="http://schemas.microsoft.com/office/drawing/2014/main" id="{BC52DC90-A03B-E0A1-4B43-FED06318E7BA}"/>
              </a:ext>
            </a:extLst>
          </p:cNvPr>
          <p:cNvSpPr txBox="1"/>
          <p:nvPr/>
        </p:nvSpPr>
        <p:spPr>
          <a:xfrm>
            <a:off x="7692412" y="127040"/>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B</a:t>
            </a:r>
          </a:p>
        </p:txBody>
      </p:sp>
      <p:sp>
        <p:nvSpPr>
          <p:cNvPr id="73" name="TextBox 72">
            <a:extLst>
              <a:ext uri="{FF2B5EF4-FFF2-40B4-BE49-F238E27FC236}">
                <a16:creationId xmlns:a16="http://schemas.microsoft.com/office/drawing/2014/main" id="{07AE3E5D-0CBE-4470-B8CC-9A28F6669092}"/>
              </a:ext>
            </a:extLst>
          </p:cNvPr>
          <p:cNvSpPr txBox="1"/>
          <p:nvPr/>
        </p:nvSpPr>
        <p:spPr>
          <a:xfrm>
            <a:off x="10646228" y="186367"/>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C</a:t>
            </a:r>
          </a:p>
        </p:txBody>
      </p:sp>
      <p:sp>
        <p:nvSpPr>
          <p:cNvPr id="74" name="TextBox 73">
            <a:extLst>
              <a:ext uri="{FF2B5EF4-FFF2-40B4-BE49-F238E27FC236}">
                <a16:creationId xmlns:a16="http://schemas.microsoft.com/office/drawing/2014/main" id="{7D368A5E-179F-A7AF-33A2-6B9B411B57D8}"/>
              </a:ext>
            </a:extLst>
          </p:cNvPr>
          <p:cNvSpPr txBox="1"/>
          <p:nvPr/>
        </p:nvSpPr>
        <p:spPr>
          <a:xfrm rot="16200000">
            <a:off x="2076651" y="212583"/>
            <a:ext cx="794496" cy="369332"/>
          </a:xfrm>
          <a:prstGeom prst="rect">
            <a:avLst/>
          </a:prstGeom>
          <a:noFill/>
        </p:spPr>
        <p:txBody>
          <a:bodyPr wrap="square" rtlCol="0">
            <a:spAutoFit/>
          </a:bodyPr>
          <a:lstStyle/>
          <a:p>
            <a:r>
              <a:rPr lang="et-EE" dirty="0">
                <a:cs typeface="Arial" panose="020B0604020202020204" pitchFamily="34" charset="0"/>
              </a:rPr>
              <a:t>Kraav</a:t>
            </a:r>
            <a:endParaRPr lang="et-EE" sz="2000" dirty="0">
              <a:cs typeface="Arial" panose="020B0604020202020204" pitchFamily="34" charset="0"/>
            </a:endParaRPr>
          </a:p>
        </p:txBody>
      </p:sp>
      <p:sp>
        <p:nvSpPr>
          <p:cNvPr id="80" name="TextBox 79">
            <a:extLst>
              <a:ext uri="{FF2B5EF4-FFF2-40B4-BE49-F238E27FC236}">
                <a16:creationId xmlns:a16="http://schemas.microsoft.com/office/drawing/2014/main" id="{E3702410-D0E6-31CF-E183-82B51573EF7C}"/>
              </a:ext>
            </a:extLst>
          </p:cNvPr>
          <p:cNvSpPr txBox="1"/>
          <p:nvPr/>
        </p:nvSpPr>
        <p:spPr>
          <a:xfrm>
            <a:off x="2639823" y="3042214"/>
            <a:ext cx="3102871" cy="338554"/>
          </a:xfrm>
          <a:prstGeom prst="rect">
            <a:avLst/>
          </a:prstGeom>
          <a:noFill/>
        </p:spPr>
        <p:txBody>
          <a:bodyPr wrap="square" rtlCol="0">
            <a:spAutoFit/>
          </a:bodyPr>
          <a:lstStyle/>
          <a:p>
            <a:r>
              <a:rPr lang="et-EE" sz="1600" u="sng" dirty="0">
                <a:cs typeface="Arial" panose="020B0604020202020204" pitchFamily="34" charset="0"/>
              </a:rPr>
              <a:t>Kasvuhoonegaaside mõõtmine</a:t>
            </a:r>
          </a:p>
        </p:txBody>
      </p:sp>
      <p:grpSp>
        <p:nvGrpSpPr>
          <p:cNvPr id="15" name="Group 14">
            <a:extLst>
              <a:ext uri="{FF2B5EF4-FFF2-40B4-BE49-F238E27FC236}">
                <a16:creationId xmlns:a16="http://schemas.microsoft.com/office/drawing/2014/main" id="{ECE41E0B-2572-DFFB-D808-BB0BA01762E6}"/>
              </a:ext>
            </a:extLst>
          </p:cNvPr>
          <p:cNvGrpSpPr/>
          <p:nvPr/>
        </p:nvGrpSpPr>
        <p:grpSpPr>
          <a:xfrm>
            <a:off x="4760248" y="1325218"/>
            <a:ext cx="1098928" cy="266403"/>
            <a:chOff x="5127002" y="1330386"/>
            <a:chExt cx="1098928" cy="266403"/>
          </a:xfrm>
        </p:grpSpPr>
        <p:sp>
          <p:nvSpPr>
            <p:cNvPr id="239" name="Frame 8">
              <a:extLst>
                <a:ext uri="{FF2B5EF4-FFF2-40B4-BE49-F238E27FC236}">
                  <a16:creationId xmlns:a16="http://schemas.microsoft.com/office/drawing/2014/main" id="{A88F8139-F6CB-C8F1-CE5C-29694C2D3793}"/>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5" name="Frame 8">
              <a:extLst>
                <a:ext uri="{FF2B5EF4-FFF2-40B4-BE49-F238E27FC236}">
                  <a16:creationId xmlns:a16="http://schemas.microsoft.com/office/drawing/2014/main" id="{22E52C59-B5C8-47B9-A876-515FED77405D}"/>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11" name="Group 10">
            <a:extLst>
              <a:ext uri="{FF2B5EF4-FFF2-40B4-BE49-F238E27FC236}">
                <a16:creationId xmlns:a16="http://schemas.microsoft.com/office/drawing/2014/main" id="{E9C39E6A-7D87-7012-2855-4589C6728389}"/>
              </a:ext>
            </a:extLst>
          </p:cNvPr>
          <p:cNvGrpSpPr/>
          <p:nvPr/>
        </p:nvGrpSpPr>
        <p:grpSpPr>
          <a:xfrm>
            <a:off x="4927454" y="1800062"/>
            <a:ext cx="756075" cy="338553"/>
            <a:chOff x="5294205" y="1805229"/>
            <a:chExt cx="756075" cy="338553"/>
          </a:xfrm>
        </p:grpSpPr>
        <p:sp>
          <p:nvSpPr>
            <p:cNvPr id="243" name="Rectangle 50">
              <a:extLst>
                <a:ext uri="{FF2B5EF4-FFF2-40B4-BE49-F238E27FC236}">
                  <a16:creationId xmlns:a16="http://schemas.microsoft.com/office/drawing/2014/main" id="{ED74376D-026F-521F-116C-29B364CB1ED5}"/>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41" name="Oval 48">
              <a:extLst>
                <a:ext uri="{FF2B5EF4-FFF2-40B4-BE49-F238E27FC236}">
                  <a16:creationId xmlns:a16="http://schemas.microsoft.com/office/drawing/2014/main" id="{5EEE6613-6F74-184E-09C2-332092342636}"/>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 name="Oval 48">
              <a:extLst>
                <a:ext uri="{FF2B5EF4-FFF2-40B4-BE49-F238E27FC236}">
                  <a16:creationId xmlns:a16="http://schemas.microsoft.com/office/drawing/2014/main" id="{753F29F8-E5BE-4EA4-DB09-7CB331DB559D}"/>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 name="Oval 48">
              <a:extLst>
                <a:ext uri="{FF2B5EF4-FFF2-40B4-BE49-F238E27FC236}">
                  <a16:creationId xmlns:a16="http://schemas.microsoft.com/office/drawing/2014/main" id="{EEDF60E1-F15B-DED3-8D75-B09989E9CCFD}"/>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9" name="Group 18">
            <a:extLst>
              <a:ext uri="{FF2B5EF4-FFF2-40B4-BE49-F238E27FC236}">
                <a16:creationId xmlns:a16="http://schemas.microsoft.com/office/drawing/2014/main" id="{4A5A5C2F-50F8-E787-A152-0E36024267B8}"/>
              </a:ext>
            </a:extLst>
          </p:cNvPr>
          <p:cNvGrpSpPr/>
          <p:nvPr/>
        </p:nvGrpSpPr>
        <p:grpSpPr>
          <a:xfrm>
            <a:off x="7421261" y="1335559"/>
            <a:ext cx="1098928" cy="266403"/>
            <a:chOff x="5127002" y="1330386"/>
            <a:chExt cx="1098928" cy="266403"/>
          </a:xfrm>
        </p:grpSpPr>
        <p:sp>
          <p:nvSpPr>
            <p:cNvPr id="21" name="Frame 8">
              <a:extLst>
                <a:ext uri="{FF2B5EF4-FFF2-40B4-BE49-F238E27FC236}">
                  <a16:creationId xmlns:a16="http://schemas.microsoft.com/office/drawing/2014/main" id="{01ADBAC5-91DF-28E7-5996-A54CAEE0893D}"/>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2" name="Frame 8">
              <a:extLst>
                <a:ext uri="{FF2B5EF4-FFF2-40B4-BE49-F238E27FC236}">
                  <a16:creationId xmlns:a16="http://schemas.microsoft.com/office/drawing/2014/main" id="{CC32CA38-8565-83BD-F414-47AB72BD219F}"/>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3" name="Group 22">
            <a:extLst>
              <a:ext uri="{FF2B5EF4-FFF2-40B4-BE49-F238E27FC236}">
                <a16:creationId xmlns:a16="http://schemas.microsoft.com/office/drawing/2014/main" id="{0DE0E66F-12C0-2940-AAE7-78A0950F601B}"/>
              </a:ext>
            </a:extLst>
          </p:cNvPr>
          <p:cNvGrpSpPr/>
          <p:nvPr/>
        </p:nvGrpSpPr>
        <p:grpSpPr>
          <a:xfrm>
            <a:off x="7588467" y="1810403"/>
            <a:ext cx="756075" cy="338553"/>
            <a:chOff x="5294205" y="1805229"/>
            <a:chExt cx="756075" cy="338553"/>
          </a:xfrm>
        </p:grpSpPr>
        <p:sp>
          <p:nvSpPr>
            <p:cNvPr id="24" name="Rectangle 50">
              <a:extLst>
                <a:ext uri="{FF2B5EF4-FFF2-40B4-BE49-F238E27FC236}">
                  <a16:creationId xmlns:a16="http://schemas.microsoft.com/office/drawing/2014/main" id="{DDF4B45A-2B9E-C152-035A-52E6FC8F82D1}"/>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5" name="Oval 48">
              <a:extLst>
                <a:ext uri="{FF2B5EF4-FFF2-40B4-BE49-F238E27FC236}">
                  <a16:creationId xmlns:a16="http://schemas.microsoft.com/office/drawing/2014/main" id="{6E5F057D-09EB-D83C-7831-ADD82A2553DF}"/>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8" name="Oval 48">
              <a:extLst>
                <a:ext uri="{FF2B5EF4-FFF2-40B4-BE49-F238E27FC236}">
                  <a16:creationId xmlns:a16="http://schemas.microsoft.com/office/drawing/2014/main" id="{21B2CECD-64B8-9335-E727-63487621A67F}"/>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9" name="Oval 48">
              <a:extLst>
                <a:ext uri="{FF2B5EF4-FFF2-40B4-BE49-F238E27FC236}">
                  <a16:creationId xmlns:a16="http://schemas.microsoft.com/office/drawing/2014/main" id="{D9482ED0-9C60-1668-9B2A-3B41251EF436}"/>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30" name="Group 29">
            <a:extLst>
              <a:ext uri="{FF2B5EF4-FFF2-40B4-BE49-F238E27FC236}">
                <a16:creationId xmlns:a16="http://schemas.microsoft.com/office/drawing/2014/main" id="{97A46374-1F84-7A61-D21B-873A0466694E}"/>
              </a:ext>
            </a:extLst>
          </p:cNvPr>
          <p:cNvGrpSpPr/>
          <p:nvPr/>
        </p:nvGrpSpPr>
        <p:grpSpPr>
          <a:xfrm>
            <a:off x="10325663" y="1335559"/>
            <a:ext cx="1098928" cy="266403"/>
            <a:chOff x="5127002" y="1330386"/>
            <a:chExt cx="1098928" cy="266403"/>
          </a:xfrm>
        </p:grpSpPr>
        <p:sp>
          <p:nvSpPr>
            <p:cNvPr id="31" name="Frame 8">
              <a:extLst>
                <a:ext uri="{FF2B5EF4-FFF2-40B4-BE49-F238E27FC236}">
                  <a16:creationId xmlns:a16="http://schemas.microsoft.com/office/drawing/2014/main" id="{EEB1C9E2-1990-D168-2CAD-C87E878FA7C9}"/>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32" name="Frame 8">
              <a:extLst>
                <a:ext uri="{FF2B5EF4-FFF2-40B4-BE49-F238E27FC236}">
                  <a16:creationId xmlns:a16="http://schemas.microsoft.com/office/drawing/2014/main" id="{F9E907B0-5E21-5832-CD86-D9395FE29CD5}"/>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33" name="Group 32">
            <a:extLst>
              <a:ext uri="{FF2B5EF4-FFF2-40B4-BE49-F238E27FC236}">
                <a16:creationId xmlns:a16="http://schemas.microsoft.com/office/drawing/2014/main" id="{39C853D8-56B1-E346-70D8-45C8DBBE9261}"/>
              </a:ext>
            </a:extLst>
          </p:cNvPr>
          <p:cNvGrpSpPr/>
          <p:nvPr/>
        </p:nvGrpSpPr>
        <p:grpSpPr>
          <a:xfrm>
            <a:off x="10492869" y="1810403"/>
            <a:ext cx="756075" cy="338553"/>
            <a:chOff x="5294205" y="1805229"/>
            <a:chExt cx="756075" cy="338553"/>
          </a:xfrm>
        </p:grpSpPr>
        <p:sp>
          <p:nvSpPr>
            <p:cNvPr id="34" name="Rectangle 50">
              <a:extLst>
                <a:ext uri="{FF2B5EF4-FFF2-40B4-BE49-F238E27FC236}">
                  <a16:creationId xmlns:a16="http://schemas.microsoft.com/office/drawing/2014/main" id="{668B0311-7F02-4F9B-B5FD-A19463A71A02}"/>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5" name="Oval 48">
              <a:extLst>
                <a:ext uri="{FF2B5EF4-FFF2-40B4-BE49-F238E27FC236}">
                  <a16:creationId xmlns:a16="http://schemas.microsoft.com/office/drawing/2014/main" id="{4E353CE0-25F9-7C5D-D245-4C06B22195BB}"/>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6" name="Oval 48">
              <a:extLst>
                <a:ext uri="{FF2B5EF4-FFF2-40B4-BE49-F238E27FC236}">
                  <a16:creationId xmlns:a16="http://schemas.microsoft.com/office/drawing/2014/main" id="{5B89CC86-147A-FD05-873C-FEE255D5D96C}"/>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7" name="Oval 48">
              <a:extLst>
                <a:ext uri="{FF2B5EF4-FFF2-40B4-BE49-F238E27FC236}">
                  <a16:creationId xmlns:a16="http://schemas.microsoft.com/office/drawing/2014/main" id="{CA0CD87F-9BDC-0A7D-614B-4E40D314BF9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44" name="Group 43">
            <a:extLst>
              <a:ext uri="{FF2B5EF4-FFF2-40B4-BE49-F238E27FC236}">
                <a16:creationId xmlns:a16="http://schemas.microsoft.com/office/drawing/2014/main" id="{DB7220A1-FEA1-6449-5C78-217E85DD7A17}"/>
              </a:ext>
            </a:extLst>
          </p:cNvPr>
          <p:cNvGrpSpPr/>
          <p:nvPr/>
        </p:nvGrpSpPr>
        <p:grpSpPr>
          <a:xfrm>
            <a:off x="2744101" y="3393941"/>
            <a:ext cx="636879" cy="261232"/>
            <a:chOff x="2789172" y="3757805"/>
            <a:chExt cx="685433" cy="261233"/>
          </a:xfrm>
        </p:grpSpPr>
        <p:sp>
          <p:nvSpPr>
            <p:cNvPr id="42" name="Frame 8">
              <a:extLst>
                <a:ext uri="{FF2B5EF4-FFF2-40B4-BE49-F238E27FC236}">
                  <a16:creationId xmlns:a16="http://schemas.microsoft.com/office/drawing/2014/main" id="{E22915E8-3913-3246-5F59-5F8D84D3161C}"/>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43" name="Frame 8">
              <a:extLst>
                <a:ext uri="{FF2B5EF4-FFF2-40B4-BE49-F238E27FC236}">
                  <a16:creationId xmlns:a16="http://schemas.microsoft.com/office/drawing/2014/main" id="{8651245D-16FB-88F9-82EA-FE7D56DE8268}"/>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 name="Group 1">
            <a:extLst>
              <a:ext uri="{FF2B5EF4-FFF2-40B4-BE49-F238E27FC236}">
                <a16:creationId xmlns:a16="http://schemas.microsoft.com/office/drawing/2014/main" id="{1F6BE526-E7C4-B6B7-902C-FCB5E89D75BA}"/>
              </a:ext>
            </a:extLst>
          </p:cNvPr>
          <p:cNvGrpSpPr/>
          <p:nvPr/>
        </p:nvGrpSpPr>
        <p:grpSpPr>
          <a:xfrm>
            <a:off x="2701954" y="3738556"/>
            <a:ext cx="756075" cy="338553"/>
            <a:chOff x="5294205" y="1805229"/>
            <a:chExt cx="756075" cy="338553"/>
          </a:xfrm>
        </p:grpSpPr>
        <p:sp>
          <p:nvSpPr>
            <p:cNvPr id="3" name="Rectangle 50">
              <a:extLst>
                <a:ext uri="{FF2B5EF4-FFF2-40B4-BE49-F238E27FC236}">
                  <a16:creationId xmlns:a16="http://schemas.microsoft.com/office/drawing/2014/main" id="{DCC2F604-1569-4DB3-F8BE-DAF3CC768546}"/>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 name="Oval 48">
              <a:extLst>
                <a:ext uri="{FF2B5EF4-FFF2-40B4-BE49-F238E27FC236}">
                  <a16:creationId xmlns:a16="http://schemas.microsoft.com/office/drawing/2014/main" id="{AC2E4B28-B7FE-23B2-B81A-6B85B9C0A003}"/>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 name="Oval 48">
              <a:extLst>
                <a:ext uri="{FF2B5EF4-FFF2-40B4-BE49-F238E27FC236}">
                  <a16:creationId xmlns:a16="http://schemas.microsoft.com/office/drawing/2014/main" id="{DEC643C3-C3D3-20A1-F366-F88B62B52036}"/>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2" name="Oval 48">
              <a:extLst>
                <a:ext uri="{FF2B5EF4-FFF2-40B4-BE49-F238E27FC236}">
                  <a16:creationId xmlns:a16="http://schemas.microsoft.com/office/drawing/2014/main" id="{E5D96DF0-185E-DC0F-A760-607A569E938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4" name="TextBox 13">
            <a:extLst>
              <a:ext uri="{FF2B5EF4-FFF2-40B4-BE49-F238E27FC236}">
                <a16:creationId xmlns:a16="http://schemas.microsoft.com/office/drawing/2014/main" id="{0EC0DA32-1D59-9B46-301B-9E94920DA87B}"/>
              </a:ext>
            </a:extLst>
          </p:cNvPr>
          <p:cNvSpPr txBox="1"/>
          <p:nvPr/>
        </p:nvSpPr>
        <p:spPr>
          <a:xfrm>
            <a:off x="3494705" y="3722098"/>
            <a:ext cx="7058312" cy="338554"/>
          </a:xfrm>
          <a:prstGeom prst="rect">
            <a:avLst/>
          </a:prstGeom>
          <a:noFill/>
        </p:spPr>
        <p:txBody>
          <a:bodyPr wrap="square" rtlCol="0">
            <a:spAutoFit/>
          </a:bodyPr>
          <a:lstStyle/>
          <a:p>
            <a:r>
              <a:rPr lang="et-EE" sz="1600" dirty="0">
                <a:cs typeface="Arial" panose="020B0604020202020204" pitchFamily="34" charset="0"/>
              </a:rPr>
              <a:t>Heterotroofne CO</a:t>
            </a:r>
            <a:r>
              <a:rPr lang="et-EE" sz="1600" baseline="-25000" dirty="0">
                <a:cs typeface="Arial" panose="020B0604020202020204" pitchFamily="34" charset="0"/>
              </a:rPr>
              <a:t>2 </a:t>
            </a:r>
            <a:r>
              <a:rPr lang="et-EE" sz="1600" dirty="0">
                <a:cs typeface="Arial" panose="020B0604020202020204" pitchFamily="34" charset="0"/>
              </a:rPr>
              <a:t>- kolme punkti klaster; analüsaator dünaamilise pimekambriga</a:t>
            </a:r>
          </a:p>
        </p:txBody>
      </p:sp>
      <p:pic>
        <p:nvPicPr>
          <p:cNvPr id="227" name="Picture 226" descr="A toilet in the grass&#10;&#10;Description automatically generated with low confidence">
            <a:extLst>
              <a:ext uri="{FF2B5EF4-FFF2-40B4-BE49-F238E27FC236}">
                <a16:creationId xmlns:a16="http://schemas.microsoft.com/office/drawing/2014/main" id="{385AC2BF-3BF7-414D-1F0D-DB4EE7738D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40"/>
          <a:stretch/>
        </p:blipFill>
        <p:spPr>
          <a:xfrm>
            <a:off x="139007" y="102203"/>
            <a:ext cx="2177020" cy="2963116"/>
          </a:xfrm>
          <a:prstGeom prst="rect">
            <a:avLst/>
          </a:prstGeom>
        </p:spPr>
      </p:pic>
      <p:pic>
        <p:nvPicPr>
          <p:cNvPr id="228" name="Picture 227" descr="A picture containing outdoor, grass&#10;&#10;Description automatically generated">
            <a:extLst>
              <a:ext uri="{FF2B5EF4-FFF2-40B4-BE49-F238E27FC236}">
                <a16:creationId xmlns:a16="http://schemas.microsoft.com/office/drawing/2014/main" id="{3135A304-DC0A-6E5E-63B9-A3A9D8339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66" t="2174" b="28917"/>
          <a:stretch/>
        </p:blipFill>
        <p:spPr>
          <a:xfrm>
            <a:off x="141546" y="3167523"/>
            <a:ext cx="2177019" cy="3618367"/>
          </a:xfrm>
          <a:prstGeom prst="rect">
            <a:avLst/>
          </a:prstGeom>
        </p:spPr>
      </p:pic>
      <p:pic>
        <p:nvPicPr>
          <p:cNvPr id="229" name="Picture 228">
            <a:extLst>
              <a:ext uri="{FF2B5EF4-FFF2-40B4-BE49-F238E27FC236}">
                <a16:creationId xmlns:a16="http://schemas.microsoft.com/office/drawing/2014/main" id="{D9C9E1D9-A658-2261-3645-2F8D54C888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20" t="27701"/>
          <a:stretch/>
        </p:blipFill>
        <p:spPr>
          <a:xfrm>
            <a:off x="8281819" y="4229265"/>
            <a:ext cx="3633848" cy="2278476"/>
          </a:xfrm>
          <a:prstGeom prst="rect">
            <a:avLst/>
          </a:prstGeom>
        </p:spPr>
      </p:pic>
      <p:sp>
        <p:nvSpPr>
          <p:cNvPr id="9" name="TextBox 8">
            <a:extLst>
              <a:ext uri="{FF2B5EF4-FFF2-40B4-BE49-F238E27FC236}">
                <a16:creationId xmlns:a16="http://schemas.microsoft.com/office/drawing/2014/main" id="{8D00DAB2-6AAF-1EBB-160F-BFE5D177EA01}"/>
              </a:ext>
            </a:extLst>
          </p:cNvPr>
          <p:cNvSpPr txBox="1"/>
          <p:nvPr/>
        </p:nvSpPr>
        <p:spPr>
          <a:xfrm>
            <a:off x="3163722" y="1399886"/>
            <a:ext cx="1285861" cy="338554"/>
          </a:xfrm>
          <a:prstGeom prst="rect">
            <a:avLst/>
          </a:prstGeom>
          <a:noFill/>
        </p:spPr>
        <p:txBody>
          <a:bodyPr wrap="square" rtlCol="0">
            <a:spAutoFit/>
          </a:bodyPr>
          <a:lstStyle/>
          <a:p>
            <a:r>
              <a:rPr lang="et-EE" sz="1600" dirty="0">
                <a:cs typeface="Arial" panose="020B0604020202020204" pitchFamily="34" charset="0"/>
              </a:rPr>
              <a:t>Jalgtee</a:t>
            </a:r>
          </a:p>
        </p:txBody>
      </p:sp>
    </p:spTree>
    <p:extLst>
      <p:ext uri="{BB962C8B-B14F-4D97-AF65-F5344CB8AC3E}">
        <p14:creationId xmlns:p14="http://schemas.microsoft.com/office/powerpoint/2010/main" val="6858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6" name="Group 1065">
            <a:extLst>
              <a:ext uri="{FF2B5EF4-FFF2-40B4-BE49-F238E27FC236}">
                <a16:creationId xmlns:a16="http://schemas.microsoft.com/office/drawing/2014/main" id="{6259857F-DCBB-734A-1DBA-1332DA03363D}"/>
              </a:ext>
            </a:extLst>
          </p:cNvPr>
          <p:cNvGrpSpPr/>
          <p:nvPr/>
        </p:nvGrpSpPr>
        <p:grpSpPr>
          <a:xfrm>
            <a:off x="226786" y="799388"/>
            <a:ext cx="11785532" cy="5905477"/>
            <a:chOff x="226785" y="799385"/>
            <a:chExt cx="11785532" cy="5905477"/>
          </a:xfrm>
        </p:grpSpPr>
        <p:pic>
          <p:nvPicPr>
            <p:cNvPr id="1046" name="Picture 1045" descr="A close-up of a leaf&#10;&#10;Description automatically generated with low confidence">
              <a:extLst>
                <a:ext uri="{FF2B5EF4-FFF2-40B4-BE49-F238E27FC236}">
                  <a16:creationId xmlns:a16="http://schemas.microsoft.com/office/drawing/2014/main" id="{AE64C36B-5644-685C-2769-05E03D6D6072}"/>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8986675" y="1408587"/>
              <a:ext cx="1541447" cy="2167080"/>
            </a:xfrm>
            <a:prstGeom prst="rect">
              <a:avLst/>
            </a:prstGeom>
          </p:spPr>
        </p:pic>
        <p:pic>
          <p:nvPicPr>
            <p:cNvPr id="1041" name="Picture 1040" descr="A close-up of a leaf&#10;&#10;Description automatically generated with low confidence">
              <a:extLst>
                <a:ext uri="{FF2B5EF4-FFF2-40B4-BE49-F238E27FC236}">
                  <a16:creationId xmlns:a16="http://schemas.microsoft.com/office/drawing/2014/main" id="{BCF54E72-D98E-5409-7BBB-63D8BCBF4C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42"/>
            <a:stretch/>
          </p:blipFill>
          <p:spPr>
            <a:xfrm>
              <a:off x="8947348" y="3329989"/>
              <a:ext cx="747709" cy="980421"/>
            </a:xfrm>
            <a:prstGeom prst="rect">
              <a:avLst/>
            </a:prstGeom>
          </p:spPr>
        </p:pic>
        <p:pic>
          <p:nvPicPr>
            <p:cNvPr id="1038" name="Picture 1037" descr="A close-up of a leaf&#10;&#10;Description automatically generated with low confidence">
              <a:extLst>
                <a:ext uri="{FF2B5EF4-FFF2-40B4-BE49-F238E27FC236}">
                  <a16:creationId xmlns:a16="http://schemas.microsoft.com/office/drawing/2014/main" id="{53AC6379-9C63-8079-C830-9688682676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42"/>
            <a:stretch/>
          </p:blipFill>
          <p:spPr>
            <a:xfrm>
              <a:off x="10286056" y="3450131"/>
              <a:ext cx="747709" cy="980421"/>
            </a:xfrm>
            <a:prstGeom prst="rect">
              <a:avLst/>
            </a:prstGeom>
          </p:spPr>
        </p:pic>
        <p:pic>
          <p:nvPicPr>
            <p:cNvPr id="1039" name="Picture 1038" descr="A close-up of a leaf&#10;&#10;Description automatically generated with low confidence">
              <a:extLst>
                <a:ext uri="{FF2B5EF4-FFF2-40B4-BE49-F238E27FC236}">
                  <a16:creationId xmlns:a16="http://schemas.microsoft.com/office/drawing/2014/main" id="{94317DE5-9D05-4F41-D8E0-4F691183CE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42"/>
            <a:stretch/>
          </p:blipFill>
          <p:spPr>
            <a:xfrm>
              <a:off x="10682986" y="3385456"/>
              <a:ext cx="539328" cy="707185"/>
            </a:xfrm>
            <a:prstGeom prst="rect">
              <a:avLst/>
            </a:prstGeom>
          </p:spPr>
        </p:pic>
        <p:pic>
          <p:nvPicPr>
            <p:cNvPr id="1029" name="Picture 1028" descr="A close-up of a leaf&#10;&#10;Description automatically generated with low confidence">
              <a:extLst>
                <a:ext uri="{FF2B5EF4-FFF2-40B4-BE49-F238E27FC236}">
                  <a16:creationId xmlns:a16="http://schemas.microsoft.com/office/drawing/2014/main" id="{D1286C84-2A4B-9D1B-25FF-4E97DA159B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42"/>
            <a:stretch/>
          </p:blipFill>
          <p:spPr>
            <a:xfrm>
              <a:off x="8321089" y="3287255"/>
              <a:ext cx="747709" cy="980421"/>
            </a:xfrm>
            <a:prstGeom prst="rect">
              <a:avLst/>
            </a:prstGeom>
          </p:spPr>
        </p:pic>
        <p:pic>
          <p:nvPicPr>
            <p:cNvPr id="54" name="Picture 53" descr="A close-up of a leaf&#10;&#10;Description automatically generated with low confidence">
              <a:extLst>
                <a:ext uri="{FF2B5EF4-FFF2-40B4-BE49-F238E27FC236}">
                  <a16:creationId xmlns:a16="http://schemas.microsoft.com/office/drawing/2014/main" id="{2EDD9A6E-1E64-8ECF-1A6A-436E4F2DE244}"/>
                </a:ext>
              </a:extLst>
            </p:cNvPr>
            <p:cNvPicPr>
              <a:picLocks noChangeAspect="1"/>
            </p:cNvPicPr>
            <p:nvPr/>
          </p:nvPicPr>
          <p:blipFill rotWithShape="1">
            <a:blip r:embed="rId3">
              <a:extLst>
                <a:ext uri="{28A0092B-C50C-407E-A947-70E740481C1C}">
                  <a14:useLocalDpi xmlns:a14="http://schemas.microsoft.com/office/drawing/2010/main" val="0"/>
                </a:ext>
              </a:extLst>
            </a:blip>
            <a:srcRect t="49442"/>
            <a:stretch/>
          </p:blipFill>
          <p:spPr>
            <a:xfrm>
              <a:off x="8471536" y="3745375"/>
              <a:ext cx="1309865" cy="1717538"/>
            </a:xfrm>
            <a:prstGeom prst="rect">
              <a:avLst/>
            </a:prstGeom>
          </p:spPr>
        </p:pic>
        <p:pic>
          <p:nvPicPr>
            <p:cNvPr id="1037" name="Picture 1036" descr="A close-up of a leaf&#10;&#10;Description automatically generated with low confidence">
              <a:extLst>
                <a:ext uri="{FF2B5EF4-FFF2-40B4-BE49-F238E27FC236}">
                  <a16:creationId xmlns:a16="http://schemas.microsoft.com/office/drawing/2014/main" id="{C622AC5B-0AA9-DE4F-0D7E-4947E7948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442"/>
            <a:stretch/>
          </p:blipFill>
          <p:spPr>
            <a:xfrm>
              <a:off x="8604221" y="3272182"/>
              <a:ext cx="747709" cy="980421"/>
            </a:xfrm>
            <a:prstGeom prst="rect">
              <a:avLst/>
            </a:prstGeom>
          </p:spPr>
        </p:pic>
        <p:pic>
          <p:nvPicPr>
            <p:cNvPr id="1040" name="Picture 1039" descr="A close-up of a leaf&#10;&#10;Description automatically generated with low confidence">
              <a:extLst>
                <a:ext uri="{FF2B5EF4-FFF2-40B4-BE49-F238E27FC236}">
                  <a16:creationId xmlns:a16="http://schemas.microsoft.com/office/drawing/2014/main" id="{3E2D8B29-2621-A4F0-DC0E-61F1084A3A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442"/>
            <a:stretch/>
          </p:blipFill>
          <p:spPr>
            <a:xfrm>
              <a:off x="9403975" y="3229754"/>
              <a:ext cx="995698" cy="1305593"/>
            </a:xfrm>
            <a:prstGeom prst="rect">
              <a:avLst/>
            </a:prstGeom>
          </p:spPr>
        </p:pic>
        <p:pic>
          <p:nvPicPr>
            <p:cNvPr id="1035" name="Picture 1034" descr="A close-up of a leaf&#10;&#10;Description automatically generated with low confidence">
              <a:extLst>
                <a:ext uri="{FF2B5EF4-FFF2-40B4-BE49-F238E27FC236}">
                  <a16:creationId xmlns:a16="http://schemas.microsoft.com/office/drawing/2014/main" id="{F0F687F8-901A-D481-05F9-000F955840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442"/>
            <a:stretch/>
          </p:blipFill>
          <p:spPr>
            <a:xfrm>
              <a:off x="6707398" y="3156056"/>
              <a:ext cx="972788" cy="1275552"/>
            </a:xfrm>
            <a:prstGeom prst="rect">
              <a:avLst/>
            </a:prstGeom>
          </p:spPr>
        </p:pic>
        <p:pic>
          <p:nvPicPr>
            <p:cNvPr id="1031" name="Picture 1030" descr="A close-up of a leaf&#10;&#10;Description automatically generated with low confidence">
              <a:extLst>
                <a:ext uri="{FF2B5EF4-FFF2-40B4-BE49-F238E27FC236}">
                  <a16:creationId xmlns:a16="http://schemas.microsoft.com/office/drawing/2014/main" id="{29F4D8D7-77CD-1283-6FA9-320854C64D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442"/>
            <a:stretch/>
          </p:blipFill>
          <p:spPr>
            <a:xfrm>
              <a:off x="10076995" y="3752711"/>
              <a:ext cx="663430" cy="869911"/>
            </a:xfrm>
            <a:prstGeom prst="rect">
              <a:avLst/>
            </a:prstGeom>
          </p:spPr>
        </p:pic>
        <p:pic>
          <p:nvPicPr>
            <p:cNvPr id="1032" name="Picture 1031" descr="A close-up of a leaf&#10;&#10;Description automatically generated with low confidence">
              <a:extLst>
                <a:ext uri="{FF2B5EF4-FFF2-40B4-BE49-F238E27FC236}">
                  <a16:creationId xmlns:a16="http://schemas.microsoft.com/office/drawing/2014/main" id="{C1737F6C-DBD0-2410-8A23-828AA9781A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442"/>
            <a:stretch/>
          </p:blipFill>
          <p:spPr>
            <a:xfrm>
              <a:off x="10325660" y="3763084"/>
              <a:ext cx="490542" cy="643214"/>
            </a:xfrm>
            <a:prstGeom prst="rect">
              <a:avLst/>
            </a:prstGeom>
          </p:spPr>
        </p:pic>
        <p:pic>
          <p:nvPicPr>
            <p:cNvPr id="8" name="Picture 7" descr="A close-up of a leaf&#10;&#10;Description automatically generated with low confidence">
              <a:extLst>
                <a:ext uri="{FF2B5EF4-FFF2-40B4-BE49-F238E27FC236}">
                  <a16:creationId xmlns:a16="http://schemas.microsoft.com/office/drawing/2014/main" id="{DEA1A9EF-8142-D570-2E2F-AFE8D6CB67D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9442"/>
            <a:stretch/>
          </p:blipFill>
          <p:spPr>
            <a:xfrm>
              <a:off x="9100695" y="3789212"/>
              <a:ext cx="960286" cy="1259158"/>
            </a:xfrm>
            <a:prstGeom prst="rect">
              <a:avLst/>
            </a:prstGeom>
          </p:spPr>
        </p:pic>
        <p:pic>
          <p:nvPicPr>
            <p:cNvPr id="55" name="Picture 54" descr="A close-up of a leaf&#10;&#10;Description automatically generated with low confidence">
              <a:extLst>
                <a:ext uri="{FF2B5EF4-FFF2-40B4-BE49-F238E27FC236}">
                  <a16:creationId xmlns:a16="http://schemas.microsoft.com/office/drawing/2014/main" id="{6646CE46-ED84-AC21-EF10-DDF71E21447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9442"/>
            <a:stretch/>
          </p:blipFill>
          <p:spPr>
            <a:xfrm>
              <a:off x="9703751" y="3727372"/>
              <a:ext cx="851166" cy="1116077"/>
            </a:xfrm>
            <a:prstGeom prst="rect">
              <a:avLst/>
            </a:prstGeom>
          </p:spPr>
        </p:pic>
        <p:pic>
          <p:nvPicPr>
            <p:cNvPr id="20" name="Picture 19" descr="A close-up of a leaf&#10;&#10;Description automatically generated with low confidence">
              <a:extLst>
                <a:ext uri="{FF2B5EF4-FFF2-40B4-BE49-F238E27FC236}">
                  <a16:creationId xmlns:a16="http://schemas.microsoft.com/office/drawing/2014/main" id="{3BAC8994-57D9-A8AD-2B2C-682A68BF27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42"/>
            <a:stretch/>
          </p:blipFill>
          <p:spPr>
            <a:xfrm>
              <a:off x="7068812" y="3249866"/>
              <a:ext cx="1225509" cy="1606927"/>
            </a:xfrm>
            <a:prstGeom prst="rect">
              <a:avLst/>
            </a:prstGeom>
          </p:spPr>
        </p:pic>
        <p:pic>
          <p:nvPicPr>
            <p:cNvPr id="45" name="Picture 44" descr="A close-up of a leaf&#10;&#10;Description automatically generated with low confidence">
              <a:extLst>
                <a:ext uri="{FF2B5EF4-FFF2-40B4-BE49-F238E27FC236}">
                  <a16:creationId xmlns:a16="http://schemas.microsoft.com/office/drawing/2014/main" id="{6F937FD2-0AFB-2CB8-CF82-9BC77180203C}"/>
                </a:ext>
              </a:extLst>
            </p:cNvPr>
            <p:cNvPicPr>
              <a:picLocks noChangeAspect="1"/>
            </p:cNvPicPr>
            <p:nvPr/>
          </p:nvPicPr>
          <p:blipFill rotWithShape="1">
            <a:blip r:embed="rId3">
              <a:extLst>
                <a:ext uri="{28A0092B-C50C-407E-A947-70E740481C1C}">
                  <a14:useLocalDpi xmlns:a14="http://schemas.microsoft.com/office/drawing/2010/main" val="0"/>
                </a:ext>
              </a:extLst>
            </a:blip>
            <a:srcRect t="49442"/>
            <a:stretch/>
          </p:blipFill>
          <p:spPr>
            <a:xfrm>
              <a:off x="2539659" y="3752852"/>
              <a:ext cx="1309865" cy="1717538"/>
            </a:xfrm>
            <a:prstGeom prst="rect">
              <a:avLst/>
            </a:prstGeom>
          </p:spPr>
        </p:pic>
        <p:pic>
          <p:nvPicPr>
            <p:cNvPr id="47" name="Picture 46" descr="A close-up of a leaf&#10;&#10;Description automatically generated with low confidence">
              <a:extLst>
                <a:ext uri="{FF2B5EF4-FFF2-40B4-BE49-F238E27FC236}">
                  <a16:creationId xmlns:a16="http://schemas.microsoft.com/office/drawing/2014/main" id="{92C2BB83-85C4-47CF-7DA9-191A7DAC2D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9442"/>
            <a:stretch/>
          </p:blipFill>
          <p:spPr>
            <a:xfrm>
              <a:off x="7611744" y="3336069"/>
              <a:ext cx="972788" cy="1275552"/>
            </a:xfrm>
            <a:prstGeom prst="rect">
              <a:avLst/>
            </a:prstGeom>
          </p:spPr>
        </p:pic>
        <p:pic>
          <p:nvPicPr>
            <p:cNvPr id="48" name="Picture 47" descr="A close-up of a leaf&#10;&#10;Description automatically generated with low confidence">
              <a:extLst>
                <a:ext uri="{FF2B5EF4-FFF2-40B4-BE49-F238E27FC236}">
                  <a16:creationId xmlns:a16="http://schemas.microsoft.com/office/drawing/2014/main" id="{83FA6266-7BA8-F62A-4F91-DFAED7BC2FEC}"/>
                </a:ext>
              </a:extLst>
            </p:cNvPr>
            <p:cNvPicPr>
              <a:picLocks noChangeAspect="1"/>
            </p:cNvPicPr>
            <p:nvPr/>
          </p:nvPicPr>
          <p:blipFill rotWithShape="1">
            <a:blip r:embed="rId3">
              <a:extLst>
                <a:ext uri="{28A0092B-C50C-407E-A947-70E740481C1C}">
                  <a14:useLocalDpi xmlns:a14="http://schemas.microsoft.com/office/drawing/2010/main" val="0"/>
                </a:ext>
              </a:extLst>
            </a:blip>
            <a:srcRect t="49442"/>
            <a:stretch/>
          </p:blipFill>
          <p:spPr>
            <a:xfrm>
              <a:off x="6476944" y="3681221"/>
              <a:ext cx="1309865" cy="1717538"/>
            </a:xfrm>
            <a:prstGeom prst="rect">
              <a:avLst/>
            </a:prstGeom>
          </p:spPr>
        </p:pic>
        <p:pic>
          <p:nvPicPr>
            <p:cNvPr id="27" name="Picture 26" descr="A close-up of a leaf&#10;&#10;Description automatically generated with low confidence">
              <a:extLst>
                <a:ext uri="{FF2B5EF4-FFF2-40B4-BE49-F238E27FC236}">
                  <a16:creationId xmlns:a16="http://schemas.microsoft.com/office/drawing/2014/main" id="{7DF844B0-A694-B892-6602-F152CE2F2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42"/>
            <a:stretch/>
          </p:blipFill>
          <p:spPr>
            <a:xfrm>
              <a:off x="2215377" y="3780581"/>
              <a:ext cx="1258784" cy="1650559"/>
            </a:xfrm>
            <a:prstGeom prst="rect">
              <a:avLst/>
            </a:prstGeom>
          </p:spPr>
        </p:pic>
        <p:pic>
          <p:nvPicPr>
            <p:cNvPr id="30" name="Picture 29" descr="A close-up of a leaf&#10;&#10;Description automatically generated with low confidence">
              <a:extLst>
                <a:ext uri="{FF2B5EF4-FFF2-40B4-BE49-F238E27FC236}">
                  <a16:creationId xmlns:a16="http://schemas.microsoft.com/office/drawing/2014/main" id="{BD7F29E0-4C95-B400-5DD7-A1331FAB67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49442"/>
            <a:stretch/>
          </p:blipFill>
          <p:spPr>
            <a:xfrm>
              <a:off x="2134579" y="3780581"/>
              <a:ext cx="1053894" cy="1381900"/>
            </a:xfrm>
            <a:prstGeom prst="rect">
              <a:avLst/>
            </a:prstGeom>
          </p:spPr>
        </p:pic>
        <p:sp>
          <p:nvSpPr>
            <p:cNvPr id="24" name="Parallelogram 23"/>
            <p:cNvSpPr/>
            <p:nvPr/>
          </p:nvSpPr>
          <p:spPr>
            <a:xfrm>
              <a:off x="2215376" y="3272084"/>
              <a:ext cx="1873058" cy="504056"/>
            </a:xfrm>
            <a:prstGeom prst="parallelogram">
              <a:avLst>
                <a:gd name="adj" fmla="val 93854"/>
              </a:avLst>
            </a:prstGeom>
            <a:solidFill>
              <a:schemeClr val="accent3">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5" name="Parallelogram 4"/>
            <p:cNvSpPr/>
            <p:nvPr/>
          </p:nvSpPr>
          <p:spPr>
            <a:xfrm>
              <a:off x="2674173" y="2863155"/>
              <a:ext cx="9338144" cy="411373"/>
            </a:xfrm>
            <a:prstGeom prst="parallelogram">
              <a:avLst>
                <a:gd name="adj" fmla="val 77808"/>
              </a:avLst>
            </a:prstGeom>
            <a:solidFill>
              <a:schemeClr val="accent3">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p:cNvSpPr txBox="1"/>
            <p:nvPr/>
          </p:nvSpPr>
          <p:spPr>
            <a:xfrm>
              <a:off x="3651180" y="844828"/>
              <a:ext cx="2585315" cy="369332"/>
            </a:xfrm>
            <a:prstGeom prst="rect">
              <a:avLst/>
            </a:prstGeom>
            <a:noFill/>
          </p:spPr>
          <p:txBody>
            <a:bodyPr wrap="square" rtlCol="0">
              <a:spAutoFit/>
            </a:bodyPr>
            <a:lstStyle/>
            <a:p>
              <a:r>
                <a:rPr lang="et-EE" b="1" dirty="0"/>
                <a:t>Heterotroofne CO</a:t>
              </a:r>
              <a:r>
                <a:rPr lang="et-EE" b="1" baseline="-25000" dirty="0"/>
                <a:t>2</a:t>
              </a:r>
              <a:r>
                <a:rPr lang="et-EE" b="1" dirty="0"/>
                <a:t> voog</a:t>
              </a:r>
            </a:p>
          </p:txBody>
        </p:sp>
        <p:sp>
          <p:nvSpPr>
            <p:cNvPr id="50" name="TextBox 49"/>
            <p:cNvSpPr txBox="1"/>
            <p:nvPr/>
          </p:nvSpPr>
          <p:spPr>
            <a:xfrm>
              <a:off x="8417962" y="799385"/>
              <a:ext cx="2691657" cy="646331"/>
            </a:xfrm>
            <a:prstGeom prst="rect">
              <a:avLst/>
            </a:prstGeom>
            <a:noFill/>
          </p:spPr>
          <p:txBody>
            <a:bodyPr wrap="square" rtlCol="0">
              <a:spAutoFit/>
            </a:bodyPr>
            <a:lstStyle/>
            <a:p>
              <a:r>
                <a:rPr lang="et-EE" b="1" dirty="0"/>
                <a:t>Heterotroofne &amp; </a:t>
              </a:r>
            </a:p>
            <a:p>
              <a:r>
                <a:rPr lang="et-EE" b="1" dirty="0"/>
                <a:t>autotroofne CO</a:t>
              </a:r>
              <a:r>
                <a:rPr lang="et-EE" b="1" baseline="-25000" dirty="0"/>
                <a:t>2</a:t>
              </a:r>
              <a:r>
                <a:rPr lang="et-EE" b="1" dirty="0"/>
                <a:t> voog</a:t>
              </a:r>
            </a:p>
          </p:txBody>
        </p:sp>
        <p:sp>
          <p:nvSpPr>
            <p:cNvPr id="31" name="Oval 30"/>
            <p:cNvSpPr/>
            <p:nvPr/>
          </p:nvSpPr>
          <p:spPr>
            <a:xfrm>
              <a:off x="226785" y="5692582"/>
              <a:ext cx="368736" cy="248787"/>
            </a:xfrm>
            <a:prstGeom prst="ellipse">
              <a:avLst/>
            </a:prstGeom>
            <a:noFill/>
            <a:ln w="15875">
              <a:solidFill>
                <a:srgbClr val="4F3A2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sp>
          <p:nvSpPr>
            <p:cNvPr id="3" name="TextBox 2"/>
            <p:cNvSpPr txBox="1"/>
            <p:nvPr/>
          </p:nvSpPr>
          <p:spPr>
            <a:xfrm>
              <a:off x="751705" y="5632310"/>
              <a:ext cx="2169376" cy="369332"/>
            </a:xfrm>
            <a:prstGeom prst="rect">
              <a:avLst/>
            </a:prstGeom>
            <a:noFill/>
          </p:spPr>
          <p:txBody>
            <a:bodyPr wrap="none" rtlCol="0">
              <a:spAutoFit/>
            </a:bodyPr>
            <a:lstStyle/>
            <a:p>
              <a:r>
                <a:rPr lang="et-EE" dirty="0"/>
                <a:t>CO</a:t>
              </a:r>
              <a:r>
                <a:rPr lang="et-EE" baseline="-25000" dirty="0"/>
                <a:t>2  </a:t>
              </a:r>
              <a:r>
                <a:rPr lang="et-EE" dirty="0"/>
                <a:t>voo mõõtepunkt</a:t>
              </a:r>
            </a:p>
          </p:txBody>
        </p:sp>
        <p:pic>
          <p:nvPicPr>
            <p:cNvPr id="7" name="Picture 6" descr="A close-up of a leaf&#10;&#10;Description automatically generated with low confidence">
              <a:extLst>
                <a:ext uri="{FF2B5EF4-FFF2-40B4-BE49-F238E27FC236}">
                  <a16:creationId xmlns:a16="http://schemas.microsoft.com/office/drawing/2014/main" id="{B8A708A4-B212-BFCC-DFF8-43A871028F6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53139"/>
            <a:stretch/>
          </p:blipFill>
          <p:spPr>
            <a:xfrm>
              <a:off x="1877667" y="2433805"/>
              <a:ext cx="1096563" cy="1332714"/>
            </a:xfrm>
            <a:prstGeom prst="rect">
              <a:avLst/>
            </a:prstGeom>
          </p:spPr>
        </p:pic>
        <p:sp>
          <p:nvSpPr>
            <p:cNvPr id="13" name="Cube 12">
              <a:extLst>
                <a:ext uri="{FF2B5EF4-FFF2-40B4-BE49-F238E27FC236}">
                  <a16:creationId xmlns:a16="http://schemas.microsoft.com/office/drawing/2014/main" id="{F537B3D3-D18F-3AF5-02B0-A59C5D4D327B}"/>
                </a:ext>
              </a:extLst>
            </p:cNvPr>
            <p:cNvSpPr/>
            <p:nvPr/>
          </p:nvSpPr>
          <p:spPr>
            <a:xfrm>
              <a:off x="3525241" y="3267476"/>
              <a:ext cx="3462386" cy="1156540"/>
            </a:xfrm>
            <a:prstGeom prst="cube">
              <a:avLst>
                <a:gd name="adj" fmla="val 33734"/>
              </a:avLst>
            </a:prstGeom>
            <a:gradFill flip="none" rotWithShape="1">
              <a:gsLst>
                <a:gs pos="0">
                  <a:srgbClr val="A4786B"/>
                </a:gs>
                <a:gs pos="89000">
                  <a:schemeClr val="accent2">
                    <a:lumMod val="45000"/>
                    <a:lumOff val="55000"/>
                  </a:schemeClr>
                </a:gs>
                <a:gs pos="83000">
                  <a:schemeClr val="accent2">
                    <a:lumMod val="45000"/>
                    <a:lumOff val="55000"/>
                  </a:schemeClr>
                </a:gs>
                <a:gs pos="100000">
                  <a:schemeClr val="accent2">
                    <a:lumMod val="30000"/>
                    <a:lumOff val="70000"/>
                  </a:schemeClr>
                </a:gs>
              </a:gsLst>
              <a:lin ang="16200000" scaled="1"/>
              <a:tileRect/>
            </a:grad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2" name="Parallelogram 21"/>
            <p:cNvSpPr/>
            <p:nvPr/>
          </p:nvSpPr>
          <p:spPr>
            <a:xfrm>
              <a:off x="700776" y="3663727"/>
              <a:ext cx="10521538" cy="1957450"/>
            </a:xfrm>
            <a:prstGeom prst="parallelogram">
              <a:avLst>
                <a:gd name="adj" fmla="val 82369"/>
              </a:avLst>
            </a:prstGeom>
            <a:solidFill>
              <a:schemeClr val="accent3">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6" name="TextBox 45"/>
            <p:cNvSpPr txBox="1"/>
            <p:nvPr/>
          </p:nvSpPr>
          <p:spPr>
            <a:xfrm>
              <a:off x="8399125" y="4502159"/>
              <a:ext cx="1676998" cy="369332"/>
            </a:xfrm>
            <a:prstGeom prst="rect">
              <a:avLst/>
            </a:prstGeom>
            <a:noFill/>
          </p:spPr>
          <p:txBody>
            <a:bodyPr wrap="none" rtlCol="0">
              <a:spAutoFit/>
            </a:bodyPr>
            <a:lstStyle/>
            <a:p>
              <a:r>
                <a:rPr lang="et-EE" dirty="0"/>
                <a:t>Koos taimedega</a:t>
              </a:r>
            </a:p>
          </p:txBody>
        </p:sp>
        <p:sp>
          <p:nvSpPr>
            <p:cNvPr id="39" name="Oval 38"/>
            <p:cNvSpPr/>
            <p:nvPr/>
          </p:nvSpPr>
          <p:spPr>
            <a:xfrm>
              <a:off x="4090411" y="3334855"/>
              <a:ext cx="579047" cy="265254"/>
            </a:xfrm>
            <a:prstGeom prst="ellipse">
              <a:avLst/>
            </a:prstGeom>
            <a:noFill/>
            <a:ln w="2222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sp>
          <p:nvSpPr>
            <p:cNvPr id="18" name="Oval 17">
              <a:extLst>
                <a:ext uri="{FF2B5EF4-FFF2-40B4-BE49-F238E27FC236}">
                  <a16:creationId xmlns:a16="http://schemas.microsoft.com/office/drawing/2014/main" id="{81B2FB56-B527-2640-D684-5168447F4DEF}"/>
                </a:ext>
              </a:extLst>
            </p:cNvPr>
            <p:cNvSpPr/>
            <p:nvPr/>
          </p:nvSpPr>
          <p:spPr>
            <a:xfrm>
              <a:off x="4986876" y="3338283"/>
              <a:ext cx="579047" cy="265254"/>
            </a:xfrm>
            <a:prstGeom prst="ellipse">
              <a:avLst/>
            </a:prstGeom>
            <a:noFill/>
            <a:ln w="2222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sp>
          <p:nvSpPr>
            <p:cNvPr id="19" name="Oval 18">
              <a:extLst>
                <a:ext uri="{FF2B5EF4-FFF2-40B4-BE49-F238E27FC236}">
                  <a16:creationId xmlns:a16="http://schemas.microsoft.com/office/drawing/2014/main" id="{3BAB4FFD-691E-FCD2-E9FD-135B121CDD39}"/>
                </a:ext>
              </a:extLst>
            </p:cNvPr>
            <p:cNvSpPr/>
            <p:nvPr/>
          </p:nvSpPr>
          <p:spPr>
            <a:xfrm>
              <a:off x="5917911" y="3322475"/>
              <a:ext cx="579047" cy="265254"/>
            </a:xfrm>
            <a:prstGeom prst="ellipse">
              <a:avLst/>
            </a:prstGeom>
            <a:noFill/>
            <a:ln w="2222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pic>
          <p:nvPicPr>
            <p:cNvPr id="32" name="Picture 31" descr="A close-up of a leaf&#10;&#10;Description automatically generated with low confidence">
              <a:extLst>
                <a:ext uri="{FF2B5EF4-FFF2-40B4-BE49-F238E27FC236}">
                  <a16:creationId xmlns:a16="http://schemas.microsoft.com/office/drawing/2014/main" id="{ADEB88E3-C0C6-63C4-5B1C-83505F85E54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53139"/>
            <a:stretch/>
          </p:blipFill>
          <p:spPr>
            <a:xfrm>
              <a:off x="2568658" y="2420198"/>
              <a:ext cx="1096563" cy="1332714"/>
            </a:xfrm>
            <a:prstGeom prst="rect">
              <a:avLst/>
            </a:prstGeom>
          </p:spPr>
        </p:pic>
        <p:pic>
          <p:nvPicPr>
            <p:cNvPr id="33" name="Picture 32" descr="A close-up of a leaf&#10;&#10;Description automatically generated with low confidence">
              <a:extLst>
                <a:ext uri="{FF2B5EF4-FFF2-40B4-BE49-F238E27FC236}">
                  <a16:creationId xmlns:a16="http://schemas.microsoft.com/office/drawing/2014/main" id="{E1E573F6-C543-A642-2E7C-23D83034895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53139"/>
            <a:stretch/>
          </p:blipFill>
          <p:spPr>
            <a:xfrm>
              <a:off x="2913318" y="2682035"/>
              <a:ext cx="888923" cy="1080358"/>
            </a:xfrm>
            <a:prstGeom prst="rect">
              <a:avLst/>
            </a:prstGeom>
          </p:spPr>
        </p:pic>
        <p:sp>
          <p:nvSpPr>
            <p:cNvPr id="2" name="Up Arrow 1"/>
            <p:cNvSpPr/>
            <p:nvPr/>
          </p:nvSpPr>
          <p:spPr>
            <a:xfrm>
              <a:off x="3997518" y="3674337"/>
              <a:ext cx="166692" cy="324253"/>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5" name="Up Arrow 24"/>
            <p:cNvSpPr/>
            <p:nvPr/>
          </p:nvSpPr>
          <p:spPr>
            <a:xfrm>
              <a:off x="5602881" y="3718465"/>
              <a:ext cx="166692" cy="289212"/>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9" name="Up Arrow 28"/>
            <p:cNvSpPr/>
            <p:nvPr/>
          </p:nvSpPr>
          <p:spPr>
            <a:xfrm>
              <a:off x="335711" y="6359621"/>
              <a:ext cx="175700" cy="345241"/>
            </a:xfrm>
            <a:prstGeom prst="upArrow">
              <a:avLst/>
            </a:pr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6" name="Up Arrow 35">
              <a:extLst>
                <a:ext uri="{FF2B5EF4-FFF2-40B4-BE49-F238E27FC236}">
                  <a16:creationId xmlns:a16="http://schemas.microsoft.com/office/drawing/2014/main" id="{B2EA12EA-4E87-4E69-3643-A19485CEE159}"/>
                </a:ext>
              </a:extLst>
            </p:cNvPr>
            <p:cNvSpPr/>
            <p:nvPr/>
          </p:nvSpPr>
          <p:spPr>
            <a:xfrm>
              <a:off x="344719" y="6001642"/>
              <a:ext cx="166692" cy="289212"/>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8" name="TextBox 37">
              <a:extLst>
                <a:ext uri="{FF2B5EF4-FFF2-40B4-BE49-F238E27FC236}">
                  <a16:creationId xmlns:a16="http://schemas.microsoft.com/office/drawing/2014/main" id="{2E5A8CAD-3B9A-2771-E4BB-56362C47B45D}"/>
                </a:ext>
              </a:extLst>
            </p:cNvPr>
            <p:cNvSpPr txBox="1"/>
            <p:nvPr/>
          </p:nvSpPr>
          <p:spPr>
            <a:xfrm>
              <a:off x="728837" y="5949879"/>
              <a:ext cx="4157453" cy="369332"/>
            </a:xfrm>
            <a:prstGeom prst="rect">
              <a:avLst/>
            </a:prstGeom>
            <a:noFill/>
          </p:spPr>
          <p:txBody>
            <a:bodyPr wrap="square" rtlCol="0">
              <a:spAutoFit/>
            </a:bodyPr>
            <a:lstStyle/>
            <a:p>
              <a:r>
                <a:rPr lang="et-EE" dirty="0"/>
                <a:t>Heterotroofne CO</a:t>
              </a:r>
              <a:r>
                <a:rPr lang="et-EE" baseline="-25000" dirty="0"/>
                <a:t>2</a:t>
              </a:r>
              <a:r>
                <a:rPr lang="et-EE" dirty="0"/>
                <a:t> voog</a:t>
              </a:r>
            </a:p>
          </p:txBody>
        </p:sp>
        <p:sp>
          <p:nvSpPr>
            <p:cNvPr id="44" name="TextBox 43">
              <a:extLst>
                <a:ext uri="{FF2B5EF4-FFF2-40B4-BE49-F238E27FC236}">
                  <a16:creationId xmlns:a16="http://schemas.microsoft.com/office/drawing/2014/main" id="{3DE99FD1-8F15-F0F3-2FC5-0C156D47D2BC}"/>
                </a:ext>
              </a:extLst>
            </p:cNvPr>
            <p:cNvSpPr txBox="1"/>
            <p:nvPr/>
          </p:nvSpPr>
          <p:spPr>
            <a:xfrm>
              <a:off x="751705" y="6284067"/>
              <a:ext cx="3435673" cy="369332"/>
            </a:xfrm>
            <a:prstGeom prst="rect">
              <a:avLst/>
            </a:prstGeom>
            <a:noFill/>
          </p:spPr>
          <p:txBody>
            <a:bodyPr wrap="square" rtlCol="0">
              <a:spAutoFit/>
            </a:bodyPr>
            <a:lstStyle/>
            <a:p>
              <a:r>
                <a:rPr lang="et-EE" dirty="0"/>
                <a:t>Autotroofne CO</a:t>
              </a:r>
              <a:r>
                <a:rPr lang="et-EE" baseline="-25000" dirty="0"/>
                <a:t>2</a:t>
              </a:r>
              <a:r>
                <a:rPr lang="et-EE" dirty="0"/>
                <a:t> voog</a:t>
              </a:r>
            </a:p>
          </p:txBody>
        </p:sp>
        <p:sp>
          <p:nvSpPr>
            <p:cNvPr id="15" name="TextBox 14"/>
            <p:cNvSpPr txBox="1"/>
            <p:nvPr/>
          </p:nvSpPr>
          <p:spPr>
            <a:xfrm>
              <a:off x="4774693" y="4426157"/>
              <a:ext cx="1460144" cy="369332"/>
            </a:xfrm>
            <a:prstGeom prst="rect">
              <a:avLst/>
            </a:prstGeom>
            <a:noFill/>
          </p:spPr>
          <p:txBody>
            <a:bodyPr wrap="square" rtlCol="0">
              <a:spAutoFit/>
            </a:bodyPr>
            <a:lstStyle/>
            <a:p>
              <a:r>
                <a:rPr lang="et-EE" dirty="0"/>
                <a:t>Taimedeta</a:t>
              </a:r>
            </a:p>
          </p:txBody>
        </p:sp>
        <p:pic>
          <p:nvPicPr>
            <p:cNvPr id="49" name="Picture 48" descr="A close-up of a leaf&#10;&#10;Description automatically generated with low confidence">
              <a:extLst>
                <a:ext uri="{FF2B5EF4-FFF2-40B4-BE49-F238E27FC236}">
                  <a16:creationId xmlns:a16="http://schemas.microsoft.com/office/drawing/2014/main" id="{2DBE5391-E6EF-BA0F-5EB1-832F82AF03F4}"/>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1940970" y="1723224"/>
              <a:ext cx="1692383" cy="2056848"/>
            </a:xfrm>
            <a:prstGeom prst="rect">
              <a:avLst/>
            </a:prstGeom>
          </p:spPr>
        </p:pic>
        <p:sp>
          <p:nvSpPr>
            <p:cNvPr id="51" name="Parallelogram 50">
              <a:extLst>
                <a:ext uri="{FF2B5EF4-FFF2-40B4-BE49-F238E27FC236}">
                  <a16:creationId xmlns:a16="http://schemas.microsoft.com/office/drawing/2014/main" id="{2ED321F2-5BAF-9770-1CAD-92CEEA63B9EC}"/>
                </a:ext>
              </a:extLst>
            </p:cNvPr>
            <p:cNvSpPr/>
            <p:nvPr/>
          </p:nvSpPr>
          <p:spPr>
            <a:xfrm>
              <a:off x="6570109" y="3261662"/>
              <a:ext cx="5128014" cy="408241"/>
            </a:xfrm>
            <a:prstGeom prst="parallelogram">
              <a:avLst>
                <a:gd name="adj" fmla="val 91925"/>
              </a:avLst>
            </a:prstGeom>
            <a:solidFill>
              <a:schemeClr val="accent3">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52" name="Oval 51">
              <a:extLst>
                <a:ext uri="{FF2B5EF4-FFF2-40B4-BE49-F238E27FC236}">
                  <a16:creationId xmlns:a16="http://schemas.microsoft.com/office/drawing/2014/main" id="{05D47E40-8AD1-2B70-F99B-1C588FC21A1E}"/>
                </a:ext>
              </a:extLst>
            </p:cNvPr>
            <p:cNvSpPr/>
            <p:nvPr/>
          </p:nvSpPr>
          <p:spPr>
            <a:xfrm>
              <a:off x="8399125" y="3395192"/>
              <a:ext cx="579047" cy="265254"/>
            </a:xfrm>
            <a:prstGeom prst="ellipse">
              <a:avLst/>
            </a:prstGeom>
            <a:noFill/>
            <a:ln w="22225">
              <a:solidFill>
                <a:srgbClr val="4F3A2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sp>
          <p:nvSpPr>
            <p:cNvPr id="53" name="Oval 52">
              <a:extLst>
                <a:ext uri="{FF2B5EF4-FFF2-40B4-BE49-F238E27FC236}">
                  <a16:creationId xmlns:a16="http://schemas.microsoft.com/office/drawing/2014/main" id="{9B35DA15-387A-0697-B3E4-DDD384603716}"/>
                </a:ext>
              </a:extLst>
            </p:cNvPr>
            <p:cNvSpPr/>
            <p:nvPr/>
          </p:nvSpPr>
          <p:spPr>
            <a:xfrm>
              <a:off x="9184744" y="3402567"/>
              <a:ext cx="579047" cy="265254"/>
            </a:xfrm>
            <a:prstGeom prst="ellipse">
              <a:avLst/>
            </a:prstGeom>
            <a:noFill/>
            <a:ln w="22225">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600" dirty="0">
                <a:solidFill>
                  <a:schemeClr val="tx1"/>
                </a:solidFill>
              </a:endParaRPr>
            </a:p>
          </p:txBody>
        </p:sp>
        <p:sp>
          <p:nvSpPr>
            <p:cNvPr id="56" name="Up Arrow 55">
              <a:extLst>
                <a:ext uri="{FF2B5EF4-FFF2-40B4-BE49-F238E27FC236}">
                  <a16:creationId xmlns:a16="http://schemas.microsoft.com/office/drawing/2014/main" id="{FD201575-543A-522A-61A1-A2591A4F360D}"/>
                </a:ext>
              </a:extLst>
            </p:cNvPr>
            <p:cNvSpPr/>
            <p:nvPr/>
          </p:nvSpPr>
          <p:spPr>
            <a:xfrm>
              <a:off x="9390629" y="3727710"/>
              <a:ext cx="175700" cy="345241"/>
            </a:xfrm>
            <a:prstGeom prst="upArrow">
              <a:avLst/>
            </a:pr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8" name="Up Arrow 27"/>
            <p:cNvSpPr/>
            <p:nvPr/>
          </p:nvSpPr>
          <p:spPr>
            <a:xfrm>
              <a:off x="8965601" y="3656199"/>
              <a:ext cx="175700" cy="345241"/>
            </a:xfrm>
            <a:prstGeom prst="upArrow">
              <a:avLst/>
            </a:pr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57" name="Up Arrow 56">
              <a:extLst>
                <a:ext uri="{FF2B5EF4-FFF2-40B4-BE49-F238E27FC236}">
                  <a16:creationId xmlns:a16="http://schemas.microsoft.com/office/drawing/2014/main" id="{E63E0E51-6514-E582-1F90-D1C83E099F8B}"/>
                </a:ext>
              </a:extLst>
            </p:cNvPr>
            <p:cNvSpPr/>
            <p:nvPr/>
          </p:nvSpPr>
          <p:spPr>
            <a:xfrm>
              <a:off x="8362399" y="3699555"/>
              <a:ext cx="184672" cy="858662"/>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58" name="Picture 57" descr="A close-up of a leaf&#10;&#10;Description automatically generated with low confidence">
              <a:extLst>
                <a:ext uri="{FF2B5EF4-FFF2-40B4-BE49-F238E27FC236}">
                  <a16:creationId xmlns:a16="http://schemas.microsoft.com/office/drawing/2014/main" id="{F7795B21-5B77-5CC6-FA4B-035997BE5E94}"/>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3407581" y="1184382"/>
              <a:ext cx="1692383" cy="2056848"/>
            </a:xfrm>
            <a:prstGeom prst="rect">
              <a:avLst/>
            </a:prstGeom>
          </p:spPr>
        </p:pic>
        <p:pic>
          <p:nvPicPr>
            <p:cNvPr id="59" name="Picture 58" descr="A close-up of a leaf&#10;&#10;Description automatically generated with low confidence">
              <a:extLst>
                <a:ext uri="{FF2B5EF4-FFF2-40B4-BE49-F238E27FC236}">
                  <a16:creationId xmlns:a16="http://schemas.microsoft.com/office/drawing/2014/main" id="{B04A01F4-5A25-2280-ED18-A1EFDBCB87A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53139"/>
            <a:stretch/>
          </p:blipFill>
          <p:spPr>
            <a:xfrm>
              <a:off x="7094836" y="2111605"/>
              <a:ext cx="962035" cy="1169215"/>
            </a:xfrm>
            <a:prstGeom prst="rect">
              <a:avLst/>
            </a:prstGeom>
          </p:spPr>
        </p:pic>
        <p:pic>
          <p:nvPicPr>
            <p:cNvPr id="60" name="Picture 59" descr="A close-up of a leaf&#10;&#10;Description automatically generated with low confidence">
              <a:extLst>
                <a:ext uri="{FF2B5EF4-FFF2-40B4-BE49-F238E27FC236}">
                  <a16:creationId xmlns:a16="http://schemas.microsoft.com/office/drawing/2014/main" id="{07B07315-C23A-596F-CD93-6B484275BA62}"/>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6399243" y="1418729"/>
              <a:ext cx="1692383" cy="2056848"/>
            </a:xfrm>
            <a:prstGeom prst="rect">
              <a:avLst/>
            </a:prstGeom>
          </p:spPr>
        </p:pic>
        <p:pic>
          <p:nvPicPr>
            <p:cNvPr id="61" name="Picture 60" descr="A close-up of a leaf&#10;&#10;Description automatically generated with low confidence">
              <a:extLst>
                <a:ext uri="{FF2B5EF4-FFF2-40B4-BE49-F238E27FC236}">
                  <a16:creationId xmlns:a16="http://schemas.microsoft.com/office/drawing/2014/main" id="{C12DC707-1437-CBF4-74A5-9F48BCB13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53139"/>
            <a:stretch/>
          </p:blipFill>
          <p:spPr>
            <a:xfrm>
              <a:off x="7164576" y="1831147"/>
              <a:ext cx="962035" cy="1169215"/>
            </a:xfrm>
            <a:prstGeom prst="rect">
              <a:avLst/>
            </a:prstGeom>
          </p:spPr>
        </p:pic>
        <p:pic>
          <p:nvPicPr>
            <p:cNvPr id="62" name="Picture 61" descr="A close-up of a leaf&#10;&#10;Description automatically generated with low confidence">
              <a:extLst>
                <a:ext uri="{FF2B5EF4-FFF2-40B4-BE49-F238E27FC236}">
                  <a16:creationId xmlns:a16="http://schemas.microsoft.com/office/drawing/2014/main" id="{95F1030E-A8E8-E03F-5AFA-4052CA3406F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53139"/>
            <a:stretch/>
          </p:blipFill>
          <p:spPr>
            <a:xfrm>
              <a:off x="7288347" y="2080036"/>
              <a:ext cx="962035" cy="1169215"/>
            </a:xfrm>
            <a:prstGeom prst="rect">
              <a:avLst/>
            </a:prstGeom>
          </p:spPr>
        </p:pic>
        <p:pic>
          <p:nvPicPr>
            <p:cNvPr id="63" name="Picture 62" descr="A close-up of a leaf&#10;&#10;Description automatically generated with low confidence">
              <a:extLst>
                <a:ext uri="{FF2B5EF4-FFF2-40B4-BE49-F238E27FC236}">
                  <a16:creationId xmlns:a16="http://schemas.microsoft.com/office/drawing/2014/main" id="{3C7CED90-0ACD-A5C8-2A4E-EFE90E34898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53139"/>
            <a:stretch/>
          </p:blipFill>
          <p:spPr>
            <a:xfrm>
              <a:off x="6785680" y="3082425"/>
              <a:ext cx="529098" cy="643042"/>
            </a:xfrm>
            <a:prstGeom prst="rect">
              <a:avLst/>
            </a:prstGeom>
          </p:spPr>
        </p:pic>
        <p:pic>
          <p:nvPicPr>
            <p:cNvPr id="1024" name="Picture 1023" descr="A close-up of a leaf&#10;&#10;Description automatically generated with low confidence">
              <a:extLst>
                <a:ext uri="{FF2B5EF4-FFF2-40B4-BE49-F238E27FC236}">
                  <a16:creationId xmlns:a16="http://schemas.microsoft.com/office/drawing/2014/main" id="{91D07CD4-C4D4-98AE-B12F-E4F2A0B2F4F7}"/>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7433804" y="1675647"/>
              <a:ext cx="1379687" cy="1676811"/>
            </a:xfrm>
            <a:prstGeom prst="rect">
              <a:avLst/>
            </a:prstGeom>
          </p:spPr>
        </p:pic>
        <p:pic>
          <p:nvPicPr>
            <p:cNvPr id="1025" name="Picture 1024" descr="A close-up of a leaf&#10;&#10;Description automatically generated with low confidence">
              <a:extLst>
                <a:ext uri="{FF2B5EF4-FFF2-40B4-BE49-F238E27FC236}">
                  <a16:creationId xmlns:a16="http://schemas.microsoft.com/office/drawing/2014/main" id="{29AC0F66-3B42-79E2-C4EB-B646615C314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53139"/>
            <a:stretch/>
          </p:blipFill>
          <p:spPr>
            <a:xfrm>
              <a:off x="4261041" y="2151052"/>
              <a:ext cx="894879" cy="1087597"/>
            </a:xfrm>
            <a:prstGeom prst="rect">
              <a:avLst/>
            </a:prstGeom>
          </p:spPr>
        </p:pic>
        <p:pic>
          <p:nvPicPr>
            <p:cNvPr id="1027" name="Picture 1026" descr="A close-up of a leaf&#10;&#10;Description automatically generated with low confidence">
              <a:extLst>
                <a:ext uri="{FF2B5EF4-FFF2-40B4-BE49-F238E27FC236}">
                  <a16:creationId xmlns:a16="http://schemas.microsoft.com/office/drawing/2014/main" id="{DB68CE02-69AE-F522-4E17-ED0879BFB84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53139"/>
            <a:stretch/>
          </p:blipFill>
          <p:spPr>
            <a:xfrm>
              <a:off x="4643017" y="1859949"/>
              <a:ext cx="1130884" cy="1374427"/>
            </a:xfrm>
            <a:prstGeom prst="rect">
              <a:avLst/>
            </a:prstGeom>
          </p:spPr>
        </p:pic>
        <p:pic>
          <p:nvPicPr>
            <p:cNvPr id="1028" name="Picture 1027" descr="A close-up of a leaf&#10;&#10;Description automatically generated with low confidence">
              <a:extLst>
                <a:ext uri="{FF2B5EF4-FFF2-40B4-BE49-F238E27FC236}">
                  <a16:creationId xmlns:a16="http://schemas.microsoft.com/office/drawing/2014/main" id="{25839A57-4DE5-8F02-1F46-9AFA612D14F9}"/>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4877726" y="1229640"/>
              <a:ext cx="1692383" cy="2056848"/>
            </a:xfrm>
            <a:prstGeom prst="rect">
              <a:avLst/>
            </a:prstGeom>
          </p:spPr>
        </p:pic>
        <p:pic>
          <p:nvPicPr>
            <p:cNvPr id="1030" name="Picture 1029" descr="A close-up of a leaf&#10;&#10;Description automatically generated with low confidence">
              <a:extLst>
                <a:ext uri="{FF2B5EF4-FFF2-40B4-BE49-F238E27FC236}">
                  <a16:creationId xmlns:a16="http://schemas.microsoft.com/office/drawing/2014/main" id="{67C99317-540F-10D3-101B-DC8E029F56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53139"/>
            <a:stretch/>
          </p:blipFill>
          <p:spPr>
            <a:xfrm>
              <a:off x="9635063" y="2418535"/>
              <a:ext cx="1095893" cy="1331900"/>
            </a:xfrm>
            <a:prstGeom prst="rect">
              <a:avLst/>
            </a:prstGeom>
          </p:spPr>
        </p:pic>
        <p:pic>
          <p:nvPicPr>
            <p:cNvPr id="1034" name="Picture 1033" descr="A close-up of a leaf&#10;&#10;Description automatically generated with low confidence">
              <a:extLst>
                <a:ext uri="{FF2B5EF4-FFF2-40B4-BE49-F238E27FC236}">
                  <a16:creationId xmlns:a16="http://schemas.microsoft.com/office/drawing/2014/main" id="{13932ABA-FF17-06B2-FA56-A18C7DA79989}"/>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6426655" y="1491394"/>
              <a:ext cx="1379687" cy="1676811"/>
            </a:xfrm>
            <a:prstGeom prst="rect">
              <a:avLst/>
            </a:prstGeom>
          </p:spPr>
        </p:pic>
        <p:pic>
          <p:nvPicPr>
            <p:cNvPr id="1042" name="Picture 1041" descr="A close-up of a leaf&#10;&#10;Description automatically generated with low confidence">
              <a:extLst>
                <a:ext uri="{FF2B5EF4-FFF2-40B4-BE49-F238E27FC236}">
                  <a16:creationId xmlns:a16="http://schemas.microsoft.com/office/drawing/2014/main" id="{7E6B2E94-C3A5-D0A7-0338-611B71FD3B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3139"/>
            <a:stretch/>
          </p:blipFill>
          <p:spPr>
            <a:xfrm>
              <a:off x="8806841" y="2121386"/>
              <a:ext cx="995425" cy="1441632"/>
            </a:xfrm>
            <a:prstGeom prst="rect">
              <a:avLst/>
            </a:prstGeom>
          </p:spPr>
        </p:pic>
        <p:pic>
          <p:nvPicPr>
            <p:cNvPr id="1043" name="Picture 1042" descr="A close-up of a leaf&#10;&#10;Description automatically generated with low confidence">
              <a:extLst>
                <a:ext uri="{FF2B5EF4-FFF2-40B4-BE49-F238E27FC236}">
                  <a16:creationId xmlns:a16="http://schemas.microsoft.com/office/drawing/2014/main" id="{92695D70-B1BC-2805-732E-F65606FB37A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53139"/>
            <a:stretch/>
          </p:blipFill>
          <p:spPr>
            <a:xfrm>
              <a:off x="10588498" y="2447153"/>
              <a:ext cx="776274" cy="943449"/>
            </a:xfrm>
            <a:prstGeom prst="rect">
              <a:avLst/>
            </a:prstGeom>
          </p:spPr>
        </p:pic>
        <p:pic>
          <p:nvPicPr>
            <p:cNvPr id="1044" name="Picture 1043" descr="A close-up of a leaf&#10;&#10;Description automatically generated with low confidence">
              <a:extLst>
                <a:ext uri="{FF2B5EF4-FFF2-40B4-BE49-F238E27FC236}">
                  <a16:creationId xmlns:a16="http://schemas.microsoft.com/office/drawing/2014/main" id="{08B602A7-85EE-731B-7518-E51449E7895C}"/>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9980623" y="1753823"/>
              <a:ext cx="1396692" cy="1697478"/>
            </a:xfrm>
            <a:prstGeom prst="rect">
              <a:avLst/>
            </a:prstGeom>
          </p:spPr>
        </p:pic>
        <p:pic>
          <p:nvPicPr>
            <p:cNvPr id="1045" name="Picture 1044" descr="A close-up of a leaf&#10;&#10;Description automatically generated with low confidence">
              <a:extLst>
                <a:ext uri="{FF2B5EF4-FFF2-40B4-BE49-F238E27FC236}">
                  <a16:creationId xmlns:a16="http://schemas.microsoft.com/office/drawing/2014/main" id="{D5E372F7-E8AF-9555-AD3B-A40AC3A2B355}"/>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8077575" y="1585783"/>
              <a:ext cx="1396692" cy="2001328"/>
            </a:xfrm>
            <a:prstGeom prst="rect">
              <a:avLst/>
            </a:prstGeom>
          </p:spPr>
        </p:pic>
        <p:sp>
          <p:nvSpPr>
            <p:cNvPr id="1047" name="Up Arrow 1046">
              <a:extLst>
                <a:ext uri="{FF2B5EF4-FFF2-40B4-BE49-F238E27FC236}">
                  <a16:creationId xmlns:a16="http://schemas.microsoft.com/office/drawing/2014/main" id="{2C593200-8734-CA07-3678-5688D5D18B04}"/>
                </a:ext>
              </a:extLst>
            </p:cNvPr>
            <p:cNvSpPr/>
            <p:nvPr/>
          </p:nvSpPr>
          <p:spPr>
            <a:xfrm>
              <a:off x="8568378" y="3796684"/>
              <a:ext cx="175700" cy="345241"/>
            </a:xfrm>
            <a:prstGeom prst="upArrow">
              <a:avLst/>
            </a:prstGeom>
            <a:solidFill>
              <a:schemeClr val="accent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6" name="Up Arrow 25"/>
            <p:cNvSpPr/>
            <p:nvPr/>
          </p:nvSpPr>
          <p:spPr>
            <a:xfrm>
              <a:off x="9783655" y="3656199"/>
              <a:ext cx="182233" cy="1055311"/>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049" name="Straight Connector 1048">
              <a:extLst>
                <a:ext uri="{FF2B5EF4-FFF2-40B4-BE49-F238E27FC236}">
                  <a16:creationId xmlns:a16="http://schemas.microsoft.com/office/drawing/2014/main" id="{3062B03A-1D8A-71B5-268F-591C6ACAC905}"/>
                </a:ext>
              </a:extLst>
            </p:cNvPr>
            <p:cNvCxnSpPr>
              <a:cxnSpLocks/>
            </p:cNvCxnSpPr>
            <p:nvPr/>
          </p:nvCxnSpPr>
          <p:spPr>
            <a:xfrm flipV="1">
              <a:off x="3554065" y="4030237"/>
              <a:ext cx="359748" cy="400315"/>
            </a:xfrm>
            <a:prstGeom prst="line">
              <a:avLst/>
            </a:prstGeom>
            <a:ln>
              <a:solidFill>
                <a:srgbClr val="906B4A"/>
              </a:solidFill>
              <a:prstDash val="sysDot"/>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AC3FD69E-17F6-128C-8386-8E37F99A0B58}"/>
                </a:ext>
              </a:extLst>
            </p:cNvPr>
            <p:cNvCxnSpPr>
              <a:cxnSpLocks/>
            </p:cNvCxnSpPr>
            <p:nvPr/>
          </p:nvCxnSpPr>
          <p:spPr>
            <a:xfrm flipV="1">
              <a:off x="3905121" y="4030237"/>
              <a:ext cx="3075093" cy="1453"/>
            </a:xfrm>
            <a:prstGeom prst="line">
              <a:avLst/>
            </a:prstGeom>
            <a:ln>
              <a:solidFill>
                <a:srgbClr val="906B4A"/>
              </a:solidFill>
              <a:prstDash val="sysDot"/>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BD75DE26-5172-B314-E90D-5D4640269C20}"/>
                </a:ext>
              </a:extLst>
            </p:cNvPr>
            <p:cNvCxnSpPr>
              <a:cxnSpLocks/>
            </p:cNvCxnSpPr>
            <p:nvPr/>
          </p:nvCxnSpPr>
          <p:spPr>
            <a:xfrm>
              <a:off x="3907375" y="3268249"/>
              <a:ext cx="0" cy="761988"/>
            </a:xfrm>
            <a:prstGeom prst="line">
              <a:avLst/>
            </a:prstGeom>
            <a:ln>
              <a:solidFill>
                <a:srgbClr val="906B4A"/>
              </a:solidFill>
              <a:prstDash val="sysDot"/>
            </a:ln>
          </p:spPr>
          <p:style>
            <a:lnRef idx="1">
              <a:schemeClr val="accent1"/>
            </a:lnRef>
            <a:fillRef idx="0">
              <a:schemeClr val="accent1"/>
            </a:fillRef>
            <a:effectRef idx="0">
              <a:schemeClr val="accent1"/>
            </a:effectRef>
            <a:fontRef idx="minor">
              <a:schemeClr val="tx1"/>
            </a:fontRef>
          </p:style>
        </p:cxnSp>
        <p:pic>
          <p:nvPicPr>
            <p:cNvPr id="1063" name="Picture 1062" descr="A close-up of a leaf&#10;&#10;Description automatically generated with low confidence">
              <a:extLst>
                <a:ext uri="{FF2B5EF4-FFF2-40B4-BE49-F238E27FC236}">
                  <a16:creationId xmlns:a16="http://schemas.microsoft.com/office/drawing/2014/main" id="{B1C06835-8E93-5F8A-0461-491E0CFF5CE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53139"/>
            <a:stretch/>
          </p:blipFill>
          <p:spPr>
            <a:xfrm>
              <a:off x="8563911" y="2180443"/>
              <a:ext cx="929002" cy="1483018"/>
            </a:xfrm>
            <a:prstGeom prst="rect">
              <a:avLst/>
            </a:prstGeom>
          </p:spPr>
        </p:pic>
        <p:pic>
          <p:nvPicPr>
            <p:cNvPr id="1064" name="Picture 1063" descr="A close-up of a leaf&#10;&#10;Description automatically generated with low confidence">
              <a:extLst>
                <a:ext uri="{FF2B5EF4-FFF2-40B4-BE49-F238E27FC236}">
                  <a16:creationId xmlns:a16="http://schemas.microsoft.com/office/drawing/2014/main" id="{0E089D92-3EF2-2C9D-BF64-E16B76AAA60D}"/>
                </a:ext>
              </a:extLst>
            </p:cNvPr>
            <p:cNvPicPr>
              <a:picLocks noChangeAspect="1"/>
            </p:cNvPicPr>
            <p:nvPr/>
          </p:nvPicPr>
          <p:blipFill rotWithShape="1">
            <a:blip r:embed="rId3">
              <a:extLst>
                <a:ext uri="{28A0092B-C50C-407E-A947-70E740481C1C}">
                  <a14:useLocalDpi xmlns:a14="http://schemas.microsoft.com/office/drawing/2010/main" val="0"/>
                </a:ext>
              </a:extLst>
            </a:blip>
            <a:srcRect b="53139"/>
            <a:stretch/>
          </p:blipFill>
          <p:spPr>
            <a:xfrm>
              <a:off x="9694776" y="1910618"/>
              <a:ext cx="1541447" cy="1873407"/>
            </a:xfrm>
            <a:prstGeom prst="rect">
              <a:avLst/>
            </a:prstGeom>
          </p:spPr>
        </p:pic>
        <p:pic>
          <p:nvPicPr>
            <p:cNvPr id="1065" name="Picture 1064" descr="A close-up of a leaf&#10;&#10;Description automatically generated with low confidence">
              <a:extLst>
                <a:ext uri="{FF2B5EF4-FFF2-40B4-BE49-F238E27FC236}">
                  <a16:creationId xmlns:a16="http://schemas.microsoft.com/office/drawing/2014/main" id="{58E6163A-70F8-6F7C-CDAC-17C7E5F43E0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49442"/>
            <a:stretch/>
          </p:blipFill>
          <p:spPr>
            <a:xfrm>
              <a:off x="2072956" y="3754418"/>
              <a:ext cx="690474" cy="905371"/>
            </a:xfrm>
            <a:prstGeom prst="rect">
              <a:avLst/>
            </a:prstGeom>
          </p:spPr>
        </p:pic>
        <p:sp>
          <p:nvSpPr>
            <p:cNvPr id="34" name="Up Arrow 33">
              <a:extLst>
                <a:ext uri="{FF2B5EF4-FFF2-40B4-BE49-F238E27FC236}">
                  <a16:creationId xmlns:a16="http://schemas.microsoft.com/office/drawing/2014/main" id="{870776E3-F75A-16EA-1AE6-99B559CC0705}"/>
                </a:ext>
              </a:extLst>
            </p:cNvPr>
            <p:cNvSpPr/>
            <p:nvPr/>
          </p:nvSpPr>
          <p:spPr>
            <a:xfrm>
              <a:off x="6154737" y="3688256"/>
              <a:ext cx="166692" cy="620669"/>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1" name="Up Arrow 20"/>
            <p:cNvSpPr/>
            <p:nvPr/>
          </p:nvSpPr>
          <p:spPr>
            <a:xfrm>
              <a:off x="4654426" y="3702913"/>
              <a:ext cx="194511" cy="604776"/>
            </a:xfrm>
            <a:prstGeom prst="upArrow">
              <a:avLst/>
            </a:pr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Tree>
    <p:extLst>
      <p:ext uri="{BB962C8B-B14F-4D97-AF65-F5344CB8AC3E}">
        <p14:creationId xmlns:p14="http://schemas.microsoft.com/office/powerpoint/2010/main" val="220360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grass, outdoor, vegetable, soil&#10;&#10;Description automatically generated">
            <a:extLst>
              <a:ext uri="{FF2B5EF4-FFF2-40B4-BE49-F238E27FC236}">
                <a16:creationId xmlns:a16="http://schemas.microsoft.com/office/drawing/2014/main" id="{633E6F2C-BB2A-D6BC-5F1E-4C9F9EE5ED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79" r="2" b="11183"/>
          <a:stretch/>
        </p:blipFill>
        <p:spPr>
          <a:xfrm rot="5400000">
            <a:off x="6861719" y="1531559"/>
            <a:ext cx="6517096" cy="3794884"/>
          </a:xfrm>
          <a:prstGeom prst="rect">
            <a:avLst/>
          </a:prstGeom>
        </p:spPr>
      </p:pic>
      <p:pic>
        <p:nvPicPr>
          <p:cNvPr id="17" name="Picture 16" descr="A picture containing outdoor&#10;&#10;Description automatically generated">
            <a:extLst>
              <a:ext uri="{FF2B5EF4-FFF2-40B4-BE49-F238E27FC236}">
                <a16:creationId xmlns:a16="http://schemas.microsoft.com/office/drawing/2014/main" id="{2AACA89D-FE39-11D4-6457-ACFCE04792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15" r="24729" b="2"/>
          <a:stretch/>
        </p:blipFill>
        <p:spPr>
          <a:xfrm rot="5400000">
            <a:off x="499378" y="-144258"/>
            <a:ext cx="3176540" cy="3826711"/>
          </a:xfrm>
          <a:prstGeom prst="rect">
            <a:avLst/>
          </a:prstGeom>
        </p:spPr>
      </p:pic>
      <p:pic>
        <p:nvPicPr>
          <p:cNvPr id="11" name="Picture 10" descr="A picture containing grass, outdoor&#10;&#10;Description automatically generated">
            <a:extLst>
              <a:ext uri="{FF2B5EF4-FFF2-40B4-BE49-F238E27FC236}">
                <a16:creationId xmlns:a16="http://schemas.microsoft.com/office/drawing/2014/main" id="{C1E6160D-7DA0-B3A1-6D65-BD7F370C41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66" r="31572" b="2"/>
          <a:stretch/>
        </p:blipFill>
        <p:spPr>
          <a:xfrm rot="5400000">
            <a:off x="4533604" y="3220864"/>
            <a:ext cx="3181967" cy="3826711"/>
          </a:xfrm>
          <a:prstGeom prst="rect">
            <a:avLst/>
          </a:prstGeom>
        </p:spPr>
      </p:pic>
      <p:pic>
        <p:nvPicPr>
          <p:cNvPr id="4" name="Picture 3" descr="A picture containing outdoor, grass, plant, wood&#10;&#10;Description automatically generated">
            <a:extLst>
              <a:ext uri="{FF2B5EF4-FFF2-40B4-BE49-F238E27FC236}">
                <a16:creationId xmlns:a16="http://schemas.microsoft.com/office/drawing/2014/main" id="{6F586F1E-9ADD-AE67-2506-24E76A2CBE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 r="34679" b="2"/>
          <a:stretch/>
        </p:blipFill>
        <p:spPr>
          <a:xfrm rot="5400000">
            <a:off x="525333" y="3207455"/>
            <a:ext cx="3175315" cy="3826711"/>
          </a:xfrm>
          <a:prstGeom prst="rect">
            <a:avLst/>
          </a:prstGeom>
        </p:spPr>
      </p:pic>
      <p:pic>
        <p:nvPicPr>
          <p:cNvPr id="7" name="Picture 6" descr="A picture containing outdoor, person&#10;&#10;Description automatically generated">
            <a:extLst>
              <a:ext uri="{FF2B5EF4-FFF2-40B4-BE49-F238E27FC236}">
                <a16:creationId xmlns:a16="http://schemas.microsoft.com/office/drawing/2014/main" id="{F11ABA91-FF11-80A0-12B7-86A4EC50C9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7645" b="2"/>
          <a:stretch/>
        </p:blipFill>
        <p:spPr>
          <a:xfrm rot="5400000">
            <a:off x="4533796" y="-141738"/>
            <a:ext cx="3181583" cy="3826711"/>
          </a:xfrm>
          <a:prstGeom prst="rect">
            <a:avLst/>
          </a:prstGeom>
        </p:spPr>
      </p:pic>
    </p:spTree>
    <p:extLst>
      <p:ext uri="{BB962C8B-B14F-4D97-AF65-F5344CB8AC3E}">
        <p14:creationId xmlns:p14="http://schemas.microsoft.com/office/powerpoint/2010/main" val="396337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CD9AC1FC-0242-581A-E534-5BCE0CBF3DCA}"/>
              </a:ext>
            </a:extLst>
          </p:cNvPr>
          <p:cNvSpPr/>
          <p:nvPr/>
        </p:nvSpPr>
        <p:spPr>
          <a:xfrm rot="5400000">
            <a:off x="5920472" y="-3151690"/>
            <a:ext cx="2892559" cy="93720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p:cNvCxnSpPr>
            <a:cxnSpLocks/>
          </p:cNvCxnSpPr>
          <p:nvPr/>
        </p:nvCxnSpPr>
        <p:spPr>
          <a:xfrm flipV="1">
            <a:off x="2644105" y="102203"/>
            <a:ext cx="0" cy="2900532"/>
          </a:xfrm>
          <a:prstGeom prst="line">
            <a:avLst/>
          </a:prstGeom>
          <a:ln w="762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60">
            <a:extLst>
              <a:ext uri="{FF2B5EF4-FFF2-40B4-BE49-F238E27FC236}">
                <a16:creationId xmlns:a16="http://schemas.microsoft.com/office/drawing/2014/main" id="{CFD28481-0659-4634-93F4-436BE4B07847}"/>
              </a:ext>
            </a:extLst>
          </p:cNvPr>
          <p:cNvSpPr/>
          <p:nvPr/>
        </p:nvSpPr>
        <p:spPr>
          <a:xfrm>
            <a:off x="3813926" y="1674400"/>
            <a:ext cx="7618355" cy="63703"/>
          </a:xfrm>
          <a:custGeom>
            <a:avLst/>
            <a:gdLst>
              <a:gd name="connsiteX0" fmla="*/ 0 w 7618355"/>
              <a:gd name="connsiteY0" fmla="*/ 63703 h 63703"/>
              <a:gd name="connsiteX1" fmla="*/ 307111 w 7618355"/>
              <a:gd name="connsiteY1" fmla="*/ 9062 h 63703"/>
              <a:gd name="connsiteX2" fmla="*/ 941149 w 7618355"/>
              <a:gd name="connsiteY2" fmla="*/ 6259 h 63703"/>
              <a:gd name="connsiteX3" fmla="*/ 1743600 w 7618355"/>
              <a:gd name="connsiteY3" fmla="*/ 25874 h 63703"/>
              <a:gd name="connsiteX4" fmla="*/ 2853167 w 7618355"/>
              <a:gd name="connsiteY4" fmla="*/ 7660 h 63703"/>
              <a:gd name="connsiteX5" fmla="*/ 3606088 w 7618355"/>
              <a:gd name="connsiteY5" fmla="*/ 18869 h 63703"/>
              <a:gd name="connsiteX6" fmla="*/ 4418447 w 7618355"/>
              <a:gd name="connsiteY6" fmla="*/ 9062 h 63703"/>
              <a:gd name="connsiteX7" fmla="*/ 5270434 w 7618355"/>
              <a:gd name="connsiteY7" fmla="*/ 3457 h 63703"/>
              <a:gd name="connsiteX8" fmla="*/ 6459255 w 7618355"/>
              <a:gd name="connsiteY8" fmla="*/ 655 h 63703"/>
              <a:gd name="connsiteX9" fmla="*/ 7618355 w 7618355"/>
              <a:gd name="connsiteY9" fmla="*/ 16067 h 63703"/>
              <a:gd name="connsiteX10" fmla="*/ 7618355 w 7618355"/>
              <a:gd name="connsiteY10" fmla="*/ 16067 h 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355" h="63703" extrusionOk="0">
                <a:moveTo>
                  <a:pt x="0" y="63703"/>
                </a:moveTo>
                <a:cubicBezTo>
                  <a:pt x="55603" y="29127"/>
                  <a:pt x="144761" y="20697"/>
                  <a:pt x="307111" y="9062"/>
                </a:cubicBezTo>
                <a:cubicBezTo>
                  <a:pt x="506045" y="8346"/>
                  <a:pt x="632960" y="5644"/>
                  <a:pt x="941149" y="6259"/>
                </a:cubicBezTo>
                <a:cubicBezTo>
                  <a:pt x="1139975" y="48699"/>
                  <a:pt x="1421963" y="42046"/>
                  <a:pt x="1743600" y="25874"/>
                </a:cubicBezTo>
                <a:cubicBezTo>
                  <a:pt x="1990486" y="-13167"/>
                  <a:pt x="2621118" y="46272"/>
                  <a:pt x="2853167" y="7660"/>
                </a:cubicBezTo>
                <a:cubicBezTo>
                  <a:pt x="3216956" y="12825"/>
                  <a:pt x="3356978" y="-5585"/>
                  <a:pt x="3606088" y="18869"/>
                </a:cubicBezTo>
                <a:cubicBezTo>
                  <a:pt x="3834154" y="14077"/>
                  <a:pt x="4124249" y="27455"/>
                  <a:pt x="4418447" y="9062"/>
                </a:cubicBezTo>
                <a:cubicBezTo>
                  <a:pt x="4694187" y="-9247"/>
                  <a:pt x="4924995" y="12232"/>
                  <a:pt x="5270434" y="3457"/>
                </a:cubicBezTo>
                <a:cubicBezTo>
                  <a:pt x="5700714" y="52523"/>
                  <a:pt x="6169106" y="22878"/>
                  <a:pt x="6459255" y="655"/>
                </a:cubicBezTo>
                <a:cubicBezTo>
                  <a:pt x="6850574" y="2757"/>
                  <a:pt x="7618356" y="16068"/>
                  <a:pt x="7618355" y="16067"/>
                </a:cubicBezTo>
                <a:lnTo>
                  <a:pt x="7618355" y="16067"/>
                </a:lnTo>
              </a:path>
            </a:pathLst>
          </a:custGeom>
          <a:noFill/>
          <a:ln w="9525">
            <a:solidFill>
              <a:srgbClr val="BE8C7E"/>
            </a:solidFill>
            <a:prstDash val="sysDash"/>
            <a:extLst>
              <a:ext uri="{C807C97D-BFC1-408E-A445-0C87EB9F89A2}">
                <ask:lineSketchStyleProps xmlns:ask="http://schemas.microsoft.com/office/drawing/2018/sketchyshapes" sd="1219033472">
                  <a:custGeom>
                    <a:avLst/>
                    <a:gdLst>
                      <a:gd name="connsiteX0" fmla="*/ 0 w 2336124"/>
                      <a:gd name="connsiteY0" fmla="*/ 138126 h 138126"/>
                      <a:gd name="connsiteX1" fmla="*/ 94174 w 2336124"/>
                      <a:gd name="connsiteY1" fmla="*/ 19649 h 138126"/>
                      <a:gd name="connsiteX2" fmla="*/ 288598 w 2336124"/>
                      <a:gd name="connsiteY2" fmla="*/ 13573 h 138126"/>
                      <a:gd name="connsiteX3" fmla="*/ 534665 w 2336124"/>
                      <a:gd name="connsiteY3" fmla="*/ 56103 h 138126"/>
                      <a:gd name="connsiteX4" fmla="*/ 874907 w 2336124"/>
                      <a:gd name="connsiteY4" fmla="*/ 16611 h 138126"/>
                      <a:gd name="connsiteX5" fmla="*/ 1105786 w 2336124"/>
                      <a:gd name="connsiteY5" fmla="*/ 40914 h 138126"/>
                      <a:gd name="connsiteX6" fmla="*/ 1354891 w 2336124"/>
                      <a:gd name="connsiteY6" fmla="*/ 19649 h 138126"/>
                      <a:gd name="connsiteX7" fmla="*/ 1616148 w 2336124"/>
                      <a:gd name="connsiteY7" fmla="*/ 7497 h 138126"/>
                      <a:gd name="connsiteX8" fmla="*/ 1980693 w 2336124"/>
                      <a:gd name="connsiteY8" fmla="*/ 1421 h 138126"/>
                      <a:gd name="connsiteX9" fmla="*/ 2336124 w 2336124"/>
                      <a:gd name="connsiteY9" fmla="*/ 34838 h 138126"/>
                      <a:gd name="connsiteX10" fmla="*/ 2336124 w 2336124"/>
                      <a:gd name="connsiteY10" fmla="*/ 34838 h 1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124" h="138126">
                        <a:moveTo>
                          <a:pt x="0" y="138126"/>
                        </a:moveTo>
                        <a:cubicBezTo>
                          <a:pt x="23037" y="89267"/>
                          <a:pt x="46075" y="40408"/>
                          <a:pt x="94174" y="19649"/>
                        </a:cubicBezTo>
                        <a:cubicBezTo>
                          <a:pt x="142273" y="-1110"/>
                          <a:pt x="215183" y="7497"/>
                          <a:pt x="288598" y="13573"/>
                        </a:cubicBezTo>
                        <a:cubicBezTo>
                          <a:pt x="362013" y="19649"/>
                          <a:pt x="436947" y="55597"/>
                          <a:pt x="534665" y="56103"/>
                        </a:cubicBezTo>
                        <a:cubicBezTo>
                          <a:pt x="632383" y="56609"/>
                          <a:pt x="779720" y="19142"/>
                          <a:pt x="874907" y="16611"/>
                        </a:cubicBezTo>
                        <a:cubicBezTo>
                          <a:pt x="970094" y="14080"/>
                          <a:pt x="1025789" y="40408"/>
                          <a:pt x="1105786" y="40914"/>
                        </a:cubicBezTo>
                        <a:cubicBezTo>
                          <a:pt x="1185783" y="41420"/>
                          <a:pt x="1269831" y="25218"/>
                          <a:pt x="1354891" y="19649"/>
                        </a:cubicBezTo>
                        <a:cubicBezTo>
                          <a:pt x="1439951" y="14080"/>
                          <a:pt x="1511848" y="10535"/>
                          <a:pt x="1616148" y="7497"/>
                        </a:cubicBezTo>
                        <a:cubicBezTo>
                          <a:pt x="1720448" y="4459"/>
                          <a:pt x="1860697" y="-3136"/>
                          <a:pt x="1980693" y="1421"/>
                        </a:cubicBezTo>
                        <a:cubicBezTo>
                          <a:pt x="2100689" y="5978"/>
                          <a:pt x="2336124" y="34838"/>
                          <a:pt x="2336124" y="34838"/>
                        </a:cubicBezTo>
                        <a:lnTo>
                          <a:pt x="2336124" y="3483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7" name="TextBox 416">
            <a:extLst>
              <a:ext uri="{FF2B5EF4-FFF2-40B4-BE49-F238E27FC236}">
                <a16:creationId xmlns:a16="http://schemas.microsoft.com/office/drawing/2014/main" id="{35E97D37-3F43-F903-1420-461892E5006F}"/>
              </a:ext>
            </a:extLst>
          </p:cNvPr>
          <p:cNvSpPr txBox="1"/>
          <p:nvPr/>
        </p:nvSpPr>
        <p:spPr>
          <a:xfrm>
            <a:off x="5006645" y="150428"/>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A</a:t>
            </a:r>
          </a:p>
        </p:txBody>
      </p:sp>
      <p:sp>
        <p:nvSpPr>
          <p:cNvPr id="8" name="Rectangle 7">
            <a:extLst>
              <a:ext uri="{FF2B5EF4-FFF2-40B4-BE49-F238E27FC236}">
                <a16:creationId xmlns:a16="http://schemas.microsoft.com/office/drawing/2014/main" id="{BCAE75C8-5F98-8D63-372C-95886D0653E4}"/>
              </a:ext>
            </a:extLst>
          </p:cNvPr>
          <p:cNvSpPr/>
          <p:nvPr/>
        </p:nvSpPr>
        <p:spPr>
          <a:xfrm>
            <a:off x="2644107" y="3058051"/>
            <a:ext cx="9407019" cy="372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a:extLst>
              <a:ext uri="{FF2B5EF4-FFF2-40B4-BE49-F238E27FC236}">
                <a16:creationId xmlns:a16="http://schemas.microsoft.com/office/drawing/2014/main" id="{A0523AC6-BC26-5957-A132-48731DFF836A}"/>
              </a:ext>
            </a:extLst>
          </p:cNvPr>
          <p:cNvSpPr txBox="1"/>
          <p:nvPr/>
        </p:nvSpPr>
        <p:spPr>
          <a:xfrm>
            <a:off x="3424756" y="3336694"/>
            <a:ext cx="3775607" cy="338554"/>
          </a:xfrm>
          <a:prstGeom prst="rect">
            <a:avLst/>
          </a:prstGeom>
          <a:noFill/>
        </p:spPr>
        <p:txBody>
          <a:bodyPr wrap="square" rtlCol="0">
            <a:spAutoFit/>
          </a:bodyPr>
          <a:lstStyle/>
          <a:p>
            <a:r>
              <a:rPr lang="et-EE" sz="1600" dirty="0">
                <a:cs typeface="Arial" panose="020B0604020202020204" pitchFamily="34" charset="0"/>
              </a:rPr>
              <a:t>CH</a:t>
            </a:r>
            <a:r>
              <a:rPr lang="et-EE" sz="1600" baseline="-25000" dirty="0">
                <a:cs typeface="Arial" panose="020B0604020202020204" pitchFamily="34" charset="0"/>
              </a:rPr>
              <a:t>4</a:t>
            </a:r>
            <a:r>
              <a:rPr lang="et-EE" sz="1600" dirty="0">
                <a:cs typeface="Arial" panose="020B0604020202020204" pitchFamily="34" charset="0"/>
              </a:rPr>
              <a:t>, N</a:t>
            </a:r>
            <a:r>
              <a:rPr lang="et-EE" sz="1600" baseline="-25000" dirty="0">
                <a:cs typeface="Arial" panose="020B0604020202020204" pitchFamily="34" charset="0"/>
              </a:rPr>
              <a:t>2</a:t>
            </a:r>
            <a:r>
              <a:rPr lang="et-EE" sz="1600" dirty="0">
                <a:cs typeface="Arial" panose="020B0604020202020204" pitchFamily="34" charset="0"/>
              </a:rPr>
              <a:t>O – manuaalne pimekambrimeetod; </a:t>
            </a:r>
          </a:p>
        </p:txBody>
      </p:sp>
      <p:sp>
        <p:nvSpPr>
          <p:cNvPr id="18" name="TextBox 17">
            <a:extLst>
              <a:ext uri="{FF2B5EF4-FFF2-40B4-BE49-F238E27FC236}">
                <a16:creationId xmlns:a16="http://schemas.microsoft.com/office/drawing/2014/main" id="{4AF54E50-7EC6-5770-E4DF-6E6F65657377}"/>
              </a:ext>
            </a:extLst>
          </p:cNvPr>
          <p:cNvSpPr txBox="1"/>
          <p:nvPr/>
        </p:nvSpPr>
        <p:spPr>
          <a:xfrm>
            <a:off x="7076187" y="3329573"/>
            <a:ext cx="3438043" cy="338554"/>
          </a:xfrm>
          <a:prstGeom prst="rect">
            <a:avLst/>
          </a:prstGeom>
          <a:noFill/>
        </p:spPr>
        <p:txBody>
          <a:bodyPr wrap="square" rtlCol="0">
            <a:spAutoFit/>
          </a:bodyPr>
          <a:lstStyle/>
          <a:p>
            <a:r>
              <a:rPr lang="et-EE" sz="1600" dirty="0">
                <a:cs typeface="Arial" panose="020B0604020202020204" pitchFamily="34" charset="0"/>
              </a:rPr>
              <a:t>NEE – läbipaistva kambriga mõõtmised</a:t>
            </a:r>
          </a:p>
        </p:txBody>
      </p:sp>
      <p:sp>
        <p:nvSpPr>
          <p:cNvPr id="72" name="TextBox 71">
            <a:extLst>
              <a:ext uri="{FF2B5EF4-FFF2-40B4-BE49-F238E27FC236}">
                <a16:creationId xmlns:a16="http://schemas.microsoft.com/office/drawing/2014/main" id="{BC52DC90-A03B-E0A1-4B43-FED06318E7BA}"/>
              </a:ext>
            </a:extLst>
          </p:cNvPr>
          <p:cNvSpPr txBox="1"/>
          <p:nvPr/>
        </p:nvSpPr>
        <p:spPr>
          <a:xfrm>
            <a:off x="7692412" y="127040"/>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B</a:t>
            </a:r>
          </a:p>
        </p:txBody>
      </p:sp>
      <p:sp>
        <p:nvSpPr>
          <p:cNvPr id="73" name="TextBox 72">
            <a:extLst>
              <a:ext uri="{FF2B5EF4-FFF2-40B4-BE49-F238E27FC236}">
                <a16:creationId xmlns:a16="http://schemas.microsoft.com/office/drawing/2014/main" id="{07AE3E5D-0CBE-4470-B8CC-9A28F6669092}"/>
              </a:ext>
            </a:extLst>
          </p:cNvPr>
          <p:cNvSpPr txBox="1"/>
          <p:nvPr/>
        </p:nvSpPr>
        <p:spPr>
          <a:xfrm>
            <a:off x="10646228" y="186367"/>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C</a:t>
            </a:r>
          </a:p>
        </p:txBody>
      </p:sp>
      <p:sp>
        <p:nvSpPr>
          <p:cNvPr id="74" name="TextBox 73">
            <a:extLst>
              <a:ext uri="{FF2B5EF4-FFF2-40B4-BE49-F238E27FC236}">
                <a16:creationId xmlns:a16="http://schemas.microsoft.com/office/drawing/2014/main" id="{7D368A5E-179F-A7AF-33A2-6B9B411B57D8}"/>
              </a:ext>
            </a:extLst>
          </p:cNvPr>
          <p:cNvSpPr txBox="1"/>
          <p:nvPr/>
        </p:nvSpPr>
        <p:spPr>
          <a:xfrm rot="16200000">
            <a:off x="2076651" y="212583"/>
            <a:ext cx="794496" cy="369332"/>
          </a:xfrm>
          <a:prstGeom prst="rect">
            <a:avLst/>
          </a:prstGeom>
          <a:noFill/>
        </p:spPr>
        <p:txBody>
          <a:bodyPr wrap="square" rtlCol="0">
            <a:spAutoFit/>
          </a:bodyPr>
          <a:lstStyle/>
          <a:p>
            <a:r>
              <a:rPr lang="et-EE" dirty="0">
                <a:cs typeface="Arial" panose="020B0604020202020204" pitchFamily="34" charset="0"/>
              </a:rPr>
              <a:t>Kraav</a:t>
            </a:r>
            <a:endParaRPr lang="et-EE" sz="2000" dirty="0">
              <a:cs typeface="Arial" panose="020B0604020202020204" pitchFamily="34" charset="0"/>
            </a:endParaRPr>
          </a:p>
        </p:txBody>
      </p:sp>
      <p:sp>
        <p:nvSpPr>
          <p:cNvPr id="80" name="TextBox 79">
            <a:extLst>
              <a:ext uri="{FF2B5EF4-FFF2-40B4-BE49-F238E27FC236}">
                <a16:creationId xmlns:a16="http://schemas.microsoft.com/office/drawing/2014/main" id="{E3702410-D0E6-31CF-E183-82B51573EF7C}"/>
              </a:ext>
            </a:extLst>
          </p:cNvPr>
          <p:cNvSpPr txBox="1"/>
          <p:nvPr/>
        </p:nvSpPr>
        <p:spPr>
          <a:xfrm>
            <a:off x="2639823" y="3042214"/>
            <a:ext cx="3102871" cy="338554"/>
          </a:xfrm>
          <a:prstGeom prst="rect">
            <a:avLst/>
          </a:prstGeom>
          <a:noFill/>
        </p:spPr>
        <p:txBody>
          <a:bodyPr wrap="square" rtlCol="0">
            <a:spAutoFit/>
          </a:bodyPr>
          <a:lstStyle/>
          <a:p>
            <a:r>
              <a:rPr lang="et-EE" sz="1600" u="sng" dirty="0">
                <a:cs typeface="Arial" panose="020B0604020202020204" pitchFamily="34" charset="0"/>
              </a:rPr>
              <a:t>Kasvuhoonegaaside mõõtmine</a:t>
            </a:r>
          </a:p>
        </p:txBody>
      </p:sp>
      <p:grpSp>
        <p:nvGrpSpPr>
          <p:cNvPr id="15" name="Group 14">
            <a:extLst>
              <a:ext uri="{FF2B5EF4-FFF2-40B4-BE49-F238E27FC236}">
                <a16:creationId xmlns:a16="http://schemas.microsoft.com/office/drawing/2014/main" id="{ECE41E0B-2572-DFFB-D808-BB0BA01762E6}"/>
              </a:ext>
            </a:extLst>
          </p:cNvPr>
          <p:cNvGrpSpPr/>
          <p:nvPr/>
        </p:nvGrpSpPr>
        <p:grpSpPr>
          <a:xfrm>
            <a:off x="4760248" y="1325218"/>
            <a:ext cx="1098928" cy="266403"/>
            <a:chOff x="5127002" y="1330386"/>
            <a:chExt cx="1098928" cy="266403"/>
          </a:xfrm>
        </p:grpSpPr>
        <p:sp>
          <p:nvSpPr>
            <p:cNvPr id="239" name="Frame 8">
              <a:extLst>
                <a:ext uri="{FF2B5EF4-FFF2-40B4-BE49-F238E27FC236}">
                  <a16:creationId xmlns:a16="http://schemas.microsoft.com/office/drawing/2014/main" id="{A88F8139-F6CB-C8F1-CE5C-29694C2D3793}"/>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5" name="Frame 8">
              <a:extLst>
                <a:ext uri="{FF2B5EF4-FFF2-40B4-BE49-F238E27FC236}">
                  <a16:creationId xmlns:a16="http://schemas.microsoft.com/office/drawing/2014/main" id="{22E52C59-B5C8-47B9-A876-515FED77405D}"/>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11" name="Group 10">
            <a:extLst>
              <a:ext uri="{FF2B5EF4-FFF2-40B4-BE49-F238E27FC236}">
                <a16:creationId xmlns:a16="http://schemas.microsoft.com/office/drawing/2014/main" id="{E9C39E6A-7D87-7012-2855-4589C6728389}"/>
              </a:ext>
            </a:extLst>
          </p:cNvPr>
          <p:cNvGrpSpPr/>
          <p:nvPr/>
        </p:nvGrpSpPr>
        <p:grpSpPr>
          <a:xfrm>
            <a:off x="4927454" y="1800062"/>
            <a:ext cx="756075" cy="338553"/>
            <a:chOff x="5294205" y="1805229"/>
            <a:chExt cx="756075" cy="338553"/>
          </a:xfrm>
        </p:grpSpPr>
        <p:sp>
          <p:nvSpPr>
            <p:cNvPr id="243" name="Rectangle 50">
              <a:extLst>
                <a:ext uri="{FF2B5EF4-FFF2-40B4-BE49-F238E27FC236}">
                  <a16:creationId xmlns:a16="http://schemas.microsoft.com/office/drawing/2014/main" id="{ED74376D-026F-521F-116C-29B364CB1ED5}"/>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41" name="Oval 48">
              <a:extLst>
                <a:ext uri="{FF2B5EF4-FFF2-40B4-BE49-F238E27FC236}">
                  <a16:creationId xmlns:a16="http://schemas.microsoft.com/office/drawing/2014/main" id="{5EEE6613-6F74-184E-09C2-332092342636}"/>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 name="Oval 48">
              <a:extLst>
                <a:ext uri="{FF2B5EF4-FFF2-40B4-BE49-F238E27FC236}">
                  <a16:creationId xmlns:a16="http://schemas.microsoft.com/office/drawing/2014/main" id="{753F29F8-E5BE-4EA4-DB09-7CB331DB559D}"/>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 name="Oval 48">
              <a:extLst>
                <a:ext uri="{FF2B5EF4-FFF2-40B4-BE49-F238E27FC236}">
                  <a16:creationId xmlns:a16="http://schemas.microsoft.com/office/drawing/2014/main" id="{EEDF60E1-F15B-DED3-8D75-B09989E9CCFD}"/>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9" name="Group 18">
            <a:extLst>
              <a:ext uri="{FF2B5EF4-FFF2-40B4-BE49-F238E27FC236}">
                <a16:creationId xmlns:a16="http://schemas.microsoft.com/office/drawing/2014/main" id="{4A5A5C2F-50F8-E787-A152-0E36024267B8}"/>
              </a:ext>
            </a:extLst>
          </p:cNvPr>
          <p:cNvGrpSpPr/>
          <p:nvPr/>
        </p:nvGrpSpPr>
        <p:grpSpPr>
          <a:xfrm>
            <a:off x="7421261" y="1335559"/>
            <a:ext cx="1098928" cy="266403"/>
            <a:chOff x="5127002" y="1330386"/>
            <a:chExt cx="1098928" cy="266403"/>
          </a:xfrm>
        </p:grpSpPr>
        <p:sp>
          <p:nvSpPr>
            <p:cNvPr id="21" name="Frame 8">
              <a:extLst>
                <a:ext uri="{FF2B5EF4-FFF2-40B4-BE49-F238E27FC236}">
                  <a16:creationId xmlns:a16="http://schemas.microsoft.com/office/drawing/2014/main" id="{01ADBAC5-91DF-28E7-5996-A54CAEE0893D}"/>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2" name="Frame 8">
              <a:extLst>
                <a:ext uri="{FF2B5EF4-FFF2-40B4-BE49-F238E27FC236}">
                  <a16:creationId xmlns:a16="http://schemas.microsoft.com/office/drawing/2014/main" id="{CC32CA38-8565-83BD-F414-47AB72BD219F}"/>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3" name="Group 22">
            <a:extLst>
              <a:ext uri="{FF2B5EF4-FFF2-40B4-BE49-F238E27FC236}">
                <a16:creationId xmlns:a16="http://schemas.microsoft.com/office/drawing/2014/main" id="{0DE0E66F-12C0-2940-AAE7-78A0950F601B}"/>
              </a:ext>
            </a:extLst>
          </p:cNvPr>
          <p:cNvGrpSpPr/>
          <p:nvPr/>
        </p:nvGrpSpPr>
        <p:grpSpPr>
          <a:xfrm>
            <a:off x="7588467" y="1810403"/>
            <a:ext cx="756075" cy="338553"/>
            <a:chOff x="5294205" y="1805229"/>
            <a:chExt cx="756075" cy="338553"/>
          </a:xfrm>
        </p:grpSpPr>
        <p:sp>
          <p:nvSpPr>
            <p:cNvPr id="24" name="Rectangle 50">
              <a:extLst>
                <a:ext uri="{FF2B5EF4-FFF2-40B4-BE49-F238E27FC236}">
                  <a16:creationId xmlns:a16="http://schemas.microsoft.com/office/drawing/2014/main" id="{DDF4B45A-2B9E-C152-035A-52E6FC8F82D1}"/>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5" name="Oval 48">
              <a:extLst>
                <a:ext uri="{FF2B5EF4-FFF2-40B4-BE49-F238E27FC236}">
                  <a16:creationId xmlns:a16="http://schemas.microsoft.com/office/drawing/2014/main" id="{6E5F057D-09EB-D83C-7831-ADD82A2553DF}"/>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8" name="Oval 48">
              <a:extLst>
                <a:ext uri="{FF2B5EF4-FFF2-40B4-BE49-F238E27FC236}">
                  <a16:creationId xmlns:a16="http://schemas.microsoft.com/office/drawing/2014/main" id="{21B2CECD-64B8-9335-E727-63487621A67F}"/>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9" name="Oval 48">
              <a:extLst>
                <a:ext uri="{FF2B5EF4-FFF2-40B4-BE49-F238E27FC236}">
                  <a16:creationId xmlns:a16="http://schemas.microsoft.com/office/drawing/2014/main" id="{D9482ED0-9C60-1668-9B2A-3B41251EF436}"/>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30" name="Group 29">
            <a:extLst>
              <a:ext uri="{FF2B5EF4-FFF2-40B4-BE49-F238E27FC236}">
                <a16:creationId xmlns:a16="http://schemas.microsoft.com/office/drawing/2014/main" id="{97A46374-1F84-7A61-D21B-873A0466694E}"/>
              </a:ext>
            </a:extLst>
          </p:cNvPr>
          <p:cNvGrpSpPr/>
          <p:nvPr/>
        </p:nvGrpSpPr>
        <p:grpSpPr>
          <a:xfrm>
            <a:off x="10325663" y="1335559"/>
            <a:ext cx="1098928" cy="266403"/>
            <a:chOff x="5127002" y="1330386"/>
            <a:chExt cx="1098928" cy="266403"/>
          </a:xfrm>
        </p:grpSpPr>
        <p:sp>
          <p:nvSpPr>
            <p:cNvPr id="31" name="Frame 8">
              <a:extLst>
                <a:ext uri="{FF2B5EF4-FFF2-40B4-BE49-F238E27FC236}">
                  <a16:creationId xmlns:a16="http://schemas.microsoft.com/office/drawing/2014/main" id="{EEB1C9E2-1990-D168-2CAD-C87E878FA7C9}"/>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32" name="Frame 8">
              <a:extLst>
                <a:ext uri="{FF2B5EF4-FFF2-40B4-BE49-F238E27FC236}">
                  <a16:creationId xmlns:a16="http://schemas.microsoft.com/office/drawing/2014/main" id="{F9E907B0-5E21-5832-CD86-D9395FE29CD5}"/>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33" name="Group 32">
            <a:extLst>
              <a:ext uri="{FF2B5EF4-FFF2-40B4-BE49-F238E27FC236}">
                <a16:creationId xmlns:a16="http://schemas.microsoft.com/office/drawing/2014/main" id="{39C853D8-56B1-E346-70D8-45C8DBBE9261}"/>
              </a:ext>
            </a:extLst>
          </p:cNvPr>
          <p:cNvGrpSpPr/>
          <p:nvPr/>
        </p:nvGrpSpPr>
        <p:grpSpPr>
          <a:xfrm>
            <a:off x="10492869" y="1810403"/>
            <a:ext cx="756075" cy="338553"/>
            <a:chOff x="5294205" y="1805229"/>
            <a:chExt cx="756075" cy="338553"/>
          </a:xfrm>
        </p:grpSpPr>
        <p:sp>
          <p:nvSpPr>
            <p:cNvPr id="34" name="Rectangle 50">
              <a:extLst>
                <a:ext uri="{FF2B5EF4-FFF2-40B4-BE49-F238E27FC236}">
                  <a16:creationId xmlns:a16="http://schemas.microsoft.com/office/drawing/2014/main" id="{668B0311-7F02-4F9B-B5FD-A19463A71A02}"/>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5" name="Oval 48">
              <a:extLst>
                <a:ext uri="{FF2B5EF4-FFF2-40B4-BE49-F238E27FC236}">
                  <a16:creationId xmlns:a16="http://schemas.microsoft.com/office/drawing/2014/main" id="{4E353CE0-25F9-7C5D-D245-4C06B22195BB}"/>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6" name="Oval 48">
              <a:extLst>
                <a:ext uri="{FF2B5EF4-FFF2-40B4-BE49-F238E27FC236}">
                  <a16:creationId xmlns:a16="http://schemas.microsoft.com/office/drawing/2014/main" id="{5B89CC86-147A-FD05-873C-FEE255D5D96C}"/>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7" name="Oval 48">
              <a:extLst>
                <a:ext uri="{FF2B5EF4-FFF2-40B4-BE49-F238E27FC236}">
                  <a16:creationId xmlns:a16="http://schemas.microsoft.com/office/drawing/2014/main" id="{CA0CD87F-9BDC-0A7D-614B-4E40D314BF9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44" name="Group 43">
            <a:extLst>
              <a:ext uri="{FF2B5EF4-FFF2-40B4-BE49-F238E27FC236}">
                <a16:creationId xmlns:a16="http://schemas.microsoft.com/office/drawing/2014/main" id="{DB7220A1-FEA1-6449-5C78-217E85DD7A17}"/>
              </a:ext>
            </a:extLst>
          </p:cNvPr>
          <p:cNvGrpSpPr/>
          <p:nvPr/>
        </p:nvGrpSpPr>
        <p:grpSpPr>
          <a:xfrm>
            <a:off x="2744101" y="3393941"/>
            <a:ext cx="636879" cy="261232"/>
            <a:chOff x="2789172" y="3757805"/>
            <a:chExt cx="685433" cy="261233"/>
          </a:xfrm>
        </p:grpSpPr>
        <p:sp>
          <p:nvSpPr>
            <p:cNvPr id="42" name="Frame 8">
              <a:extLst>
                <a:ext uri="{FF2B5EF4-FFF2-40B4-BE49-F238E27FC236}">
                  <a16:creationId xmlns:a16="http://schemas.microsoft.com/office/drawing/2014/main" id="{E22915E8-3913-3246-5F59-5F8D84D3161C}"/>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43" name="Frame 8">
              <a:extLst>
                <a:ext uri="{FF2B5EF4-FFF2-40B4-BE49-F238E27FC236}">
                  <a16:creationId xmlns:a16="http://schemas.microsoft.com/office/drawing/2014/main" id="{8651245D-16FB-88F9-82EA-FE7D56DE8268}"/>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 name="Group 1">
            <a:extLst>
              <a:ext uri="{FF2B5EF4-FFF2-40B4-BE49-F238E27FC236}">
                <a16:creationId xmlns:a16="http://schemas.microsoft.com/office/drawing/2014/main" id="{1F6BE526-E7C4-B6B7-902C-FCB5E89D75BA}"/>
              </a:ext>
            </a:extLst>
          </p:cNvPr>
          <p:cNvGrpSpPr/>
          <p:nvPr/>
        </p:nvGrpSpPr>
        <p:grpSpPr>
          <a:xfrm>
            <a:off x="2701954" y="3738556"/>
            <a:ext cx="756075" cy="338553"/>
            <a:chOff x="5294205" y="1805229"/>
            <a:chExt cx="756075" cy="338553"/>
          </a:xfrm>
        </p:grpSpPr>
        <p:sp>
          <p:nvSpPr>
            <p:cNvPr id="3" name="Rectangle 50">
              <a:extLst>
                <a:ext uri="{FF2B5EF4-FFF2-40B4-BE49-F238E27FC236}">
                  <a16:creationId xmlns:a16="http://schemas.microsoft.com/office/drawing/2014/main" id="{DCC2F604-1569-4DB3-F8BE-DAF3CC768546}"/>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 name="Oval 48">
              <a:extLst>
                <a:ext uri="{FF2B5EF4-FFF2-40B4-BE49-F238E27FC236}">
                  <a16:creationId xmlns:a16="http://schemas.microsoft.com/office/drawing/2014/main" id="{AC2E4B28-B7FE-23B2-B81A-6B85B9C0A003}"/>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 name="Oval 48">
              <a:extLst>
                <a:ext uri="{FF2B5EF4-FFF2-40B4-BE49-F238E27FC236}">
                  <a16:creationId xmlns:a16="http://schemas.microsoft.com/office/drawing/2014/main" id="{DEC643C3-C3D3-20A1-F366-F88B62B52036}"/>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2" name="Oval 48">
              <a:extLst>
                <a:ext uri="{FF2B5EF4-FFF2-40B4-BE49-F238E27FC236}">
                  <a16:creationId xmlns:a16="http://schemas.microsoft.com/office/drawing/2014/main" id="{E5D96DF0-185E-DC0F-A760-607A569E938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4" name="TextBox 13">
            <a:extLst>
              <a:ext uri="{FF2B5EF4-FFF2-40B4-BE49-F238E27FC236}">
                <a16:creationId xmlns:a16="http://schemas.microsoft.com/office/drawing/2014/main" id="{0EC0DA32-1D59-9B46-301B-9E94920DA87B}"/>
              </a:ext>
            </a:extLst>
          </p:cNvPr>
          <p:cNvSpPr txBox="1"/>
          <p:nvPr/>
        </p:nvSpPr>
        <p:spPr>
          <a:xfrm>
            <a:off x="3494705" y="3722098"/>
            <a:ext cx="7058312" cy="338554"/>
          </a:xfrm>
          <a:prstGeom prst="rect">
            <a:avLst/>
          </a:prstGeom>
          <a:noFill/>
        </p:spPr>
        <p:txBody>
          <a:bodyPr wrap="square" rtlCol="0">
            <a:spAutoFit/>
          </a:bodyPr>
          <a:lstStyle/>
          <a:p>
            <a:r>
              <a:rPr lang="et-EE" sz="1600" dirty="0">
                <a:cs typeface="Arial" panose="020B0604020202020204" pitchFamily="34" charset="0"/>
              </a:rPr>
              <a:t>Heterotroofne CO</a:t>
            </a:r>
            <a:r>
              <a:rPr lang="et-EE" sz="1600" baseline="-25000" dirty="0">
                <a:cs typeface="Arial" panose="020B0604020202020204" pitchFamily="34" charset="0"/>
              </a:rPr>
              <a:t>2 </a:t>
            </a:r>
            <a:r>
              <a:rPr lang="et-EE" sz="1600" dirty="0">
                <a:cs typeface="Arial" panose="020B0604020202020204" pitchFamily="34" charset="0"/>
              </a:rPr>
              <a:t>- kolme punkti klaster; analüsaator dünaamilise pimekambriga</a:t>
            </a:r>
          </a:p>
        </p:txBody>
      </p:sp>
      <p:grpSp>
        <p:nvGrpSpPr>
          <p:cNvPr id="26" name="Group 25">
            <a:extLst>
              <a:ext uri="{FF2B5EF4-FFF2-40B4-BE49-F238E27FC236}">
                <a16:creationId xmlns:a16="http://schemas.microsoft.com/office/drawing/2014/main" id="{A5D3AB57-B32B-40A1-5529-60F93DCD87D7}"/>
              </a:ext>
            </a:extLst>
          </p:cNvPr>
          <p:cNvGrpSpPr/>
          <p:nvPr/>
        </p:nvGrpSpPr>
        <p:grpSpPr>
          <a:xfrm>
            <a:off x="3426427" y="1286443"/>
            <a:ext cx="339809" cy="597472"/>
            <a:chOff x="7139975" y="780987"/>
            <a:chExt cx="257844" cy="428804"/>
          </a:xfrm>
        </p:grpSpPr>
        <p:sp>
          <p:nvSpPr>
            <p:cNvPr id="27" name="Flowchart: Magnetic Disk 108">
              <a:extLst>
                <a:ext uri="{FF2B5EF4-FFF2-40B4-BE49-F238E27FC236}">
                  <a16:creationId xmlns:a16="http://schemas.microsoft.com/office/drawing/2014/main" id="{DD2F9636-90AB-ADEF-5FB6-3DCB33DC30F0}"/>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38" name="Group 37">
              <a:extLst>
                <a:ext uri="{FF2B5EF4-FFF2-40B4-BE49-F238E27FC236}">
                  <a16:creationId xmlns:a16="http://schemas.microsoft.com/office/drawing/2014/main" id="{FB1FBBE2-8CAB-AE99-8823-C86008B20EE2}"/>
                </a:ext>
              </a:extLst>
            </p:cNvPr>
            <p:cNvGrpSpPr/>
            <p:nvPr/>
          </p:nvGrpSpPr>
          <p:grpSpPr>
            <a:xfrm>
              <a:off x="7139975" y="1094089"/>
              <a:ext cx="102316" cy="115702"/>
              <a:chOff x="2801955" y="1042741"/>
              <a:chExt cx="102316" cy="115702"/>
            </a:xfrm>
          </p:grpSpPr>
          <p:sp>
            <p:nvSpPr>
              <p:cNvPr id="40" name="Isosceles Triangle 76">
                <a:extLst>
                  <a:ext uri="{FF2B5EF4-FFF2-40B4-BE49-F238E27FC236}">
                    <a16:creationId xmlns:a16="http://schemas.microsoft.com/office/drawing/2014/main" id="{089F778F-307F-36A6-95DA-0C6A98323578}"/>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 name="Isosceles Triangle 77">
                <a:extLst>
                  <a:ext uri="{FF2B5EF4-FFF2-40B4-BE49-F238E27FC236}">
                    <a16:creationId xmlns:a16="http://schemas.microsoft.com/office/drawing/2014/main" id="{9B1AE2D4-4860-8BC4-9A91-30A884D4AA46}"/>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8" name="Isosceles Triangle 78">
                <a:extLst>
                  <a:ext uri="{FF2B5EF4-FFF2-40B4-BE49-F238E27FC236}">
                    <a16:creationId xmlns:a16="http://schemas.microsoft.com/office/drawing/2014/main" id="{7C4350F1-2B88-4F69-B8F8-2B1639556C73}"/>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9" name="Isosceles Triangle 81">
                <a:extLst>
                  <a:ext uri="{FF2B5EF4-FFF2-40B4-BE49-F238E27FC236}">
                    <a16:creationId xmlns:a16="http://schemas.microsoft.com/office/drawing/2014/main" id="{F2ABE60B-1B0E-CA41-99F1-456A1F9013F2}"/>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39" name="Teardrop 38">
              <a:extLst>
                <a:ext uri="{FF2B5EF4-FFF2-40B4-BE49-F238E27FC236}">
                  <a16:creationId xmlns:a16="http://schemas.microsoft.com/office/drawing/2014/main" id="{65BDD296-8305-2407-8672-4BBDC861A012}"/>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0" name="Group 49">
            <a:extLst>
              <a:ext uri="{FF2B5EF4-FFF2-40B4-BE49-F238E27FC236}">
                <a16:creationId xmlns:a16="http://schemas.microsoft.com/office/drawing/2014/main" id="{2B0C0052-C1B9-0FA7-5410-DD80B9170DC6}"/>
              </a:ext>
            </a:extLst>
          </p:cNvPr>
          <p:cNvGrpSpPr/>
          <p:nvPr/>
        </p:nvGrpSpPr>
        <p:grpSpPr>
          <a:xfrm>
            <a:off x="5139811" y="1004488"/>
            <a:ext cx="339809" cy="597472"/>
            <a:chOff x="7139975" y="780987"/>
            <a:chExt cx="257844" cy="428804"/>
          </a:xfrm>
        </p:grpSpPr>
        <p:sp>
          <p:nvSpPr>
            <p:cNvPr id="51" name="Flowchart: Magnetic Disk 108">
              <a:extLst>
                <a:ext uri="{FF2B5EF4-FFF2-40B4-BE49-F238E27FC236}">
                  <a16:creationId xmlns:a16="http://schemas.microsoft.com/office/drawing/2014/main" id="{72057B1B-B625-E5F9-768F-41FD99D3B1AC}"/>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52" name="Group 51">
              <a:extLst>
                <a:ext uri="{FF2B5EF4-FFF2-40B4-BE49-F238E27FC236}">
                  <a16:creationId xmlns:a16="http://schemas.microsoft.com/office/drawing/2014/main" id="{7A092D71-F712-78BD-DC1F-718E952AB69F}"/>
                </a:ext>
              </a:extLst>
            </p:cNvPr>
            <p:cNvGrpSpPr/>
            <p:nvPr/>
          </p:nvGrpSpPr>
          <p:grpSpPr>
            <a:xfrm>
              <a:off x="7139975" y="1094089"/>
              <a:ext cx="102316" cy="115702"/>
              <a:chOff x="2801955" y="1042741"/>
              <a:chExt cx="102316" cy="115702"/>
            </a:xfrm>
          </p:grpSpPr>
          <p:sp>
            <p:nvSpPr>
              <p:cNvPr id="54" name="Isosceles Triangle 76">
                <a:extLst>
                  <a:ext uri="{FF2B5EF4-FFF2-40B4-BE49-F238E27FC236}">
                    <a16:creationId xmlns:a16="http://schemas.microsoft.com/office/drawing/2014/main" id="{5D20A9CC-D08D-4D5D-6BCE-ABA04B4E82BB}"/>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5" name="Isosceles Triangle 77">
                <a:extLst>
                  <a:ext uri="{FF2B5EF4-FFF2-40B4-BE49-F238E27FC236}">
                    <a16:creationId xmlns:a16="http://schemas.microsoft.com/office/drawing/2014/main" id="{2E85A0B6-B631-6D5C-C94E-3340ED5A54F1}"/>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6" name="Isosceles Triangle 78">
                <a:extLst>
                  <a:ext uri="{FF2B5EF4-FFF2-40B4-BE49-F238E27FC236}">
                    <a16:creationId xmlns:a16="http://schemas.microsoft.com/office/drawing/2014/main" id="{7D75A2DF-C961-C6C1-9AFB-C37B055388F7}"/>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7" name="Isosceles Triangle 81">
                <a:extLst>
                  <a:ext uri="{FF2B5EF4-FFF2-40B4-BE49-F238E27FC236}">
                    <a16:creationId xmlns:a16="http://schemas.microsoft.com/office/drawing/2014/main" id="{F9D9F374-D1D6-FFB5-FD34-539DBD9A914A}"/>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53" name="Teardrop 52">
              <a:extLst>
                <a:ext uri="{FF2B5EF4-FFF2-40B4-BE49-F238E27FC236}">
                  <a16:creationId xmlns:a16="http://schemas.microsoft.com/office/drawing/2014/main" id="{9F43FC5E-F58A-3047-C153-C9EEA7D9981B}"/>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8" name="Group 57">
            <a:extLst>
              <a:ext uri="{FF2B5EF4-FFF2-40B4-BE49-F238E27FC236}">
                <a16:creationId xmlns:a16="http://schemas.microsoft.com/office/drawing/2014/main" id="{F04FB04B-5C03-3C31-6E7E-81FD8AA09A89}"/>
              </a:ext>
            </a:extLst>
          </p:cNvPr>
          <p:cNvGrpSpPr/>
          <p:nvPr/>
        </p:nvGrpSpPr>
        <p:grpSpPr>
          <a:xfrm>
            <a:off x="7824486" y="1051519"/>
            <a:ext cx="339809" cy="597472"/>
            <a:chOff x="7139975" y="780987"/>
            <a:chExt cx="257844" cy="428804"/>
          </a:xfrm>
        </p:grpSpPr>
        <p:sp>
          <p:nvSpPr>
            <p:cNvPr id="59" name="Flowchart: Magnetic Disk 108">
              <a:extLst>
                <a:ext uri="{FF2B5EF4-FFF2-40B4-BE49-F238E27FC236}">
                  <a16:creationId xmlns:a16="http://schemas.microsoft.com/office/drawing/2014/main" id="{DFF8C826-2500-B1CA-33F4-7978B987142F}"/>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60" name="Group 59">
              <a:extLst>
                <a:ext uri="{FF2B5EF4-FFF2-40B4-BE49-F238E27FC236}">
                  <a16:creationId xmlns:a16="http://schemas.microsoft.com/office/drawing/2014/main" id="{8353BD3A-60D6-4791-500F-E1C10506A054}"/>
                </a:ext>
              </a:extLst>
            </p:cNvPr>
            <p:cNvGrpSpPr/>
            <p:nvPr/>
          </p:nvGrpSpPr>
          <p:grpSpPr>
            <a:xfrm>
              <a:off x="7139975" y="1094089"/>
              <a:ext cx="102316" cy="115702"/>
              <a:chOff x="2801955" y="1042741"/>
              <a:chExt cx="102316" cy="115702"/>
            </a:xfrm>
          </p:grpSpPr>
          <p:sp>
            <p:nvSpPr>
              <p:cNvPr id="62" name="Isosceles Triangle 76">
                <a:extLst>
                  <a:ext uri="{FF2B5EF4-FFF2-40B4-BE49-F238E27FC236}">
                    <a16:creationId xmlns:a16="http://schemas.microsoft.com/office/drawing/2014/main" id="{F193262B-2327-12DB-4B16-0AF614762450}"/>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3" name="Isosceles Triangle 77">
                <a:extLst>
                  <a:ext uri="{FF2B5EF4-FFF2-40B4-BE49-F238E27FC236}">
                    <a16:creationId xmlns:a16="http://schemas.microsoft.com/office/drawing/2014/main" id="{07DB09E5-2FC5-DBAF-9B01-46A30B394580}"/>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4" name="Isosceles Triangle 78">
                <a:extLst>
                  <a:ext uri="{FF2B5EF4-FFF2-40B4-BE49-F238E27FC236}">
                    <a16:creationId xmlns:a16="http://schemas.microsoft.com/office/drawing/2014/main" id="{F16C30E6-84E6-3665-DA6E-1396910DE60E}"/>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5" name="Isosceles Triangle 81">
                <a:extLst>
                  <a:ext uri="{FF2B5EF4-FFF2-40B4-BE49-F238E27FC236}">
                    <a16:creationId xmlns:a16="http://schemas.microsoft.com/office/drawing/2014/main" id="{35C93430-6586-367D-769A-0C1EF45C61F6}"/>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61" name="Teardrop 60">
              <a:extLst>
                <a:ext uri="{FF2B5EF4-FFF2-40B4-BE49-F238E27FC236}">
                  <a16:creationId xmlns:a16="http://schemas.microsoft.com/office/drawing/2014/main" id="{37BF2A8D-B068-AA45-B1C0-3F4DB764CB2D}"/>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45" name="TextBox 133">
            <a:extLst>
              <a:ext uri="{FF2B5EF4-FFF2-40B4-BE49-F238E27FC236}">
                <a16:creationId xmlns:a16="http://schemas.microsoft.com/office/drawing/2014/main" id="{95F1E6DA-B18F-7619-4F9F-A124B62A7358}"/>
              </a:ext>
            </a:extLst>
          </p:cNvPr>
          <p:cNvSpPr txBox="1"/>
          <p:nvPr/>
        </p:nvSpPr>
        <p:spPr>
          <a:xfrm>
            <a:off x="2870579" y="5825020"/>
            <a:ext cx="4408636" cy="871008"/>
          </a:xfrm>
          <a:prstGeom prst="rect">
            <a:avLst/>
          </a:prstGeom>
          <a:noFill/>
        </p:spPr>
        <p:txBody>
          <a:bodyPr wrap="square" rtlCol="0">
            <a:spAutoFit/>
          </a:bodyPr>
          <a:lstStyle/>
          <a:p>
            <a:pPr lvl="0">
              <a:lnSpc>
                <a:spcPct val="107000"/>
              </a:lnSpc>
            </a:pPr>
            <a:r>
              <a:rPr lang="et-EE" sz="1600" dirty="0">
                <a:cs typeface="Arial" panose="020B0604020202020204" pitchFamily="34" charset="0"/>
              </a:rPr>
              <a:t>Mullakeemia (</a:t>
            </a:r>
            <a:r>
              <a:rPr lang="et-EE" sz="1600" dirty="0" err="1">
                <a:ea typeface="Calibri" panose="020F0502020204030204" pitchFamily="34" charset="0"/>
                <a:cs typeface="Arial" panose="020B0604020202020204" pitchFamily="34" charset="0"/>
              </a:rPr>
              <a:t>pH</a:t>
            </a:r>
            <a:r>
              <a:rPr lang="et-EE" sz="1600" baseline="-25000" dirty="0" err="1">
                <a:ea typeface="Calibri" panose="020F0502020204030204" pitchFamily="34" charset="0"/>
                <a:cs typeface="Arial" panose="020B0604020202020204" pitchFamily="34" charset="0"/>
              </a:rPr>
              <a:t>KCl</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HNO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P, K, Ca, Mg, </a:t>
            </a:r>
            <a:r>
              <a:rPr lang="et-EE" sz="1600" dirty="0" err="1">
                <a:ea typeface="Calibri" panose="020F0502020204030204" pitchFamily="34" charset="0"/>
                <a:cs typeface="Arial" panose="020B0604020202020204" pitchFamily="34" charset="0"/>
              </a:rPr>
              <a:t>C</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tuha sisaldus);</a:t>
            </a:r>
            <a:r>
              <a:rPr lang="et-EE" sz="1600" dirty="0">
                <a:cs typeface="Arial" panose="020B0604020202020204" pitchFamily="34" charset="0"/>
              </a:rPr>
              <a:t> mulla </a:t>
            </a:r>
            <a:r>
              <a:rPr lang="et-EE" sz="1600" dirty="0" err="1">
                <a:cs typeface="Arial" panose="020B0604020202020204" pitchFamily="34" charset="0"/>
              </a:rPr>
              <a:t>lasuvustihedus</a:t>
            </a:r>
            <a:r>
              <a:rPr lang="et-EE" sz="1600" dirty="0">
                <a:cs typeface="Arial" panose="020B0604020202020204" pitchFamily="34" charset="0"/>
              </a:rPr>
              <a:t> (kord </a:t>
            </a:r>
            <a:r>
              <a:rPr lang="et-EE" sz="1600" dirty="0" err="1">
                <a:cs typeface="Arial" panose="020B0604020202020204" pitchFamily="34" charset="0"/>
              </a:rPr>
              <a:t>projeki</a:t>
            </a:r>
            <a:r>
              <a:rPr lang="et-EE" sz="1600" dirty="0">
                <a:cs typeface="Arial" panose="020B0604020202020204" pitchFamily="34" charset="0"/>
              </a:rPr>
              <a:t> jooksul)</a:t>
            </a:r>
          </a:p>
        </p:txBody>
      </p:sp>
      <p:sp>
        <p:nvSpPr>
          <p:cNvPr id="82" name="TextBox 81">
            <a:extLst>
              <a:ext uri="{FF2B5EF4-FFF2-40B4-BE49-F238E27FC236}">
                <a16:creationId xmlns:a16="http://schemas.microsoft.com/office/drawing/2014/main" id="{33EE4D82-202E-C9EA-EB22-0FB34A60134A}"/>
              </a:ext>
            </a:extLst>
          </p:cNvPr>
          <p:cNvSpPr txBox="1"/>
          <p:nvPr/>
        </p:nvSpPr>
        <p:spPr>
          <a:xfrm>
            <a:off x="2906349" y="4668839"/>
            <a:ext cx="3933069" cy="338554"/>
          </a:xfrm>
          <a:prstGeom prst="rect">
            <a:avLst/>
          </a:prstGeom>
          <a:noFill/>
        </p:spPr>
        <p:txBody>
          <a:bodyPr wrap="square" rtlCol="0">
            <a:spAutoFit/>
          </a:bodyPr>
          <a:lstStyle/>
          <a:p>
            <a:r>
              <a:rPr lang="et-EE" sz="1600" dirty="0">
                <a:cs typeface="Arial" panose="020B0604020202020204" pitchFamily="34" charset="0"/>
              </a:rPr>
              <a:t>Mullatemperatuuri profiil 10, 20, 30 &amp; 40 cm</a:t>
            </a:r>
          </a:p>
        </p:txBody>
      </p:sp>
      <p:sp>
        <p:nvSpPr>
          <p:cNvPr id="83" name="TextBox 133">
            <a:extLst>
              <a:ext uri="{FF2B5EF4-FFF2-40B4-BE49-F238E27FC236}">
                <a16:creationId xmlns:a16="http://schemas.microsoft.com/office/drawing/2014/main" id="{33E9B9D3-8725-5BFE-65DF-635F0B214071}"/>
              </a:ext>
            </a:extLst>
          </p:cNvPr>
          <p:cNvSpPr txBox="1"/>
          <p:nvPr/>
        </p:nvSpPr>
        <p:spPr>
          <a:xfrm>
            <a:off x="2912944" y="4379683"/>
            <a:ext cx="2014511" cy="338554"/>
          </a:xfrm>
          <a:prstGeom prst="rect">
            <a:avLst/>
          </a:prstGeom>
          <a:noFill/>
        </p:spPr>
        <p:txBody>
          <a:bodyPr wrap="square" rtlCol="0">
            <a:spAutoFit/>
          </a:bodyPr>
          <a:lstStyle/>
          <a:p>
            <a:r>
              <a:rPr lang="et-EE" sz="1600" dirty="0">
                <a:cs typeface="Arial" panose="020B0604020202020204" pitchFamily="34" charset="0"/>
              </a:rPr>
              <a:t>Mulla niiskus 0-6 cm</a:t>
            </a:r>
          </a:p>
        </p:txBody>
      </p:sp>
      <p:sp>
        <p:nvSpPr>
          <p:cNvPr id="95" name="Teardrop 94">
            <a:extLst>
              <a:ext uri="{FF2B5EF4-FFF2-40B4-BE49-F238E27FC236}">
                <a16:creationId xmlns:a16="http://schemas.microsoft.com/office/drawing/2014/main" id="{93EEBCFF-25C9-F2E2-A543-C19A07067CD5}"/>
              </a:ext>
            </a:extLst>
          </p:cNvPr>
          <p:cNvSpPr/>
          <p:nvPr/>
        </p:nvSpPr>
        <p:spPr>
          <a:xfrm>
            <a:off x="2710196" y="4502876"/>
            <a:ext cx="145759" cy="146705"/>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96" name="Group 95">
            <a:extLst>
              <a:ext uri="{FF2B5EF4-FFF2-40B4-BE49-F238E27FC236}">
                <a16:creationId xmlns:a16="http://schemas.microsoft.com/office/drawing/2014/main" id="{587A2240-C137-AECE-3663-3318A0F810C0}"/>
              </a:ext>
            </a:extLst>
          </p:cNvPr>
          <p:cNvGrpSpPr/>
          <p:nvPr/>
        </p:nvGrpSpPr>
        <p:grpSpPr>
          <a:xfrm>
            <a:off x="2720443" y="4780754"/>
            <a:ext cx="139408" cy="184997"/>
            <a:chOff x="2568247" y="5161714"/>
            <a:chExt cx="139408" cy="184997"/>
          </a:xfrm>
        </p:grpSpPr>
        <p:sp>
          <p:nvSpPr>
            <p:cNvPr id="97" name="Isosceles Triangle 76">
              <a:extLst>
                <a:ext uri="{FF2B5EF4-FFF2-40B4-BE49-F238E27FC236}">
                  <a16:creationId xmlns:a16="http://schemas.microsoft.com/office/drawing/2014/main" id="{1DBCC4DE-5800-3C38-CC8E-16FD263CA086}"/>
                </a:ext>
              </a:extLst>
            </p:cNvPr>
            <p:cNvSpPr/>
            <p:nvPr/>
          </p:nvSpPr>
          <p:spPr>
            <a:xfrm rot="10800000">
              <a:off x="2568247" y="5161714"/>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8" name="Isosceles Triangle 78">
              <a:extLst>
                <a:ext uri="{FF2B5EF4-FFF2-40B4-BE49-F238E27FC236}">
                  <a16:creationId xmlns:a16="http://schemas.microsoft.com/office/drawing/2014/main" id="{9B84ACA8-1AF0-A09D-1CA6-BE8931DC6483}"/>
                </a:ext>
              </a:extLst>
            </p:cNvPr>
            <p:cNvSpPr/>
            <p:nvPr/>
          </p:nvSpPr>
          <p:spPr>
            <a:xfrm rot="10800000">
              <a:off x="2576856" y="5298935"/>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9" name="Isosceles Triangle 81">
              <a:extLst>
                <a:ext uri="{FF2B5EF4-FFF2-40B4-BE49-F238E27FC236}">
                  <a16:creationId xmlns:a16="http://schemas.microsoft.com/office/drawing/2014/main" id="{F6B55717-E4B4-375C-F199-F4B74C56EEB6}"/>
                </a:ext>
              </a:extLst>
            </p:cNvPr>
            <p:cNvSpPr/>
            <p:nvPr/>
          </p:nvSpPr>
          <p:spPr>
            <a:xfrm rot="10800000">
              <a:off x="2570872" y="5251159"/>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0" name="Isosceles Triangle 81">
              <a:extLst>
                <a:ext uri="{FF2B5EF4-FFF2-40B4-BE49-F238E27FC236}">
                  <a16:creationId xmlns:a16="http://schemas.microsoft.com/office/drawing/2014/main" id="{EF5C303D-5625-2614-0982-3617021AA46A}"/>
                </a:ext>
              </a:extLst>
            </p:cNvPr>
            <p:cNvSpPr/>
            <p:nvPr/>
          </p:nvSpPr>
          <p:spPr>
            <a:xfrm rot="10800000">
              <a:off x="2572348" y="5204843"/>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01" name="TextBox 100">
            <a:extLst>
              <a:ext uri="{FF2B5EF4-FFF2-40B4-BE49-F238E27FC236}">
                <a16:creationId xmlns:a16="http://schemas.microsoft.com/office/drawing/2014/main" id="{A7AA0EBC-68C3-F746-F903-26A86E5DE9C3}"/>
              </a:ext>
            </a:extLst>
          </p:cNvPr>
          <p:cNvSpPr txBox="1"/>
          <p:nvPr/>
        </p:nvSpPr>
        <p:spPr>
          <a:xfrm>
            <a:off x="2600330" y="4057618"/>
            <a:ext cx="4346212" cy="338554"/>
          </a:xfrm>
          <a:prstGeom prst="rect">
            <a:avLst/>
          </a:prstGeom>
          <a:noFill/>
        </p:spPr>
        <p:txBody>
          <a:bodyPr wrap="square" rtlCol="0">
            <a:spAutoFit/>
          </a:bodyPr>
          <a:lstStyle/>
          <a:p>
            <a:r>
              <a:rPr lang="et-EE" sz="1600" u="sng" dirty="0">
                <a:cs typeface="Arial" panose="020B0604020202020204" pitchFamily="34" charset="0"/>
              </a:rPr>
              <a:t>Keskkonnaparameetrid – perioodilised </a:t>
            </a:r>
          </a:p>
        </p:txBody>
      </p:sp>
      <p:grpSp>
        <p:nvGrpSpPr>
          <p:cNvPr id="117" name="Group 116">
            <a:extLst>
              <a:ext uri="{FF2B5EF4-FFF2-40B4-BE49-F238E27FC236}">
                <a16:creationId xmlns:a16="http://schemas.microsoft.com/office/drawing/2014/main" id="{8CAEE6A2-278E-8D55-BD20-89153953C6AA}"/>
              </a:ext>
            </a:extLst>
          </p:cNvPr>
          <p:cNvGrpSpPr/>
          <p:nvPr/>
        </p:nvGrpSpPr>
        <p:grpSpPr>
          <a:xfrm>
            <a:off x="4238940" y="390968"/>
            <a:ext cx="1961992" cy="2191600"/>
            <a:chOff x="4238940" y="390968"/>
            <a:chExt cx="1961992" cy="2191600"/>
          </a:xfrm>
        </p:grpSpPr>
        <p:sp>
          <p:nvSpPr>
            <p:cNvPr id="112" name="Hexagon 111">
              <a:extLst>
                <a:ext uri="{FF2B5EF4-FFF2-40B4-BE49-F238E27FC236}">
                  <a16:creationId xmlns:a16="http://schemas.microsoft.com/office/drawing/2014/main" id="{99C1001A-F936-167A-EC13-96E24DD40AA4}"/>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3" name="Hexagon 112">
              <a:extLst>
                <a:ext uri="{FF2B5EF4-FFF2-40B4-BE49-F238E27FC236}">
                  <a16:creationId xmlns:a16="http://schemas.microsoft.com/office/drawing/2014/main" id="{5F053543-9770-6A78-8E88-126C6ED88598}"/>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4" name="Hexagon 113">
              <a:extLst>
                <a:ext uri="{FF2B5EF4-FFF2-40B4-BE49-F238E27FC236}">
                  <a16:creationId xmlns:a16="http://schemas.microsoft.com/office/drawing/2014/main" id="{E72D69EF-5701-F13D-2E8F-E1C36143FB2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5" name="Hexagon 114">
              <a:extLst>
                <a:ext uri="{FF2B5EF4-FFF2-40B4-BE49-F238E27FC236}">
                  <a16:creationId xmlns:a16="http://schemas.microsoft.com/office/drawing/2014/main" id="{85602BA0-A789-5D56-317E-ACFF32E70BDD}"/>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6" name="Hexagon 115">
              <a:extLst>
                <a:ext uri="{FF2B5EF4-FFF2-40B4-BE49-F238E27FC236}">
                  <a16:creationId xmlns:a16="http://schemas.microsoft.com/office/drawing/2014/main" id="{15DFF6D1-614D-A856-BF39-3306C198797E}"/>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18" name="Group 117">
            <a:extLst>
              <a:ext uri="{FF2B5EF4-FFF2-40B4-BE49-F238E27FC236}">
                <a16:creationId xmlns:a16="http://schemas.microsoft.com/office/drawing/2014/main" id="{A38ADA46-25EE-5DDB-43F2-49B7619E64BF}"/>
              </a:ext>
            </a:extLst>
          </p:cNvPr>
          <p:cNvGrpSpPr/>
          <p:nvPr/>
        </p:nvGrpSpPr>
        <p:grpSpPr>
          <a:xfrm>
            <a:off x="6979495" y="396144"/>
            <a:ext cx="1961992" cy="2191600"/>
            <a:chOff x="4238940" y="390968"/>
            <a:chExt cx="1961992" cy="2191600"/>
          </a:xfrm>
        </p:grpSpPr>
        <p:sp>
          <p:nvSpPr>
            <p:cNvPr id="119" name="Hexagon 118">
              <a:extLst>
                <a:ext uri="{FF2B5EF4-FFF2-40B4-BE49-F238E27FC236}">
                  <a16:creationId xmlns:a16="http://schemas.microsoft.com/office/drawing/2014/main" id="{78E7DD18-FD98-4963-AB1C-4869C32822CD}"/>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0" name="Hexagon 119">
              <a:extLst>
                <a:ext uri="{FF2B5EF4-FFF2-40B4-BE49-F238E27FC236}">
                  <a16:creationId xmlns:a16="http://schemas.microsoft.com/office/drawing/2014/main" id="{160A16F9-06C1-8772-E770-C4A662D85056}"/>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1" name="Hexagon 120">
              <a:extLst>
                <a:ext uri="{FF2B5EF4-FFF2-40B4-BE49-F238E27FC236}">
                  <a16:creationId xmlns:a16="http://schemas.microsoft.com/office/drawing/2014/main" id="{1806BC9C-8FFA-35DB-3E05-C86837C8B904}"/>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2" name="Hexagon 121">
              <a:extLst>
                <a:ext uri="{FF2B5EF4-FFF2-40B4-BE49-F238E27FC236}">
                  <a16:creationId xmlns:a16="http://schemas.microsoft.com/office/drawing/2014/main" id="{4356E243-85D0-04C8-A143-E402BD7C055B}"/>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3" name="Hexagon 122">
              <a:extLst>
                <a:ext uri="{FF2B5EF4-FFF2-40B4-BE49-F238E27FC236}">
                  <a16:creationId xmlns:a16="http://schemas.microsoft.com/office/drawing/2014/main" id="{388CD81C-3516-2B21-0D01-AAEDDBA00A7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24" name="Group 123">
            <a:extLst>
              <a:ext uri="{FF2B5EF4-FFF2-40B4-BE49-F238E27FC236}">
                <a16:creationId xmlns:a16="http://schemas.microsoft.com/office/drawing/2014/main" id="{AFBDF899-E292-5A3F-C305-DDDFCD7E8D91}"/>
              </a:ext>
            </a:extLst>
          </p:cNvPr>
          <p:cNvGrpSpPr/>
          <p:nvPr/>
        </p:nvGrpSpPr>
        <p:grpSpPr>
          <a:xfrm>
            <a:off x="9925781" y="396717"/>
            <a:ext cx="1961992" cy="2191600"/>
            <a:chOff x="4238940" y="390968"/>
            <a:chExt cx="1961992" cy="2191600"/>
          </a:xfrm>
        </p:grpSpPr>
        <p:sp>
          <p:nvSpPr>
            <p:cNvPr id="125" name="Hexagon 124">
              <a:extLst>
                <a:ext uri="{FF2B5EF4-FFF2-40B4-BE49-F238E27FC236}">
                  <a16:creationId xmlns:a16="http://schemas.microsoft.com/office/drawing/2014/main" id="{A6F2A062-D4F9-76E0-B219-C00FF5CEF5E2}"/>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6" name="Hexagon 125">
              <a:extLst>
                <a:ext uri="{FF2B5EF4-FFF2-40B4-BE49-F238E27FC236}">
                  <a16:creationId xmlns:a16="http://schemas.microsoft.com/office/drawing/2014/main" id="{D56EF360-724A-ACA9-B0FF-1C2C6F03BB93}"/>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7" name="Hexagon 126">
              <a:extLst>
                <a:ext uri="{FF2B5EF4-FFF2-40B4-BE49-F238E27FC236}">
                  <a16:creationId xmlns:a16="http://schemas.microsoft.com/office/drawing/2014/main" id="{9206C60E-ACDA-4183-82A1-409EB6CE63A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8" name="Hexagon 127">
              <a:extLst>
                <a:ext uri="{FF2B5EF4-FFF2-40B4-BE49-F238E27FC236}">
                  <a16:creationId xmlns:a16="http://schemas.microsoft.com/office/drawing/2014/main" id="{E4D16F68-681D-C9D3-CA0A-A77E712AC41E}"/>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9" name="Hexagon 128">
              <a:extLst>
                <a:ext uri="{FF2B5EF4-FFF2-40B4-BE49-F238E27FC236}">
                  <a16:creationId xmlns:a16="http://schemas.microsoft.com/office/drawing/2014/main" id="{71288E7C-3EFA-861F-7667-089F7E3D4C2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130" name="Hexagon 129">
            <a:extLst>
              <a:ext uri="{FF2B5EF4-FFF2-40B4-BE49-F238E27FC236}">
                <a16:creationId xmlns:a16="http://schemas.microsoft.com/office/drawing/2014/main" id="{D56115C1-D2B2-9EEF-86DD-A57816031FB5}"/>
              </a:ext>
            </a:extLst>
          </p:cNvPr>
          <p:cNvSpPr/>
          <p:nvPr/>
        </p:nvSpPr>
        <p:spPr>
          <a:xfrm>
            <a:off x="2744102" y="6094847"/>
            <a:ext cx="66985" cy="61727"/>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32" name="Flowchart: Magnetic Disk 108">
            <a:extLst>
              <a:ext uri="{FF2B5EF4-FFF2-40B4-BE49-F238E27FC236}">
                <a16:creationId xmlns:a16="http://schemas.microsoft.com/office/drawing/2014/main" id="{85E6C1DF-F5FE-100D-2F76-2EFDCD9DF003}"/>
              </a:ext>
            </a:extLst>
          </p:cNvPr>
          <p:cNvSpPr/>
          <p:nvPr/>
        </p:nvSpPr>
        <p:spPr>
          <a:xfrm>
            <a:off x="2734751" y="5110539"/>
            <a:ext cx="106761" cy="357433"/>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39" name="TextBox 138">
            <a:extLst>
              <a:ext uri="{FF2B5EF4-FFF2-40B4-BE49-F238E27FC236}">
                <a16:creationId xmlns:a16="http://schemas.microsoft.com/office/drawing/2014/main" id="{1568E408-03EE-784F-088A-472B1AF223DA}"/>
              </a:ext>
            </a:extLst>
          </p:cNvPr>
          <p:cNvSpPr txBox="1"/>
          <p:nvPr/>
        </p:nvSpPr>
        <p:spPr>
          <a:xfrm>
            <a:off x="2881048" y="5025763"/>
            <a:ext cx="4380735" cy="830997"/>
          </a:xfrm>
          <a:prstGeom prst="rect">
            <a:avLst/>
          </a:prstGeom>
          <a:noFill/>
        </p:spPr>
        <p:txBody>
          <a:bodyPr wrap="square" rtlCol="0">
            <a:spAutoFit/>
          </a:bodyPr>
          <a:lstStyle/>
          <a:p>
            <a:r>
              <a:rPr lang="et-EE" sz="1600" dirty="0">
                <a:cs typeface="Arial" panose="020B0604020202020204" pitchFamily="34" charset="0"/>
              </a:rPr>
              <a:t>Vaatluskaev - veetase, </a:t>
            </a:r>
            <a:r>
              <a:rPr lang="et-EE" sz="1600" dirty="0" err="1">
                <a:cs typeface="Arial" panose="020B0604020202020204" pitchFamily="34" charset="0"/>
              </a:rPr>
              <a:t>pH</a:t>
            </a:r>
            <a:r>
              <a:rPr lang="et-EE" sz="1600" dirty="0">
                <a:cs typeface="Arial" panose="020B0604020202020204" pitchFamily="34" charset="0"/>
              </a:rPr>
              <a:t>, SPC, EC, ORP, O</a:t>
            </a:r>
            <a:r>
              <a:rPr lang="et-EE" sz="1600" baseline="-25000" dirty="0">
                <a:cs typeface="Arial" panose="020B0604020202020204" pitchFamily="34" charset="0"/>
              </a:rPr>
              <a:t>2</a:t>
            </a:r>
            <a:r>
              <a:rPr lang="et-EE" sz="1600" dirty="0">
                <a:cs typeface="Arial" panose="020B0604020202020204" pitchFamily="34" charset="0"/>
              </a:rPr>
              <a:t>, BP &amp; kord kuus vee keemia (</a:t>
            </a:r>
            <a:r>
              <a:rPr lang="et-EE" sz="1600" dirty="0" err="1">
                <a:ea typeface="Calibri" panose="020F0502020204030204" pitchFamily="34" charset="0"/>
                <a:cs typeface="Arial" panose="020B0604020202020204" pitchFamily="34" charset="0"/>
              </a:rPr>
              <a:t>pH</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DOC, PO</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 K, Ca, Mg, NH</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a:t>
            </a:r>
            <a:r>
              <a:rPr lang="et-EE" sz="1600" dirty="0">
                <a:cs typeface="Arial" panose="020B0604020202020204" pitchFamily="34" charset="0"/>
              </a:rPr>
              <a:t> </a:t>
            </a:r>
          </a:p>
        </p:txBody>
      </p:sp>
      <p:sp>
        <p:nvSpPr>
          <p:cNvPr id="152" name="Rectangle 151">
            <a:extLst>
              <a:ext uri="{FF2B5EF4-FFF2-40B4-BE49-F238E27FC236}">
                <a16:creationId xmlns:a16="http://schemas.microsoft.com/office/drawing/2014/main" id="{C43A1BD2-0818-0D86-1B6E-F0AA2AC59989}"/>
              </a:ext>
            </a:extLst>
          </p:cNvPr>
          <p:cNvSpPr/>
          <p:nvPr/>
        </p:nvSpPr>
        <p:spPr>
          <a:xfrm>
            <a:off x="2628205" y="4123838"/>
            <a:ext cx="4672397" cy="253353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224" name="Picture 223" descr="A picture containing grass, outdoor, bicycle&#10;&#10;Description automatically generated">
            <a:extLst>
              <a:ext uri="{FF2B5EF4-FFF2-40B4-BE49-F238E27FC236}">
                <a16:creationId xmlns:a16="http://schemas.microsoft.com/office/drawing/2014/main" id="{FE4809FF-B20B-8032-28C9-180CDB8658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67" t="54069" r="33937"/>
          <a:stretch/>
        </p:blipFill>
        <p:spPr>
          <a:xfrm>
            <a:off x="150448" y="4323027"/>
            <a:ext cx="2147941" cy="2440609"/>
          </a:xfrm>
          <a:prstGeom prst="rect">
            <a:avLst/>
          </a:prstGeom>
        </p:spPr>
      </p:pic>
      <p:pic>
        <p:nvPicPr>
          <p:cNvPr id="225" name="Picture 224">
            <a:extLst>
              <a:ext uri="{FF2B5EF4-FFF2-40B4-BE49-F238E27FC236}">
                <a16:creationId xmlns:a16="http://schemas.microsoft.com/office/drawing/2014/main" id="{BF49BA43-BB5B-338B-0465-E2DB0563EB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6" t="-315" r="29679" b="315"/>
          <a:stretch/>
        </p:blipFill>
        <p:spPr>
          <a:xfrm>
            <a:off x="156035" y="2570230"/>
            <a:ext cx="2147941" cy="1621076"/>
          </a:xfrm>
          <a:prstGeom prst="rect">
            <a:avLst/>
          </a:prstGeom>
        </p:spPr>
      </p:pic>
      <p:pic>
        <p:nvPicPr>
          <p:cNvPr id="226" name="Picture 225">
            <a:extLst>
              <a:ext uri="{FF2B5EF4-FFF2-40B4-BE49-F238E27FC236}">
                <a16:creationId xmlns:a16="http://schemas.microsoft.com/office/drawing/2014/main" id="{EFF48F84-69F5-D769-B0A6-F2A4E21874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253"/>
          <a:stretch/>
        </p:blipFill>
        <p:spPr>
          <a:xfrm>
            <a:off x="143083" y="117849"/>
            <a:ext cx="2152751" cy="2346423"/>
          </a:xfrm>
          <a:prstGeom prst="rect">
            <a:avLst/>
          </a:prstGeom>
        </p:spPr>
      </p:pic>
      <p:grpSp>
        <p:nvGrpSpPr>
          <p:cNvPr id="16" name="Group 15">
            <a:extLst>
              <a:ext uri="{FF2B5EF4-FFF2-40B4-BE49-F238E27FC236}">
                <a16:creationId xmlns:a16="http://schemas.microsoft.com/office/drawing/2014/main" id="{85910815-AA4A-6AB9-ABB3-A7076FEFBC1A}"/>
              </a:ext>
            </a:extLst>
          </p:cNvPr>
          <p:cNvGrpSpPr/>
          <p:nvPr/>
        </p:nvGrpSpPr>
        <p:grpSpPr>
          <a:xfrm>
            <a:off x="10789214" y="829555"/>
            <a:ext cx="339809" cy="597472"/>
            <a:chOff x="7139975" y="780987"/>
            <a:chExt cx="257844" cy="428804"/>
          </a:xfrm>
        </p:grpSpPr>
        <p:sp>
          <p:nvSpPr>
            <p:cNvPr id="20" name="Flowchart: Magnetic Disk 108">
              <a:extLst>
                <a:ext uri="{FF2B5EF4-FFF2-40B4-BE49-F238E27FC236}">
                  <a16:creationId xmlns:a16="http://schemas.microsoft.com/office/drawing/2014/main" id="{C4FAA1B7-29F9-BC57-7D27-5227E444761B}"/>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227" name="Group 226">
              <a:extLst>
                <a:ext uri="{FF2B5EF4-FFF2-40B4-BE49-F238E27FC236}">
                  <a16:creationId xmlns:a16="http://schemas.microsoft.com/office/drawing/2014/main" id="{CB269999-4FA7-730A-5492-F178A8DA2FE6}"/>
                </a:ext>
              </a:extLst>
            </p:cNvPr>
            <p:cNvGrpSpPr/>
            <p:nvPr/>
          </p:nvGrpSpPr>
          <p:grpSpPr>
            <a:xfrm>
              <a:off x="7139975" y="1094089"/>
              <a:ext cx="102316" cy="115702"/>
              <a:chOff x="2801955" y="1042741"/>
              <a:chExt cx="102316" cy="115702"/>
            </a:xfrm>
          </p:grpSpPr>
          <p:sp>
            <p:nvSpPr>
              <p:cNvPr id="229" name="Isosceles Triangle 76">
                <a:extLst>
                  <a:ext uri="{FF2B5EF4-FFF2-40B4-BE49-F238E27FC236}">
                    <a16:creationId xmlns:a16="http://schemas.microsoft.com/office/drawing/2014/main" id="{CAB37DFA-49DA-B955-75DC-9C8C9ECCF3FD}"/>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30" name="Isosceles Triangle 77">
                <a:extLst>
                  <a:ext uri="{FF2B5EF4-FFF2-40B4-BE49-F238E27FC236}">
                    <a16:creationId xmlns:a16="http://schemas.microsoft.com/office/drawing/2014/main" id="{21463361-C146-46AF-B1E4-0F7962718DFC}"/>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31" name="Isosceles Triangle 78">
                <a:extLst>
                  <a:ext uri="{FF2B5EF4-FFF2-40B4-BE49-F238E27FC236}">
                    <a16:creationId xmlns:a16="http://schemas.microsoft.com/office/drawing/2014/main" id="{4BD60200-80C9-8595-7C9E-A4B3CF76A54A}"/>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32" name="Isosceles Triangle 81">
                <a:extLst>
                  <a:ext uri="{FF2B5EF4-FFF2-40B4-BE49-F238E27FC236}">
                    <a16:creationId xmlns:a16="http://schemas.microsoft.com/office/drawing/2014/main" id="{C65F11BA-5939-40B7-68A2-60DBF5F0E45B}"/>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228" name="Teardrop 227">
              <a:extLst>
                <a:ext uri="{FF2B5EF4-FFF2-40B4-BE49-F238E27FC236}">
                  <a16:creationId xmlns:a16="http://schemas.microsoft.com/office/drawing/2014/main" id="{D4A4385A-C715-D398-7D96-9823412257AC}"/>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Tree>
    <p:extLst>
      <p:ext uri="{BB962C8B-B14F-4D97-AF65-F5344CB8AC3E}">
        <p14:creationId xmlns:p14="http://schemas.microsoft.com/office/powerpoint/2010/main" val="417900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CD9AC1FC-0242-581A-E534-5BCE0CBF3DCA}"/>
              </a:ext>
            </a:extLst>
          </p:cNvPr>
          <p:cNvSpPr/>
          <p:nvPr/>
        </p:nvSpPr>
        <p:spPr>
          <a:xfrm rot="5400000">
            <a:off x="5920472" y="-3151690"/>
            <a:ext cx="2892559" cy="93720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p:cNvCxnSpPr>
            <a:cxnSpLocks/>
          </p:cNvCxnSpPr>
          <p:nvPr/>
        </p:nvCxnSpPr>
        <p:spPr>
          <a:xfrm flipV="1">
            <a:off x="2644105" y="102203"/>
            <a:ext cx="0" cy="2900532"/>
          </a:xfrm>
          <a:prstGeom prst="line">
            <a:avLst/>
          </a:prstGeom>
          <a:ln w="762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60">
            <a:extLst>
              <a:ext uri="{FF2B5EF4-FFF2-40B4-BE49-F238E27FC236}">
                <a16:creationId xmlns:a16="http://schemas.microsoft.com/office/drawing/2014/main" id="{CFD28481-0659-4634-93F4-436BE4B07847}"/>
              </a:ext>
            </a:extLst>
          </p:cNvPr>
          <p:cNvSpPr/>
          <p:nvPr/>
        </p:nvSpPr>
        <p:spPr>
          <a:xfrm>
            <a:off x="3813926" y="1674400"/>
            <a:ext cx="7618355" cy="63703"/>
          </a:xfrm>
          <a:custGeom>
            <a:avLst/>
            <a:gdLst>
              <a:gd name="connsiteX0" fmla="*/ 0 w 7618355"/>
              <a:gd name="connsiteY0" fmla="*/ 63703 h 63703"/>
              <a:gd name="connsiteX1" fmla="*/ 307111 w 7618355"/>
              <a:gd name="connsiteY1" fmla="*/ 9062 h 63703"/>
              <a:gd name="connsiteX2" fmla="*/ 941149 w 7618355"/>
              <a:gd name="connsiteY2" fmla="*/ 6259 h 63703"/>
              <a:gd name="connsiteX3" fmla="*/ 1743600 w 7618355"/>
              <a:gd name="connsiteY3" fmla="*/ 25874 h 63703"/>
              <a:gd name="connsiteX4" fmla="*/ 2853167 w 7618355"/>
              <a:gd name="connsiteY4" fmla="*/ 7660 h 63703"/>
              <a:gd name="connsiteX5" fmla="*/ 3606088 w 7618355"/>
              <a:gd name="connsiteY5" fmla="*/ 18869 h 63703"/>
              <a:gd name="connsiteX6" fmla="*/ 4418447 w 7618355"/>
              <a:gd name="connsiteY6" fmla="*/ 9062 h 63703"/>
              <a:gd name="connsiteX7" fmla="*/ 5270434 w 7618355"/>
              <a:gd name="connsiteY7" fmla="*/ 3457 h 63703"/>
              <a:gd name="connsiteX8" fmla="*/ 6459255 w 7618355"/>
              <a:gd name="connsiteY8" fmla="*/ 655 h 63703"/>
              <a:gd name="connsiteX9" fmla="*/ 7618355 w 7618355"/>
              <a:gd name="connsiteY9" fmla="*/ 16067 h 63703"/>
              <a:gd name="connsiteX10" fmla="*/ 7618355 w 7618355"/>
              <a:gd name="connsiteY10" fmla="*/ 16067 h 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355" h="63703" extrusionOk="0">
                <a:moveTo>
                  <a:pt x="0" y="63703"/>
                </a:moveTo>
                <a:cubicBezTo>
                  <a:pt x="55603" y="29127"/>
                  <a:pt x="144761" y="20697"/>
                  <a:pt x="307111" y="9062"/>
                </a:cubicBezTo>
                <a:cubicBezTo>
                  <a:pt x="506045" y="8346"/>
                  <a:pt x="632960" y="5644"/>
                  <a:pt x="941149" y="6259"/>
                </a:cubicBezTo>
                <a:cubicBezTo>
                  <a:pt x="1139975" y="48699"/>
                  <a:pt x="1421963" y="42046"/>
                  <a:pt x="1743600" y="25874"/>
                </a:cubicBezTo>
                <a:cubicBezTo>
                  <a:pt x="1990486" y="-13167"/>
                  <a:pt x="2621118" y="46272"/>
                  <a:pt x="2853167" y="7660"/>
                </a:cubicBezTo>
                <a:cubicBezTo>
                  <a:pt x="3216956" y="12825"/>
                  <a:pt x="3356978" y="-5585"/>
                  <a:pt x="3606088" y="18869"/>
                </a:cubicBezTo>
                <a:cubicBezTo>
                  <a:pt x="3834154" y="14077"/>
                  <a:pt x="4124249" y="27455"/>
                  <a:pt x="4418447" y="9062"/>
                </a:cubicBezTo>
                <a:cubicBezTo>
                  <a:pt x="4694187" y="-9247"/>
                  <a:pt x="4924995" y="12232"/>
                  <a:pt x="5270434" y="3457"/>
                </a:cubicBezTo>
                <a:cubicBezTo>
                  <a:pt x="5700714" y="52523"/>
                  <a:pt x="6169106" y="22878"/>
                  <a:pt x="6459255" y="655"/>
                </a:cubicBezTo>
                <a:cubicBezTo>
                  <a:pt x="6850574" y="2757"/>
                  <a:pt x="7618356" y="16068"/>
                  <a:pt x="7618355" y="16067"/>
                </a:cubicBezTo>
                <a:lnTo>
                  <a:pt x="7618355" y="16067"/>
                </a:lnTo>
              </a:path>
            </a:pathLst>
          </a:custGeom>
          <a:noFill/>
          <a:ln w="9525">
            <a:solidFill>
              <a:srgbClr val="BE8C7E"/>
            </a:solidFill>
            <a:prstDash val="sysDash"/>
            <a:extLst>
              <a:ext uri="{C807C97D-BFC1-408E-A445-0C87EB9F89A2}">
                <ask:lineSketchStyleProps xmlns:ask="http://schemas.microsoft.com/office/drawing/2018/sketchyshapes" sd="1219033472">
                  <a:custGeom>
                    <a:avLst/>
                    <a:gdLst>
                      <a:gd name="connsiteX0" fmla="*/ 0 w 2336124"/>
                      <a:gd name="connsiteY0" fmla="*/ 138126 h 138126"/>
                      <a:gd name="connsiteX1" fmla="*/ 94174 w 2336124"/>
                      <a:gd name="connsiteY1" fmla="*/ 19649 h 138126"/>
                      <a:gd name="connsiteX2" fmla="*/ 288598 w 2336124"/>
                      <a:gd name="connsiteY2" fmla="*/ 13573 h 138126"/>
                      <a:gd name="connsiteX3" fmla="*/ 534665 w 2336124"/>
                      <a:gd name="connsiteY3" fmla="*/ 56103 h 138126"/>
                      <a:gd name="connsiteX4" fmla="*/ 874907 w 2336124"/>
                      <a:gd name="connsiteY4" fmla="*/ 16611 h 138126"/>
                      <a:gd name="connsiteX5" fmla="*/ 1105786 w 2336124"/>
                      <a:gd name="connsiteY5" fmla="*/ 40914 h 138126"/>
                      <a:gd name="connsiteX6" fmla="*/ 1354891 w 2336124"/>
                      <a:gd name="connsiteY6" fmla="*/ 19649 h 138126"/>
                      <a:gd name="connsiteX7" fmla="*/ 1616148 w 2336124"/>
                      <a:gd name="connsiteY7" fmla="*/ 7497 h 138126"/>
                      <a:gd name="connsiteX8" fmla="*/ 1980693 w 2336124"/>
                      <a:gd name="connsiteY8" fmla="*/ 1421 h 138126"/>
                      <a:gd name="connsiteX9" fmla="*/ 2336124 w 2336124"/>
                      <a:gd name="connsiteY9" fmla="*/ 34838 h 138126"/>
                      <a:gd name="connsiteX10" fmla="*/ 2336124 w 2336124"/>
                      <a:gd name="connsiteY10" fmla="*/ 34838 h 1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124" h="138126">
                        <a:moveTo>
                          <a:pt x="0" y="138126"/>
                        </a:moveTo>
                        <a:cubicBezTo>
                          <a:pt x="23037" y="89267"/>
                          <a:pt x="46075" y="40408"/>
                          <a:pt x="94174" y="19649"/>
                        </a:cubicBezTo>
                        <a:cubicBezTo>
                          <a:pt x="142273" y="-1110"/>
                          <a:pt x="215183" y="7497"/>
                          <a:pt x="288598" y="13573"/>
                        </a:cubicBezTo>
                        <a:cubicBezTo>
                          <a:pt x="362013" y="19649"/>
                          <a:pt x="436947" y="55597"/>
                          <a:pt x="534665" y="56103"/>
                        </a:cubicBezTo>
                        <a:cubicBezTo>
                          <a:pt x="632383" y="56609"/>
                          <a:pt x="779720" y="19142"/>
                          <a:pt x="874907" y="16611"/>
                        </a:cubicBezTo>
                        <a:cubicBezTo>
                          <a:pt x="970094" y="14080"/>
                          <a:pt x="1025789" y="40408"/>
                          <a:pt x="1105786" y="40914"/>
                        </a:cubicBezTo>
                        <a:cubicBezTo>
                          <a:pt x="1185783" y="41420"/>
                          <a:pt x="1269831" y="25218"/>
                          <a:pt x="1354891" y="19649"/>
                        </a:cubicBezTo>
                        <a:cubicBezTo>
                          <a:pt x="1439951" y="14080"/>
                          <a:pt x="1511848" y="10535"/>
                          <a:pt x="1616148" y="7497"/>
                        </a:cubicBezTo>
                        <a:cubicBezTo>
                          <a:pt x="1720448" y="4459"/>
                          <a:pt x="1860697" y="-3136"/>
                          <a:pt x="1980693" y="1421"/>
                        </a:cubicBezTo>
                        <a:cubicBezTo>
                          <a:pt x="2100689" y="5978"/>
                          <a:pt x="2336124" y="34838"/>
                          <a:pt x="2336124" y="34838"/>
                        </a:cubicBezTo>
                        <a:lnTo>
                          <a:pt x="2336124" y="3483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7" name="TextBox 416">
            <a:extLst>
              <a:ext uri="{FF2B5EF4-FFF2-40B4-BE49-F238E27FC236}">
                <a16:creationId xmlns:a16="http://schemas.microsoft.com/office/drawing/2014/main" id="{35E97D37-3F43-F903-1420-461892E5006F}"/>
              </a:ext>
            </a:extLst>
          </p:cNvPr>
          <p:cNvSpPr txBox="1"/>
          <p:nvPr/>
        </p:nvSpPr>
        <p:spPr>
          <a:xfrm>
            <a:off x="5006645" y="150428"/>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A</a:t>
            </a:r>
          </a:p>
        </p:txBody>
      </p:sp>
      <p:sp>
        <p:nvSpPr>
          <p:cNvPr id="8" name="Rectangle 7">
            <a:extLst>
              <a:ext uri="{FF2B5EF4-FFF2-40B4-BE49-F238E27FC236}">
                <a16:creationId xmlns:a16="http://schemas.microsoft.com/office/drawing/2014/main" id="{BCAE75C8-5F98-8D63-372C-95886D0653E4}"/>
              </a:ext>
            </a:extLst>
          </p:cNvPr>
          <p:cNvSpPr/>
          <p:nvPr/>
        </p:nvSpPr>
        <p:spPr>
          <a:xfrm>
            <a:off x="2644107" y="3058051"/>
            <a:ext cx="9407019" cy="372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a:extLst>
              <a:ext uri="{FF2B5EF4-FFF2-40B4-BE49-F238E27FC236}">
                <a16:creationId xmlns:a16="http://schemas.microsoft.com/office/drawing/2014/main" id="{A0523AC6-BC26-5957-A132-48731DFF836A}"/>
              </a:ext>
            </a:extLst>
          </p:cNvPr>
          <p:cNvSpPr txBox="1"/>
          <p:nvPr/>
        </p:nvSpPr>
        <p:spPr>
          <a:xfrm>
            <a:off x="3424756" y="3336694"/>
            <a:ext cx="3775607" cy="338554"/>
          </a:xfrm>
          <a:prstGeom prst="rect">
            <a:avLst/>
          </a:prstGeom>
          <a:noFill/>
        </p:spPr>
        <p:txBody>
          <a:bodyPr wrap="square" rtlCol="0">
            <a:spAutoFit/>
          </a:bodyPr>
          <a:lstStyle/>
          <a:p>
            <a:r>
              <a:rPr lang="et-EE" sz="1600" dirty="0">
                <a:cs typeface="Arial" panose="020B0604020202020204" pitchFamily="34" charset="0"/>
              </a:rPr>
              <a:t>CH</a:t>
            </a:r>
            <a:r>
              <a:rPr lang="et-EE" sz="1600" baseline="-25000" dirty="0">
                <a:cs typeface="Arial" panose="020B0604020202020204" pitchFamily="34" charset="0"/>
              </a:rPr>
              <a:t>4</a:t>
            </a:r>
            <a:r>
              <a:rPr lang="et-EE" sz="1600" dirty="0">
                <a:cs typeface="Arial" panose="020B0604020202020204" pitchFamily="34" charset="0"/>
              </a:rPr>
              <a:t>, N</a:t>
            </a:r>
            <a:r>
              <a:rPr lang="et-EE" sz="1600" baseline="-25000" dirty="0">
                <a:cs typeface="Arial" panose="020B0604020202020204" pitchFamily="34" charset="0"/>
              </a:rPr>
              <a:t>2</a:t>
            </a:r>
            <a:r>
              <a:rPr lang="et-EE" sz="1600" dirty="0">
                <a:cs typeface="Arial" panose="020B0604020202020204" pitchFamily="34" charset="0"/>
              </a:rPr>
              <a:t>O – manuaalne pimekambrimeetod; </a:t>
            </a:r>
          </a:p>
        </p:txBody>
      </p:sp>
      <p:sp>
        <p:nvSpPr>
          <p:cNvPr id="18" name="TextBox 17">
            <a:extLst>
              <a:ext uri="{FF2B5EF4-FFF2-40B4-BE49-F238E27FC236}">
                <a16:creationId xmlns:a16="http://schemas.microsoft.com/office/drawing/2014/main" id="{4AF54E50-7EC6-5770-E4DF-6E6F65657377}"/>
              </a:ext>
            </a:extLst>
          </p:cNvPr>
          <p:cNvSpPr txBox="1"/>
          <p:nvPr/>
        </p:nvSpPr>
        <p:spPr>
          <a:xfrm>
            <a:off x="7076187" y="3329573"/>
            <a:ext cx="3438043" cy="338554"/>
          </a:xfrm>
          <a:prstGeom prst="rect">
            <a:avLst/>
          </a:prstGeom>
          <a:noFill/>
        </p:spPr>
        <p:txBody>
          <a:bodyPr wrap="square" rtlCol="0">
            <a:spAutoFit/>
          </a:bodyPr>
          <a:lstStyle/>
          <a:p>
            <a:r>
              <a:rPr lang="et-EE" sz="1600" dirty="0">
                <a:cs typeface="Arial" panose="020B0604020202020204" pitchFamily="34" charset="0"/>
              </a:rPr>
              <a:t>NEE – läbipaistva kambriga mõõtmised</a:t>
            </a:r>
          </a:p>
        </p:txBody>
      </p:sp>
      <p:sp>
        <p:nvSpPr>
          <p:cNvPr id="72" name="TextBox 71">
            <a:extLst>
              <a:ext uri="{FF2B5EF4-FFF2-40B4-BE49-F238E27FC236}">
                <a16:creationId xmlns:a16="http://schemas.microsoft.com/office/drawing/2014/main" id="{BC52DC90-A03B-E0A1-4B43-FED06318E7BA}"/>
              </a:ext>
            </a:extLst>
          </p:cNvPr>
          <p:cNvSpPr txBox="1"/>
          <p:nvPr/>
        </p:nvSpPr>
        <p:spPr>
          <a:xfrm>
            <a:off x="7692412" y="127040"/>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B</a:t>
            </a:r>
          </a:p>
        </p:txBody>
      </p:sp>
      <p:sp>
        <p:nvSpPr>
          <p:cNvPr id="73" name="TextBox 72">
            <a:extLst>
              <a:ext uri="{FF2B5EF4-FFF2-40B4-BE49-F238E27FC236}">
                <a16:creationId xmlns:a16="http://schemas.microsoft.com/office/drawing/2014/main" id="{07AE3E5D-0CBE-4470-B8CC-9A28F6669092}"/>
              </a:ext>
            </a:extLst>
          </p:cNvPr>
          <p:cNvSpPr txBox="1"/>
          <p:nvPr/>
        </p:nvSpPr>
        <p:spPr>
          <a:xfrm>
            <a:off x="10646228" y="186367"/>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C</a:t>
            </a:r>
          </a:p>
        </p:txBody>
      </p:sp>
      <p:sp>
        <p:nvSpPr>
          <p:cNvPr id="74" name="TextBox 73">
            <a:extLst>
              <a:ext uri="{FF2B5EF4-FFF2-40B4-BE49-F238E27FC236}">
                <a16:creationId xmlns:a16="http://schemas.microsoft.com/office/drawing/2014/main" id="{7D368A5E-179F-A7AF-33A2-6B9B411B57D8}"/>
              </a:ext>
            </a:extLst>
          </p:cNvPr>
          <p:cNvSpPr txBox="1"/>
          <p:nvPr/>
        </p:nvSpPr>
        <p:spPr>
          <a:xfrm rot="16200000">
            <a:off x="2076651" y="212583"/>
            <a:ext cx="794496" cy="369332"/>
          </a:xfrm>
          <a:prstGeom prst="rect">
            <a:avLst/>
          </a:prstGeom>
          <a:noFill/>
        </p:spPr>
        <p:txBody>
          <a:bodyPr wrap="square" rtlCol="0">
            <a:spAutoFit/>
          </a:bodyPr>
          <a:lstStyle/>
          <a:p>
            <a:r>
              <a:rPr lang="et-EE" dirty="0">
                <a:cs typeface="Arial" panose="020B0604020202020204" pitchFamily="34" charset="0"/>
              </a:rPr>
              <a:t>Kraav</a:t>
            </a:r>
            <a:endParaRPr lang="et-EE" sz="2000" dirty="0">
              <a:cs typeface="Arial" panose="020B0604020202020204" pitchFamily="34" charset="0"/>
            </a:endParaRPr>
          </a:p>
        </p:txBody>
      </p:sp>
      <p:sp>
        <p:nvSpPr>
          <p:cNvPr id="80" name="TextBox 79">
            <a:extLst>
              <a:ext uri="{FF2B5EF4-FFF2-40B4-BE49-F238E27FC236}">
                <a16:creationId xmlns:a16="http://schemas.microsoft.com/office/drawing/2014/main" id="{E3702410-D0E6-31CF-E183-82B51573EF7C}"/>
              </a:ext>
            </a:extLst>
          </p:cNvPr>
          <p:cNvSpPr txBox="1"/>
          <p:nvPr/>
        </p:nvSpPr>
        <p:spPr>
          <a:xfrm>
            <a:off x="2639823" y="3042214"/>
            <a:ext cx="3102871" cy="338554"/>
          </a:xfrm>
          <a:prstGeom prst="rect">
            <a:avLst/>
          </a:prstGeom>
          <a:noFill/>
        </p:spPr>
        <p:txBody>
          <a:bodyPr wrap="square" rtlCol="0">
            <a:spAutoFit/>
          </a:bodyPr>
          <a:lstStyle/>
          <a:p>
            <a:r>
              <a:rPr lang="et-EE" sz="1600" u="sng" dirty="0">
                <a:cs typeface="Arial" panose="020B0604020202020204" pitchFamily="34" charset="0"/>
              </a:rPr>
              <a:t>Kasvuhoonegaaside mõõtmine</a:t>
            </a:r>
          </a:p>
        </p:txBody>
      </p:sp>
      <p:grpSp>
        <p:nvGrpSpPr>
          <p:cNvPr id="15" name="Group 14">
            <a:extLst>
              <a:ext uri="{FF2B5EF4-FFF2-40B4-BE49-F238E27FC236}">
                <a16:creationId xmlns:a16="http://schemas.microsoft.com/office/drawing/2014/main" id="{ECE41E0B-2572-DFFB-D808-BB0BA01762E6}"/>
              </a:ext>
            </a:extLst>
          </p:cNvPr>
          <p:cNvGrpSpPr/>
          <p:nvPr/>
        </p:nvGrpSpPr>
        <p:grpSpPr>
          <a:xfrm>
            <a:off x="4760248" y="1325218"/>
            <a:ext cx="1098928" cy="266403"/>
            <a:chOff x="5127002" y="1330386"/>
            <a:chExt cx="1098928" cy="266403"/>
          </a:xfrm>
        </p:grpSpPr>
        <p:sp>
          <p:nvSpPr>
            <p:cNvPr id="239" name="Frame 8">
              <a:extLst>
                <a:ext uri="{FF2B5EF4-FFF2-40B4-BE49-F238E27FC236}">
                  <a16:creationId xmlns:a16="http://schemas.microsoft.com/office/drawing/2014/main" id="{A88F8139-F6CB-C8F1-CE5C-29694C2D3793}"/>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5" name="Frame 8">
              <a:extLst>
                <a:ext uri="{FF2B5EF4-FFF2-40B4-BE49-F238E27FC236}">
                  <a16:creationId xmlns:a16="http://schemas.microsoft.com/office/drawing/2014/main" id="{22E52C59-B5C8-47B9-A876-515FED77405D}"/>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11" name="Group 10">
            <a:extLst>
              <a:ext uri="{FF2B5EF4-FFF2-40B4-BE49-F238E27FC236}">
                <a16:creationId xmlns:a16="http://schemas.microsoft.com/office/drawing/2014/main" id="{E9C39E6A-7D87-7012-2855-4589C6728389}"/>
              </a:ext>
            </a:extLst>
          </p:cNvPr>
          <p:cNvGrpSpPr/>
          <p:nvPr/>
        </p:nvGrpSpPr>
        <p:grpSpPr>
          <a:xfrm>
            <a:off x="4927454" y="1800062"/>
            <a:ext cx="756075" cy="338553"/>
            <a:chOff x="5294205" y="1805229"/>
            <a:chExt cx="756075" cy="338553"/>
          </a:xfrm>
        </p:grpSpPr>
        <p:sp>
          <p:nvSpPr>
            <p:cNvPr id="243" name="Rectangle 50">
              <a:extLst>
                <a:ext uri="{FF2B5EF4-FFF2-40B4-BE49-F238E27FC236}">
                  <a16:creationId xmlns:a16="http://schemas.microsoft.com/office/drawing/2014/main" id="{ED74376D-026F-521F-116C-29B364CB1ED5}"/>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41" name="Oval 48">
              <a:extLst>
                <a:ext uri="{FF2B5EF4-FFF2-40B4-BE49-F238E27FC236}">
                  <a16:creationId xmlns:a16="http://schemas.microsoft.com/office/drawing/2014/main" id="{5EEE6613-6F74-184E-09C2-332092342636}"/>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 name="Oval 48">
              <a:extLst>
                <a:ext uri="{FF2B5EF4-FFF2-40B4-BE49-F238E27FC236}">
                  <a16:creationId xmlns:a16="http://schemas.microsoft.com/office/drawing/2014/main" id="{753F29F8-E5BE-4EA4-DB09-7CB331DB559D}"/>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 name="Oval 48">
              <a:extLst>
                <a:ext uri="{FF2B5EF4-FFF2-40B4-BE49-F238E27FC236}">
                  <a16:creationId xmlns:a16="http://schemas.microsoft.com/office/drawing/2014/main" id="{EEDF60E1-F15B-DED3-8D75-B09989E9CCFD}"/>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9" name="Group 18">
            <a:extLst>
              <a:ext uri="{FF2B5EF4-FFF2-40B4-BE49-F238E27FC236}">
                <a16:creationId xmlns:a16="http://schemas.microsoft.com/office/drawing/2014/main" id="{4A5A5C2F-50F8-E787-A152-0E36024267B8}"/>
              </a:ext>
            </a:extLst>
          </p:cNvPr>
          <p:cNvGrpSpPr/>
          <p:nvPr/>
        </p:nvGrpSpPr>
        <p:grpSpPr>
          <a:xfrm>
            <a:off x="7421261" y="1335559"/>
            <a:ext cx="1098928" cy="266403"/>
            <a:chOff x="5127002" y="1330386"/>
            <a:chExt cx="1098928" cy="266403"/>
          </a:xfrm>
        </p:grpSpPr>
        <p:sp>
          <p:nvSpPr>
            <p:cNvPr id="21" name="Frame 8">
              <a:extLst>
                <a:ext uri="{FF2B5EF4-FFF2-40B4-BE49-F238E27FC236}">
                  <a16:creationId xmlns:a16="http://schemas.microsoft.com/office/drawing/2014/main" id="{01ADBAC5-91DF-28E7-5996-A54CAEE0893D}"/>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2" name="Frame 8">
              <a:extLst>
                <a:ext uri="{FF2B5EF4-FFF2-40B4-BE49-F238E27FC236}">
                  <a16:creationId xmlns:a16="http://schemas.microsoft.com/office/drawing/2014/main" id="{CC32CA38-8565-83BD-F414-47AB72BD219F}"/>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3" name="Group 22">
            <a:extLst>
              <a:ext uri="{FF2B5EF4-FFF2-40B4-BE49-F238E27FC236}">
                <a16:creationId xmlns:a16="http://schemas.microsoft.com/office/drawing/2014/main" id="{0DE0E66F-12C0-2940-AAE7-78A0950F601B}"/>
              </a:ext>
            </a:extLst>
          </p:cNvPr>
          <p:cNvGrpSpPr/>
          <p:nvPr/>
        </p:nvGrpSpPr>
        <p:grpSpPr>
          <a:xfrm>
            <a:off x="7588467" y="1810403"/>
            <a:ext cx="756075" cy="338553"/>
            <a:chOff x="5294205" y="1805229"/>
            <a:chExt cx="756075" cy="338553"/>
          </a:xfrm>
        </p:grpSpPr>
        <p:sp>
          <p:nvSpPr>
            <p:cNvPr id="24" name="Rectangle 50">
              <a:extLst>
                <a:ext uri="{FF2B5EF4-FFF2-40B4-BE49-F238E27FC236}">
                  <a16:creationId xmlns:a16="http://schemas.microsoft.com/office/drawing/2014/main" id="{DDF4B45A-2B9E-C152-035A-52E6FC8F82D1}"/>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5" name="Oval 48">
              <a:extLst>
                <a:ext uri="{FF2B5EF4-FFF2-40B4-BE49-F238E27FC236}">
                  <a16:creationId xmlns:a16="http://schemas.microsoft.com/office/drawing/2014/main" id="{6E5F057D-09EB-D83C-7831-ADD82A2553DF}"/>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8" name="Oval 48">
              <a:extLst>
                <a:ext uri="{FF2B5EF4-FFF2-40B4-BE49-F238E27FC236}">
                  <a16:creationId xmlns:a16="http://schemas.microsoft.com/office/drawing/2014/main" id="{21B2CECD-64B8-9335-E727-63487621A67F}"/>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9" name="Oval 48">
              <a:extLst>
                <a:ext uri="{FF2B5EF4-FFF2-40B4-BE49-F238E27FC236}">
                  <a16:creationId xmlns:a16="http://schemas.microsoft.com/office/drawing/2014/main" id="{D9482ED0-9C60-1668-9B2A-3B41251EF436}"/>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30" name="Group 29">
            <a:extLst>
              <a:ext uri="{FF2B5EF4-FFF2-40B4-BE49-F238E27FC236}">
                <a16:creationId xmlns:a16="http://schemas.microsoft.com/office/drawing/2014/main" id="{97A46374-1F84-7A61-D21B-873A0466694E}"/>
              </a:ext>
            </a:extLst>
          </p:cNvPr>
          <p:cNvGrpSpPr/>
          <p:nvPr/>
        </p:nvGrpSpPr>
        <p:grpSpPr>
          <a:xfrm>
            <a:off x="10325663" y="1335559"/>
            <a:ext cx="1098928" cy="266403"/>
            <a:chOff x="5127002" y="1330386"/>
            <a:chExt cx="1098928" cy="266403"/>
          </a:xfrm>
        </p:grpSpPr>
        <p:sp>
          <p:nvSpPr>
            <p:cNvPr id="31" name="Frame 8">
              <a:extLst>
                <a:ext uri="{FF2B5EF4-FFF2-40B4-BE49-F238E27FC236}">
                  <a16:creationId xmlns:a16="http://schemas.microsoft.com/office/drawing/2014/main" id="{EEB1C9E2-1990-D168-2CAD-C87E878FA7C9}"/>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32" name="Frame 8">
              <a:extLst>
                <a:ext uri="{FF2B5EF4-FFF2-40B4-BE49-F238E27FC236}">
                  <a16:creationId xmlns:a16="http://schemas.microsoft.com/office/drawing/2014/main" id="{F9E907B0-5E21-5832-CD86-D9395FE29CD5}"/>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33" name="Group 32">
            <a:extLst>
              <a:ext uri="{FF2B5EF4-FFF2-40B4-BE49-F238E27FC236}">
                <a16:creationId xmlns:a16="http://schemas.microsoft.com/office/drawing/2014/main" id="{39C853D8-56B1-E346-70D8-45C8DBBE9261}"/>
              </a:ext>
            </a:extLst>
          </p:cNvPr>
          <p:cNvGrpSpPr/>
          <p:nvPr/>
        </p:nvGrpSpPr>
        <p:grpSpPr>
          <a:xfrm>
            <a:off x="10492869" y="1810403"/>
            <a:ext cx="756075" cy="338553"/>
            <a:chOff x="5294205" y="1805229"/>
            <a:chExt cx="756075" cy="338553"/>
          </a:xfrm>
        </p:grpSpPr>
        <p:sp>
          <p:nvSpPr>
            <p:cNvPr id="34" name="Rectangle 50">
              <a:extLst>
                <a:ext uri="{FF2B5EF4-FFF2-40B4-BE49-F238E27FC236}">
                  <a16:creationId xmlns:a16="http://schemas.microsoft.com/office/drawing/2014/main" id="{668B0311-7F02-4F9B-B5FD-A19463A71A02}"/>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5" name="Oval 48">
              <a:extLst>
                <a:ext uri="{FF2B5EF4-FFF2-40B4-BE49-F238E27FC236}">
                  <a16:creationId xmlns:a16="http://schemas.microsoft.com/office/drawing/2014/main" id="{4E353CE0-25F9-7C5D-D245-4C06B22195BB}"/>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6" name="Oval 48">
              <a:extLst>
                <a:ext uri="{FF2B5EF4-FFF2-40B4-BE49-F238E27FC236}">
                  <a16:creationId xmlns:a16="http://schemas.microsoft.com/office/drawing/2014/main" id="{5B89CC86-147A-FD05-873C-FEE255D5D96C}"/>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7" name="Oval 48">
              <a:extLst>
                <a:ext uri="{FF2B5EF4-FFF2-40B4-BE49-F238E27FC236}">
                  <a16:creationId xmlns:a16="http://schemas.microsoft.com/office/drawing/2014/main" id="{CA0CD87F-9BDC-0A7D-614B-4E40D314BF9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44" name="Group 43">
            <a:extLst>
              <a:ext uri="{FF2B5EF4-FFF2-40B4-BE49-F238E27FC236}">
                <a16:creationId xmlns:a16="http://schemas.microsoft.com/office/drawing/2014/main" id="{DB7220A1-FEA1-6449-5C78-217E85DD7A17}"/>
              </a:ext>
            </a:extLst>
          </p:cNvPr>
          <p:cNvGrpSpPr/>
          <p:nvPr/>
        </p:nvGrpSpPr>
        <p:grpSpPr>
          <a:xfrm>
            <a:off x="2744101" y="3393941"/>
            <a:ext cx="636879" cy="261232"/>
            <a:chOff x="2789172" y="3757805"/>
            <a:chExt cx="685433" cy="261233"/>
          </a:xfrm>
        </p:grpSpPr>
        <p:sp>
          <p:nvSpPr>
            <p:cNvPr id="42" name="Frame 8">
              <a:extLst>
                <a:ext uri="{FF2B5EF4-FFF2-40B4-BE49-F238E27FC236}">
                  <a16:creationId xmlns:a16="http://schemas.microsoft.com/office/drawing/2014/main" id="{E22915E8-3913-3246-5F59-5F8D84D3161C}"/>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43" name="Frame 8">
              <a:extLst>
                <a:ext uri="{FF2B5EF4-FFF2-40B4-BE49-F238E27FC236}">
                  <a16:creationId xmlns:a16="http://schemas.microsoft.com/office/drawing/2014/main" id="{8651245D-16FB-88F9-82EA-FE7D56DE8268}"/>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 name="Group 1">
            <a:extLst>
              <a:ext uri="{FF2B5EF4-FFF2-40B4-BE49-F238E27FC236}">
                <a16:creationId xmlns:a16="http://schemas.microsoft.com/office/drawing/2014/main" id="{1F6BE526-E7C4-B6B7-902C-FCB5E89D75BA}"/>
              </a:ext>
            </a:extLst>
          </p:cNvPr>
          <p:cNvGrpSpPr/>
          <p:nvPr/>
        </p:nvGrpSpPr>
        <p:grpSpPr>
          <a:xfrm>
            <a:off x="2701954" y="3738556"/>
            <a:ext cx="756075" cy="338553"/>
            <a:chOff x="5294205" y="1805229"/>
            <a:chExt cx="756075" cy="338553"/>
          </a:xfrm>
        </p:grpSpPr>
        <p:sp>
          <p:nvSpPr>
            <p:cNvPr id="3" name="Rectangle 50">
              <a:extLst>
                <a:ext uri="{FF2B5EF4-FFF2-40B4-BE49-F238E27FC236}">
                  <a16:creationId xmlns:a16="http://schemas.microsoft.com/office/drawing/2014/main" id="{DCC2F604-1569-4DB3-F8BE-DAF3CC768546}"/>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 name="Oval 48">
              <a:extLst>
                <a:ext uri="{FF2B5EF4-FFF2-40B4-BE49-F238E27FC236}">
                  <a16:creationId xmlns:a16="http://schemas.microsoft.com/office/drawing/2014/main" id="{AC2E4B28-B7FE-23B2-B81A-6B85B9C0A003}"/>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 name="Oval 48">
              <a:extLst>
                <a:ext uri="{FF2B5EF4-FFF2-40B4-BE49-F238E27FC236}">
                  <a16:creationId xmlns:a16="http://schemas.microsoft.com/office/drawing/2014/main" id="{DEC643C3-C3D3-20A1-F366-F88B62B52036}"/>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2" name="Oval 48">
              <a:extLst>
                <a:ext uri="{FF2B5EF4-FFF2-40B4-BE49-F238E27FC236}">
                  <a16:creationId xmlns:a16="http://schemas.microsoft.com/office/drawing/2014/main" id="{E5D96DF0-185E-DC0F-A760-607A569E938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4" name="TextBox 13">
            <a:extLst>
              <a:ext uri="{FF2B5EF4-FFF2-40B4-BE49-F238E27FC236}">
                <a16:creationId xmlns:a16="http://schemas.microsoft.com/office/drawing/2014/main" id="{0EC0DA32-1D59-9B46-301B-9E94920DA87B}"/>
              </a:ext>
            </a:extLst>
          </p:cNvPr>
          <p:cNvSpPr txBox="1"/>
          <p:nvPr/>
        </p:nvSpPr>
        <p:spPr>
          <a:xfrm>
            <a:off x="3494705" y="3722098"/>
            <a:ext cx="7058312" cy="338554"/>
          </a:xfrm>
          <a:prstGeom prst="rect">
            <a:avLst/>
          </a:prstGeom>
          <a:noFill/>
        </p:spPr>
        <p:txBody>
          <a:bodyPr wrap="square" rtlCol="0">
            <a:spAutoFit/>
          </a:bodyPr>
          <a:lstStyle/>
          <a:p>
            <a:r>
              <a:rPr lang="et-EE" sz="1600" dirty="0">
                <a:cs typeface="Arial" panose="020B0604020202020204" pitchFamily="34" charset="0"/>
              </a:rPr>
              <a:t>Heterotroofne CO</a:t>
            </a:r>
            <a:r>
              <a:rPr lang="et-EE" sz="1600" baseline="-25000" dirty="0">
                <a:cs typeface="Arial" panose="020B0604020202020204" pitchFamily="34" charset="0"/>
              </a:rPr>
              <a:t>2 </a:t>
            </a:r>
            <a:r>
              <a:rPr lang="et-EE" sz="1600" dirty="0">
                <a:cs typeface="Arial" panose="020B0604020202020204" pitchFamily="34" charset="0"/>
              </a:rPr>
              <a:t>- kolme punkti klaster; analüsaator dünaamilise pimekambriga</a:t>
            </a:r>
          </a:p>
        </p:txBody>
      </p:sp>
      <p:grpSp>
        <p:nvGrpSpPr>
          <p:cNvPr id="26" name="Group 25">
            <a:extLst>
              <a:ext uri="{FF2B5EF4-FFF2-40B4-BE49-F238E27FC236}">
                <a16:creationId xmlns:a16="http://schemas.microsoft.com/office/drawing/2014/main" id="{A5D3AB57-B32B-40A1-5529-60F93DCD87D7}"/>
              </a:ext>
            </a:extLst>
          </p:cNvPr>
          <p:cNvGrpSpPr/>
          <p:nvPr/>
        </p:nvGrpSpPr>
        <p:grpSpPr>
          <a:xfrm>
            <a:off x="3426427" y="1286443"/>
            <a:ext cx="339809" cy="597472"/>
            <a:chOff x="7139975" y="780987"/>
            <a:chExt cx="257844" cy="428804"/>
          </a:xfrm>
        </p:grpSpPr>
        <p:sp>
          <p:nvSpPr>
            <p:cNvPr id="27" name="Flowchart: Magnetic Disk 108">
              <a:extLst>
                <a:ext uri="{FF2B5EF4-FFF2-40B4-BE49-F238E27FC236}">
                  <a16:creationId xmlns:a16="http://schemas.microsoft.com/office/drawing/2014/main" id="{DD2F9636-90AB-ADEF-5FB6-3DCB33DC30F0}"/>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38" name="Group 37">
              <a:extLst>
                <a:ext uri="{FF2B5EF4-FFF2-40B4-BE49-F238E27FC236}">
                  <a16:creationId xmlns:a16="http://schemas.microsoft.com/office/drawing/2014/main" id="{FB1FBBE2-8CAB-AE99-8823-C86008B20EE2}"/>
                </a:ext>
              </a:extLst>
            </p:cNvPr>
            <p:cNvGrpSpPr/>
            <p:nvPr/>
          </p:nvGrpSpPr>
          <p:grpSpPr>
            <a:xfrm>
              <a:off x="7139975" y="1094089"/>
              <a:ext cx="102316" cy="115702"/>
              <a:chOff x="2801955" y="1042741"/>
              <a:chExt cx="102316" cy="115702"/>
            </a:xfrm>
          </p:grpSpPr>
          <p:sp>
            <p:nvSpPr>
              <p:cNvPr id="40" name="Isosceles Triangle 76">
                <a:extLst>
                  <a:ext uri="{FF2B5EF4-FFF2-40B4-BE49-F238E27FC236}">
                    <a16:creationId xmlns:a16="http://schemas.microsoft.com/office/drawing/2014/main" id="{089F778F-307F-36A6-95DA-0C6A98323578}"/>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 name="Isosceles Triangle 77">
                <a:extLst>
                  <a:ext uri="{FF2B5EF4-FFF2-40B4-BE49-F238E27FC236}">
                    <a16:creationId xmlns:a16="http://schemas.microsoft.com/office/drawing/2014/main" id="{9B1AE2D4-4860-8BC4-9A91-30A884D4AA46}"/>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8" name="Isosceles Triangle 78">
                <a:extLst>
                  <a:ext uri="{FF2B5EF4-FFF2-40B4-BE49-F238E27FC236}">
                    <a16:creationId xmlns:a16="http://schemas.microsoft.com/office/drawing/2014/main" id="{7C4350F1-2B88-4F69-B8F8-2B1639556C73}"/>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9" name="Isosceles Triangle 81">
                <a:extLst>
                  <a:ext uri="{FF2B5EF4-FFF2-40B4-BE49-F238E27FC236}">
                    <a16:creationId xmlns:a16="http://schemas.microsoft.com/office/drawing/2014/main" id="{F2ABE60B-1B0E-CA41-99F1-456A1F9013F2}"/>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39" name="Teardrop 38">
              <a:extLst>
                <a:ext uri="{FF2B5EF4-FFF2-40B4-BE49-F238E27FC236}">
                  <a16:creationId xmlns:a16="http://schemas.microsoft.com/office/drawing/2014/main" id="{65BDD296-8305-2407-8672-4BBDC861A012}"/>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0" name="Group 49">
            <a:extLst>
              <a:ext uri="{FF2B5EF4-FFF2-40B4-BE49-F238E27FC236}">
                <a16:creationId xmlns:a16="http://schemas.microsoft.com/office/drawing/2014/main" id="{2B0C0052-C1B9-0FA7-5410-DD80B9170DC6}"/>
              </a:ext>
            </a:extLst>
          </p:cNvPr>
          <p:cNvGrpSpPr/>
          <p:nvPr/>
        </p:nvGrpSpPr>
        <p:grpSpPr>
          <a:xfrm>
            <a:off x="5139811" y="1004488"/>
            <a:ext cx="339809" cy="597472"/>
            <a:chOff x="7139975" y="780987"/>
            <a:chExt cx="257844" cy="428804"/>
          </a:xfrm>
        </p:grpSpPr>
        <p:sp>
          <p:nvSpPr>
            <p:cNvPr id="51" name="Flowchart: Magnetic Disk 108">
              <a:extLst>
                <a:ext uri="{FF2B5EF4-FFF2-40B4-BE49-F238E27FC236}">
                  <a16:creationId xmlns:a16="http://schemas.microsoft.com/office/drawing/2014/main" id="{72057B1B-B625-E5F9-768F-41FD99D3B1AC}"/>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52" name="Group 51">
              <a:extLst>
                <a:ext uri="{FF2B5EF4-FFF2-40B4-BE49-F238E27FC236}">
                  <a16:creationId xmlns:a16="http://schemas.microsoft.com/office/drawing/2014/main" id="{7A092D71-F712-78BD-DC1F-718E952AB69F}"/>
                </a:ext>
              </a:extLst>
            </p:cNvPr>
            <p:cNvGrpSpPr/>
            <p:nvPr/>
          </p:nvGrpSpPr>
          <p:grpSpPr>
            <a:xfrm>
              <a:off x="7139975" y="1094089"/>
              <a:ext cx="102316" cy="115702"/>
              <a:chOff x="2801955" y="1042741"/>
              <a:chExt cx="102316" cy="115702"/>
            </a:xfrm>
          </p:grpSpPr>
          <p:sp>
            <p:nvSpPr>
              <p:cNvPr id="54" name="Isosceles Triangle 76">
                <a:extLst>
                  <a:ext uri="{FF2B5EF4-FFF2-40B4-BE49-F238E27FC236}">
                    <a16:creationId xmlns:a16="http://schemas.microsoft.com/office/drawing/2014/main" id="{5D20A9CC-D08D-4D5D-6BCE-ABA04B4E82BB}"/>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5" name="Isosceles Triangle 77">
                <a:extLst>
                  <a:ext uri="{FF2B5EF4-FFF2-40B4-BE49-F238E27FC236}">
                    <a16:creationId xmlns:a16="http://schemas.microsoft.com/office/drawing/2014/main" id="{2E85A0B6-B631-6D5C-C94E-3340ED5A54F1}"/>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6" name="Isosceles Triangle 78">
                <a:extLst>
                  <a:ext uri="{FF2B5EF4-FFF2-40B4-BE49-F238E27FC236}">
                    <a16:creationId xmlns:a16="http://schemas.microsoft.com/office/drawing/2014/main" id="{7D75A2DF-C961-C6C1-9AFB-C37B055388F7}"/>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7" name="Isosceles Triangle 81">
                <a:extLst>
                  <a:ext uri="{FF2B5EF4-FFF2-40B4-BE49-F238E27FC236}">
                    <a16:creationId xmlns:a16="http://schemas.microsoft.com/office/drawing/2014/main" id="{F9D9F374-D1D6-FFB5-FD34-539DBD9A914A}"/>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53" name="Teardrop 52">
              <a:extLst>
                <a:ext uri="{FF2B5EF4-FFF2-40B4-BE49-F238E27FC236}">
                  <a16:creationId xmlns:a16="http://schemas.microsoft.com/office/drawing/2014/main" id="{9F43FC5E-F58A-3047-C153-C9EEA7D9981B}"/>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8" name="Group 57">
            <a:extLst>
              <a:ext uri="{FF2B5EF4-FFF2-40B4-BE49-F238E27FC236}">
                <a16:creationId xmlns:a16="http://schemas.microsoft.com/office/drawing/2014/main" id="{F04FB04B-5C03-3C31-6E7E-81FD8AA09A89}"/>
              </a:ext>
            </a:extLst>
          </p:cNvPr>
          <p:cNvGrpSpPr/>
          <p:nvPr/>
        </p:nvGrpSpPr>
        <p:grpSpPr>
          <a:xfrm>
            <a:off x="7824486" y="1051519"/>
            <a:ext cx="339809" cy="597472"/>
            <a:chOff x="7139975" y="780987"/>
            <a:chExt cx="257844" cy="428804"/>
          </a:xfrm>
        </p:grpSpPr>
        <p:sp>
          <p:nvSpPr>
            <p:cNvPr id="59" name="Flowchart: Magnetic Disk 108">
              <a:extLst>
                <a:ext uri="{FF2B5EF4-FFF2-40B4-BE49-F238E27FC236}">
                  <a16:creationId xmlns:a16="http://schemas.microsoft.com/office/drawing/2014/main" id="{DFF8C826-2500-B1CA-33F4-7978B987142F}"/>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60" name="Group 59">
              <a:extLst>
                <a:ext uri="{FF2B5EF4-FFF2-40B4-BE49-F238E27FC236}">
                  <a16:creationId xmlns:a16="http://schemas.microsoft.com/office/drawing/2014/main" id="{8353BD3A-60D6-4791-500F-E1C10506A054}"/>
                </a:ext>
              </a:extLst>
            </p:cNvPr>
            <p:cNvGrpSpPr/>
            <p:nvPr/>
          </p:nvGrpSpPr>
          <p:grpSpPr>
            <a:xfrm>
              <a:off x="7139975" y="1094089"/>
              <a:ext cx="102316" cy="115702"/>
              <a:chOff x="2801955" y="1042741"/>
              <a:chExt cx="102316" cy="115702"/>
            </a:xfrm>
          </p:grpSpPr>
          <p:sp>
            <p:nvSpPr>
              <p:cNvPr id="62" name="Isosceles Triangle 76">
                <a:extLst>
                  <a:ext uri="{FF2B5EF4-FFF2-40B4-BE49-F238E27FC236}">
                    <a16:creationId xmlns:a16="http://schemas.microsoft.com/office/drawing/2014/main" id="{F193262B-2327-12DB-4B16-0AF614762450}"/>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3" name="Isosceles Triangle 77">
                <a:extLst>
                  <a:ext uri="{FF2B5EF4-FFF2-40B4-BE49-F238E27FC236}">
                    <a16:creationId xmlns:a16="http://schemas.microsoft.com/office/drawing/2014/main" id="{07DB09E5-2FC5-DBAF-9B01-46A30B394580}"/>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4" name="Isosceles Triangle 78">
                <a:extLst>
                  <a:ext uri="{FF2B5EF4-FFF2-40B4-BE49-F238E27FC236}">
                    <a16:creationId xmlns:a16="http://schemas.microsoft.com/office/drawing/2014/main" id="{F16C30E6-84E6-3665-DA6E-1396910DE60E}"/>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5" name="Isosceles Triangle 81">
                <a:extLst>
                  <a:ext uri="{FF2B5EF4-FFF2-40B4-BE49-F238E27FC236}">
                    <a16:creationId xmlns:a16="http://schemas.microsoft.com/office/drawing/2014/main" id="{35C93430-6586-367D-769A-0C1EF45C61F6}"/>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61" name="Teardrop 60">
              <a:extLst>
                <a:ext uri="{FF2B5EF4-FFF2-40B4-BE49-F238E27FC236}">
                  <a16:creationId xmlns:a16="http://schemas.microsoft.com/office/drawing/2014/main" id="{37BF2A8D-B068-AA45-B1C0-3F4DB764CB2D}"/>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66" name="Group 65">
            <a:extLst>
              <a:ext uri="{FF2B5EF4-FFF2-40B4-BE49-F238E27FC236}">
                <a16:creationId xmlns:a16="http://schemas.microsoft.com/office/drawing/2014/main" id="{BB1FBD67-38EC-DD50-0F0D-F24441F27BE9}"/>
              </a:ext>
            </a:extLst>
          </p:cNvPr>
          <p:cNvGrpSpPr/>
          <p:nvPr/>
        </p:nvGrpSpPr>
        <p:grpSpPr>
          <a:xfrm>
            <a:off x="10789214" y="829555"/>
            <a:ext cx="339809" cy="597472"/>
            <a:chOff x="7139975" y="780987"/>
            <a:chExt cx="257844" cy="428804"/>
          </a:xfrm>
        </p:grpSpPr>
        <p:sp>
          <p:nvSpPr>
            <p:cNvPr id="67" name="Flowchart: Magnetic Disk 108">
              <a:extLst>
                <a:ext uri="{FF2B5EF4-FFF2-40B4-BE49-F238E27FC236}">
                  <a16:creationId xmlns:a16="http://schemas.microsoft.com/office/drawing/2014/main" id="{EC60F4A8-4EAC-5A6E-47B3-1050D5A17586}"/>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68" name="Group 67">
              <a:extLst>
                <a:ext uri="{FF2B5EF4-FFF2-40B4-BE49-F238E27FC236}">
                  <a16:creationId xmlns:a16="http://schemas.microsoft.com/office/drawing/2014/main" id="{757ADA03-11D3-CE3B-1276-E96945826998}"/>
                </a:ext>
              </a:extLst>
            </p:cNvPr>
            <p:cNvGrpSpPr/>
            <p:nvPr/>
          </p:nvGrpSpPr>
          <p:grpSpPr>
            <a:xfrm>
              <a:off x="7139975" y="1094089"/>
              <a:ext cx="102316" cy="115702"/>
              <a:chOff x="2801955" y="1042741"/>
              <a:chExt cx="102316" cy="115702"/>
            </a:xfrm>
          </p:grpSpPr>
          <p:sp>
            <p:nvSpPr>
              <p:cNvPr id="70" name="Isosceles Triangle 76">
                <a:extLst>
                  <a:ext uri="{FF2B5EF4-FFF2-40B4-BE49-F238E27FC236}">
                    <a16:creationId xmlns:a16="http://schemas.microsoft.com/office/drawing/2014/main" id="{D07B01DB-0F9E-106B-B375-32B8363D3BFD}"/>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1" name="Isosceles Triangle 77">
                <a:extLst>
                  <a:ext uri="{FF2B5EF4-FFF2-40B4-BE49-F238E27FC236}">
                    <a16:creationId xmlns:a16="http://schemas.microsoft.com/office/drawing/2014/main" id="{F0609307-826A-D70E-D946-DA61CCA6D636}"/>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5" name="Isosceles Triangle 78">
                <a:extLst>
                  <a:ext uri="{FF2B5EF4-FFF2-40B4-BE49-F238E27FC236}">
                    <a16:creationId xmlns:a16="http://schemas.microsoft.com/office/drawing/2014/main" id="{AED1D870-8693-41E3-4453-C2DDFFE97BFC}"/>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6" name="Isosceles Triangle 81">
                <a:extLst>
                  <a:ext uri="{FF2B5EF4-FFF2-40B4-BE49-F238E27FC236}">
                    <a16:creationId xmlns:a16="http://schemas.microsoft.com/office/drawing/2014/main" id="{58BC7BB4-30CD-ACD9-F9A9-30C78B51A994}"/>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69" name="Teardrop 68">
              <a:extLst>
                <a:ext uri="{FF2B5EF4-FFF2-40B4-BE49-F238E27FC236}">
                  <a16:creationId xmlns:a16="http://schemas.microsoft.com/office/drawing/2014/main" id="{27C43E12-19E1-548E-20CA-69C0BA521E6B}"/>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84" name="TextBox 83">
            <a:extLst>
              <a:ext uri="{FF2B5EF4-FFF2-40B4-BE49-F238E27FC236}">
                <a16:creationId xmlns:a16="http://schemas.microsoft.com/office/drawing/2014/main" id="{A961BCAD-74D3-1837-AA6D-C4E6212F8C0A}"/>
              </a:ext>
            </a:extLst>
          </p:cNvPr>
          <p:cNvSpPr txBox="1"/>
          <p:nvPr/>
        </p:nvSpPr>
        <p:spPr>
          <a:xfrm>
            <a:off x="7405655" y="4076119"/>
            <a:ext cx="4346212" cy="338554"/>
          </a:xfrm>
          <a:prstGeom prst="rect">
            <a:avLst/>
          </a:prstGeom>
          <a:noFill/>
        </p:spPr>
        <p:txBody>
          <a:bodyPr wrap="square" rtlCol="0">
            <a:spAutoFit/>
          </a:bodyPr>
          <a:lstStyle/>
          <a:p>
            <a:r>
              <a:rPr lang="et-EE" sz="1600" u="sng" dirty="0">
                <a:cs typeface="Arial" panose="020B0604020202020204" pitchFamily="34" charset="0"/>
              </a:rPr>
              <a:t>Keskkonnaparameetrid – pidevad</a:t>
            </a:r>
          </a:p>
        </p:txBody>
      </p:sp>
      <p:sp>
        <p:nvSpPr>
          <p:cNvPr id="85" name="TextBox 84">
            <a:extLst>
              <a:ext uri="{FF2B5EF4-FFF2-40B4-BE49-F238E27FC236}">
                <a16:creationId xmlns:a16="http://schemas.microsoft.com/office/drawing/2014/main" id="{1085B7FE-FFB7-6141-39D2-2028CB9E115C}"/>
              </a:ext>
            </a:extLst>
          </p:cNvPr>
          <p:cNvSpPr txBox="1"/>
          <p:nvPr/>
        </p:nvSpPr>
        <p:spPr>
          <a:xfrm>
            <a:off x="7616735" y="4713567"/>
            <a:ext cx="4414663" cy="338554"/>
          </a:xfrm>
          <a:prstGeom prst="rect">
            <a:avLst/>
          </a:prstGeom>
          <a:noFill/>
        </p:spPr>
        <p:txBody>
          <a:bodyPr wrap="square" rtlCol="0">
            <a:spAutoFit/>
          </a:bodyPr>
          <a:lstStyle/>
          <a:p>
            <a:r>
              <a:rPr lang="et-EE" sz="1600" dirty="0">
                <a:cs typeface="Arial" panose="020B0604020202020204" pitchFamily="34" charset="0"/>
              </a:rPr>
              <a:t>Veetaseme kaev, </a:t>
            </a:r>
            <a:r>
              <a:rPr lang="et-EE" sz="1600" dirty="0" err="1">
                <a:cs typeface="Arial" panose="020B0604020202020204" pitchFamily="34" charset="0"/>
              </a:rPr>
              <a:t>piesomeeter</a:t>
            </a:r>
            <a:r>
              <a:rPr lang="et-EE" sz="1600" dirty="0">
                <a:cs typeface="Arial" panose="020B0604020202020204" pitchFamily="34" charset="0"/>
              </a:rPr>
              <a:t>; andmesalvesti</a:t>
            </a:r>
          </a:p>
        </p:txBody>
      </p:sp>
      <p:sp>
        <p:nvSpPr>
          <p:cNvPr id="86" name="TextBox 85">
            <a:extLst>
              <a:ext uri="{FF2B5EF4-FFF2-40B4-BE49-F238E27FC236}">
                <a16:creationId xmlns:a16="http://schemas.microsoft.com/office/drawing/2014/main" id="{D0FED38B-2459-D481-A13C-4D812F2A15B8}"/>
              </a:ext>
            </a:extLst>
          </p:cNvPr>
          <p:cNvSpPr txBox="1"/>
          <p:nvPr/>
        </p:nvSpPr>
        <p:spPr>
          <a:xfrm>
            <a:off x="7628162" y="4397682"/>
            <a:ext cx="4418773" cy="338554"/>
          </a:xfrm>
          <a:prstGeom prst="rect">
            <a:avLst/>
          </a:prstGeom>
          <a:noFill/>
        </p:spPr>
        <p:txBody>
          <a:bodyPr wrap="square" rtlCol="0">
            <a:spAutoFit/>
          </a:bodyPr>
          <a:lstStyle/>
          <a:p>
            <a:r>
              <a:rPr lang="et-EE" sz="1600" dirty="0">
                <a:cs typeface="Arial" panose="020B0604020202020204" pitchFamily="34" charset="0"/>
              </a:rPr>
              <a:t>Mullatemperatuur (</a:t>
            </a:r>
            <a:r>
              <a:rPr lang="et-EE" sz="1600" baseline="30000" dirty="0" err="1">
                <a:cs typeface="Arial" panose="020B0604020202020204" pitchFamily="34" charset="0"/>
              </a:rPr>
              <a:t>o</a:t>
            </a:r>
            <a:r>
              <a:rPr lang="et-EE" sz="1600" dirty="0" err="1">
                <a:cs typeface="Arial" panose="020B0604020202020204" pitchFamily="34" charset="0"/>
              </a:rPr>
              <a:t>C</a:t>
            </a:r>
            <a:r>
              <a:rPr lang="et-EE" sz="1600" dirty="0">
                <a:cs typeface="Arial" panose="020B0604020202020204" pitchFamily="34" charset="0"/>
              </a:rPr>
              <a:t>) 10 &amp; 40 cm; andmesalvesti</a:t>
            </a:r>
          </a:p>
        </p:txBody>
      </p:sp>
      <p:sp>
        <p:nvSpPr>
          <p:cNvPr id="87" name="Flowchart: Magnetic Disk 128">
            <a:extLst>
              <a:ext uri="{FF2B5EF4-FFF2-40B4-BE49-F238E27FC236}">
                <a16:creationId xmlns:a16="http://schemas.microsoft.com/office/drawing/2014/main" id="{A425BBB3-964C-822C-1059-428E027C56DA}"/>
              </a:ext>
            </a:extLst>
          </p:cNvPr>
          <p:cNvSpPr/>
          <p:nvPr/>
        </p:nvSpPr>
        <p:spPr>
          <a:xfrm>
            <a:off x="7526618" y="4722123"/>
            <a:ext cx="106761" cy="357435"/>
          </a:xfrm>
          <a:prstGeom prst="flowChartMagneticDisk">
            <a:avLst/>
          </a:prstGeom>
          <a:solidFill>
            <a:srgbClr val="FFFF00">
              <a:alpha val="6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88" name="Group 87">
            <a:extLst>
              <a:ext uri="{FF2B5EF4-FFF2-40B4-BE49-F238E27FC236}">
                <a16:creationId xmlns:a16="http://schemas.microsoft.com/office/drawing/2014/main" id="{2182E004-6FD4-49EB-F7C6-B71BE3902072}"/>
              </a:ext>
            </a:extLst>
          </p:cNvPr>
          <p:cNvGrpSpPr/>
          <p:nvPr/>
        </p:nvGrpSpPr>
        <p:grpSpPr>
          <a:xfrm>
            <a:off x="7481011" y="4506054"/>
            <a:ext cx="152043" cy="138613"/>
            <a:chOff x="440076" y="4213965"/>
            <a:chExt cx="115369" cy="99482"/>
          </a:xfrm>
        </p:grpSpPr>
        <p:sp>
          <p:nvSpPr>
            <p:cNvPr id="89" name="Isosceles Triangle 57">
              <a:extLst>
                <a:ext uri="{FF2B5EF4-FFF2-40B4-BE49-F238E27FC236}">
                  <a16:creationId xmlns:a16="http://schemas.microsoft.com/office/drawing/2014/main" id="{259B30EA-B347-34CA-148E-FB4AC40BA658}"/>
                </a:ext>
              </a:extLst>
            </p:cNvPr>
            <p:cNvSpPr/>
            <p:nvPr/>
          </p:nvSpPr>
          <p:spPr>
            <a:xfrm rot="10800000">
              <a:off x="442502" y="4213965"/>
              <a:ext cx="112943" cy="49741"/>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0" name="Isosceles Triangle 58">
              <a:extLst>
                <a:ext uri="{FF2B5EF4-FFF2-40B4-BE49-F238E27FC236}">
                  <a16:creationId xmlns:a16="http://schemas.microsoft.com/office/drawing/2014/main" id="{70375012-A675-CA48-FEA8-FE654EB4D50C}"/>
                </a:ext>
              </a:extLst>
            </p:cNvPr>
            <p:cNvSpPr/>
            <p:nvPr/>
          </p:nvSpPr>
          <p:spPr>
            <a:xfrm rot="10800000">
              <a:off x="440076" y="4263706"/>
              <a:ext cx="112943" cy="49741"/>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91" name="Isosceles Triangle 57">
            <a:extLst>
              <a:ext uri="{FF2B5EF4-FFF2-40B4-BE49-F238E27FC236}">
                <a16:creationId xmlns:a16="http://schemas.microsoft.com/office/drawing/2014/main" id="{1F902C7E-A96D-5912-F61D-2B1265E119CF}"/>
              </a:ext>
            </a:extLst>
          </p:cNvPr>
          <p:cNvSpPr/>
          <p:nvPr/>
        </p:nvSpPr>
        <p:spPr>
          <a:xfrm rot="10800000">
            <a:off x="7880295" y="840197"/>
            <a:ext cx="148847" cy="69307"/>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2" name="Isosceles Triangle 58">
            <a:extLst>
              <a:ext uri="{FF2B5EF4-FFF2-40B4-BE49-F238E27FC236}">
                <a16:creationId xmlns:a16="http://schemas.microsoft.com/office/drawing/2014/main" id="{29110EFB-3067-A5D6-03AC-759AE9129F44}"/>
              </a:ext>
            </a:extLst>
          </p:cNvPr>
          <p:cNvSpPr/>
          <p:nvPr/>
        </p:nvSpPr>
        <p:spPr>
          <a:xfrm rot="10800000">
            <a:off x="7880292" y="923530"/>
            <a:ext cx="148847" cy="69307"/>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3" name="Flowchart: Magnetic Disk 59">
            <a:extLst>
              <a:ext uri="{FF2B5EF4-FFF2-40B4-BE49-F238E27FC236}">
                <a16:creationId xmlns:a16="http://schemas.microsoft.com/office/drawing/2014/main" id="{A948DD4B-EB99-ABEC-13D9-68A74BCB5869}"/>
              </a:ext>
            </a:extLst>
          </p:cNvPr>
          <p:cNvSpPr/>
          <p:nvPr/>
        </p:nvSpPr>
        <p:spPr>
          <a:xfrm>
            <a:off x="7706464" y="825773"/>
            <a:ext cx="106760" cy="357435"/>
          </a:xfrm>
          <a:prstGeom prst="flowChartMagneticDisk">
            <a:avLst/>
          </a:prstGeom>
          <a:solidFill>
            <a:srgbClr val="FFFF00">
              <a:alpha val="6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5" name="TextBox 133">
            <a:extLst>
              <a:ext uri="{FF2B5EF4-FFF2-40B4-BE49-F238E27FC236}">
                <a16:creationId xmlns:a16="http://schemas.microsoft.com/office/drawing/2014/main" id="{95F1E6DA-B18F-7619-4F9F-A124B62A7358}"/>
              </a:ext>
            </a:extLst>
          </p:cNvPr>
          <p:cNvSpPr txBox="1"/>
          <p:nvPr/>
        </p:nvSpPr>
        <p:spPr>
          <a:xfrm>
            <a:off x="2870579" y="5825020"/>
            <a:ext cx="4408636" cy="871008"/>
          </a:xfrm>
          <a:prstGeom prst="rect">
            <a:avLst/>
          </a:prstGeom>
          <a:noFill/>
        </p:spPr>
        <p:txBody>
          <a:bodyPr wrap="square" rtlCol="0">
            <a:spAutoFit/>
          </a:bodyPr>
          <a:lstStyle/>
          <a:p>
            <a:pPr lvl="0">
              <a:lnSpc>
                <a:spcPct val="107000"/>
              </a:lnSpc>
            </a:pPr>
            <a:r>
              <a:rPr lang="et-EE" sz="1600" dirty="0">
                <a:cs typeface="Arial" panose="020B0604020202020204" pitchFamily="34" charset="0"/>
              </a:rPr>
              <a:t>Mullakeemia (</a:t>
            </a:r>
            <a:r>
              <a:rPr lang="et-EE" sz="1600" dirty="0" err="1">
                <a:ea typeface="Calibri" panose="020F0502020204030204" pitchFamily="34" charset="0"/>
                <a:cs typeface="Arial" panose="020B0604020202020204" pitchFamily="34" charset="0"/>
              </a:rPr>
              <a:t>pH</a:t>
            </a:r>
            <a:r>
              <a:rPr lang="et-EE" sz="1600" baseline="-25000" dirty="0" err="1">
                <a:ea typeface="Calibri" panose="020F0502020204030204" pitchFamily="34" charset="0"/>
                <a:cs typeface="Arial" panose="020B0604020202020204" pitchFamily="34" charset="0"/>
              </a:rPr>
              <a:t>KCl</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HNO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P, K, Ca, Mg, </a:t>
            </a:r>
            <a:r>
              <a:rPr lang="et-EE" sz="1600" dirty="0" err="1">
                <a:ea typeface="Calibri" panose="020F0502020204030204" pitchFamily="34" charset="0"/>
                <a:cs typeface="Arial" panose="020B0604020202020204" pitchFamily="34" charset="0"/>
              </a:rPr>
              <a:t>C</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tuha sisaldus);</a:t>
            </a:r>
            <a:r>
              <a:rPr lang="et-EE" sz="1600" dirty="0">
                <a:cs typeface="Arial" panose="020B0604020202020204" pitchFamily="34" charset="0"/>
              </a:rPr>
              <a:t> mulla </a:t>
            </a:r>
            <a:r>
              <a:rPr lang="et-EE" sz="1600" dirty="0" err="1">
                <a:cs typeface="Arial" panose="020B0604020202020204" pitchFamily="34" charset="0"/>
              </a:rPr>
              <a:t>lasuvustihedus</a:t>
            </a:r>
            <a:r>
              <a:rPr lang="et-EE" sz="1600" dirty="0">
                <a:cs typeface="Arial" panose="020B0604020202020204" pitchFamily="34" charset="0"/>
              </a:rPr>
              <a:t> (kord </a:t>
            </a:r>
            <a:r>
              <a:rPr lang="et-EE" sz="1600" dirty="0" err="1">
                <a:cs typeface="Arial" panose="020B0604020202020204" pitchFamily="34" charset="0"/>
              </a:rPr>
              <a:t>projeki</a:t>
            </a:r>
            <a:r>
              <a:rPr lang="et-EE" sz="1600" dirty="0">
                <a:cs typeface="Arial" panose="020B0604020202020204" pitchFamily="34" charset="0"/>
              </a:rPr>
              <a:t> jooksul)</a:t>
            </a:r>
          </a:p>
        </p:txBody>
      </p:sp>
      <p:sp>
        <p:nvSpPr>
          <p:cNvPr id="82" name="TextBox 81">
            <a:extLst>
              <a:ext uri="{FF2B5EF4-FFF2-40B4-BE49-F238E27FC236}">
                <a16:creationId xmlns:a16="http://schemas.microsoft.com/office/drawing/2014/main" id="{33EE4D82-202E-C9EA-EB22-0FB34A60134A}"/>
              </a:ext>
            </a:extLst>
          </p:cNvPr>
          <p:cNvSpPr txBox="1"/>
          <p:nvPr/>
        </p:nvSpPr>
        <p:spPr>
          <a:xfrm>
            <a:off x="2906349" y="4668839"/>
            <a:ext cx="3933069" cy="338554"/>
          </a:xfrm>
          <a:prstGeom prst="rect">
            <a:avLst/>
          </a:prstGeom>
          <a:noFill/>
        </p:spPr>
        <p:txBody>
          <a:bodyPr wrap="square" rtlCol="0">
            <a:spAutoFit/>
          </a:bodyPr>
          <a:lstStyle/>
          <a:p>
            <a:r>
              <a:rPr lang="et-EE" sz="1600" dirty="0">
                <a:cs typeface="Arial" panose="020B0604020202020204" pitchFamily="34" charset="0"/>
              </a:rPr>
              <a:t>Mullatemperatuuri profiil 10, 20, 30 &amp; 40 cm</a:t>
            </a:r>
          </a:p>
        </p:txBody>
      </p:sp>
      <p:sp>
        <p:nvSpPr>
          <p:cNvPr id="83" name="TextBox 133">
            <a:extLst>
              <a:ext uri="{FF2B5EF4-FFF2-40B4-BE49-F238E27FC236}">
                <a16:creationId xmlns:a16="http://schemas.microsoft.com/office/drawing/2014/main" id="{33E9B9D3-8725-5BFE-65DF-635F0B214071}"/>
              </a:ext>
            </a:extLst>
          </p:cNvPr>
          <p:cNvSpPr txBox="1"/>
          <p:nvPr/>
        </p:nvSpPr>
        <p:spPr>
          <a:xfrm>
            <a:off x="2912944" y="4379683"/>
            <a:ext cx="2014511" cy="338554"/>
          </a:xfrm>
          <a:prstGeom prst="rect">
            <a:avLst/>
          </a:prstGeom>
          <a:noFill/>
        </p:spPr>
        <p:txBody>
          <a:bodyPr wrap="square" rtlCol="0">
            <a:spAutoFit/>
          </a:bodyPr>
          <a:lstStyle/>
          <a:p>
            <a:r>
              <a:rPr lang="et-EE" sz="1600" dirty="0">
                <a:cs typeface="Arial" panose="020B0604020202020204" pitchFamily="34" charset="0"/>
              </a:rPr>
              <a:t>Mulla niiskus 0-6 cm</a:t>
            </a:r>
          </a:p>
        </p:txBody>
      </p:sp>
      <p:sp>
        <p:nvSpPr>
          <p:cNvPr id="95" name="Teardrop 94">
            <a:extLst>
              <a:ext uri="{FF2B5EF4-FFF2-40B4-BE49-F238E27FC236}">
                <a16:creationId xmlns:a16="http://schemas.microsoft.com/office/drawing/2014/main" id="{93EEBCFF-25C9-F2E2-A543-C19A07067CD5}"/>
              </a:ext>
            </a:extLst>
          </p:cNvPr>
          <p:cNvSpPr/>
          <p:nvPr/>
        </p:nvSpPr>
        <p:spPr>
          <a:xfrm>
            <a:off x="2710196" y="4502876"/>
            <a:ext cx="145759" cy="146705"/>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96" name="Group 95">
            <a:extLst>
              <a:ext uri="{FF2B5EF4-FFF2-40B4-BE49-F238E27FC236}">
                <a16:creationId xmlns:a16="http://schemas.microsoft.com/office/drawing/2014/main" id="{587A2240-C137-AECE-3663-3318A0F810C0}"/>
              </a:ext>
            </a:extLst>
          </p:cNvPr>
          <p:cNvGrpSpPr/>
          <p:nvPr/>
        </p:nvGrpSpPr>
        <p:grpSpPr>
          <a:xfrm>
            <a:off x="2720443" y="4780754"/>
            <a:ext cx="139408" cy="184997"/>
            <a:chOff x="2568247" y="5161714"/>
            <a:chExt cx="139408" cy="184997"/>
          </a:xfrm>
        </p:grpSpPr>
        <p:sp>
          <p:nvSpPr>
            <p:cNvPr id="97" name="Isosceles Triangle 76">
              <a:extLst>
                <a:ext uri="{FF2B5EF4-FFF2-40B4-BE49-F238E27FC236}">
                  <a16:creationId xmlns:a16="http://schemas.microsoft.com/office/drawing/2014/main" id="{1DBCC4DE-5800-3C38-CC8E-16FD263CA086}"/>
                </a:ext>
              </a:extLst>
            </p:cNvPr>
            <p:cNvSpPr/>
            <p:nvPr/>
          </p:nvSpPr>
          <p:spPr>
            <a:xfrm rot="10800000">
              <a:off x="2568247" y="5161714"/>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8" name="Isosceles Triangle 78">
              <a:extLst>
                <a:ext uri="{FF2B5EF4-FFF2-40B4-BE49-F238E27FC236}">
                  <a16:creationId xmlns:a16="http://schemas.microsoft.com/office/drawing/2014/main" id="{9B84ACA8-1AF0-A09D-1CA6-BE8931DC6483}"/>
                </a:ext>
              </a:extLst>
            </p:cNvPr>
            <p:cNvSpPr/>
            <p:nvPr/>
          </p:nvSpPr>
          <p:spPr>
            <a:xfrm rot="10800000">
              <a:off x="2576856" y="5298935"/>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9" name="Isosceles Triangle 81">
              <a:extLst>
                <a:ext uri="{FF2B5EF4-FFF2-40B4-BE49-F238E27FC236}">
                  <a16:creationId xmlns:a16="http://schemas.microsoft.com/office/drawing/2014/main" id="{F6B55717-E4B4-375C-F199-F4B74C56EEB6}"/>
                </a:ext>
              </a:extLst>
            </p:cNvPr>
            <p:cNvSpPr/>
            <p:nvPr/>
          </p:nvSpPr>
          <p:spPr>
            <a:xfrm rot="10800000">
              <a:off x="2570872" y="5251159"/>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0" name="Isosceles Triangle 81">
              <a:extLst>
                <a:ext uri="{FF2B5EF4-FFF2-40B4-BE49-F238E27FC236}">
                  <a16:creationId xmlns:a16="http://schemas.microsoft.com/office/drawing/2014/main" id="{EF5C303D-5625-2614-0982-3617021AA46A}"/>
                </a:ext>
              </a:extLst>
            </p:cNvPr>
            <p:cNvSpPr/>
            <p:nvPr/>
          </p:nvSpPr>
          <p:spPr>
            <a:xfrm rot="10800000">
              <a:off x="2572348" y="5204843"/>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01" name="TextBox 100">
            <a:extLst>
              <a:ext uri="{FF2B5EF4-FFF2-40B4-BE49-F238E27FC236}">
                <a16:creationId xmlns:a16="http://schemas.microsoft.com/office/drawing/2014/main" id="{A7AA0EBC-68C3-F746-F903-26A86E5DE9C3}"/>
              </a:ext>
            </a:extLst>
          </p:cNvPr>
          <p:cNvSpPr txBox="1"/>
          <p:nvPr/>
        </p:nvSpPr>
        <p:spPr>
          <a:xfrm>
            <a:off x="2600330" y="4057618"/>
            <a:ext cx="4346212" cy="338554"/>
          </a:xfrm>
          <a:prstGeom prst="rect">
            <a:avLst/>
          </a:prstGeom>
          <a:noFill/>
        </p:spPr>
        <p:txBody>
          <a:bodyPr wrap="square" rtlCol="0">
            <a:spAutoFit/>
          </a:bodyPr>
          <a:lstStyle/>
          <a:p>
            <a:r>
              <a:rPr lang="et-EE" sz="1600" u="sng" dirty="0">
                <a:cs typeface="Arial" panose="020B0604020202020204" pitchFamily="34" charset="0"/>
              </a:rPr>
              <a:t>Keskkonnaparameetrid – perioodilised </a:t>
            </a:r>
          </a:p>
        </p:txBody>
      </p:sp>
      <p:grpSp>
        <p:nvGrpSpPr>
          <p:cNvPr id="117" name="Group 116">
            <a:extLst>
              <a:ext uri="{FF2B5EF4-FFF2-40B4-BE49-F238E27FC236}">
                <a16:creationId xmlns:a16="http://schemas.microsoft.com/office/drawing/2014/main" id="{8CAEE6A2-278E-8D55-BD20-89153953C6AA}"/>
              </a:ext>
            </a:extLst>
          </p:cNvPr>
          <p:cNvGrpSpPr/>
          <p:nvPr/>
        </p:nvGrpSpPr>
        <p:grpSpPr>
          <a:xfrm>
            <a:off x="4238940" y="390968"/>
            <a:ext cx="1961992" cy="2191600"/>
            <a:chOff x="4238940" y="390968"/>
            <a:chExt cx="1961992" cy="2191600"/>
          </a:xfrm>
        </p:grpSpPr>
        <p:sp>
          <p:nvSpPr>
            <p:cNvPr id="112" name="Hexagon 111">
              <a:extLst>
                <a:ext uri="{FF2B5EF4-FFF2-40B4-BE49-F238E27FC236}">
                  <a16:creationId xmlns:a16="http://schemas.microsoft.com/office/drawing/2014/main" id="{99C1001A-F936-167A-EC13-96E24DD40AA4}"/>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3" name="Hexagon 112">
              <a:extLst>
                <a:ext uri="{FF2B5EF4-FFF2-40B4-BE49-F238E27FC236}">
                  <a16:creationId xmlns:a16="http://schemas.microsoft.com/office/drawing/2014/main" id="{5F053543-9770-6A78-8E88-126C6ED88598}"/>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4" name="Hexagon 113">
              <a:extLst>
                <a:ext uri="{FF2B5EF4-FFF2-40B4-BE49-F238E27FC236}">
                  <a16:creationId xmlns:a16="http://schemas.microsoft.com/office/drawing/2014/main" id="{E72D69EF-5701-F13D-2E8F-E1C36143FB2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5" name="Hexagon 114">
              <a:extLst>
                <a:ext uri="{FF2B5EF4-FFF2-40B4-BE49-F238E27FC236}">
                  <a16:creationId xmlns:a16="http://schemas.microsoft.com/office/drawing/2014/main" id="{85602BA0-A789-5D56-317E-ACFF32E70BDD}"/>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6" name="Hexagon 115">
              <a:extLst>
                <a:ext uri="{FF2B5EF4-FFF2-40B4-BE49-F238E27FC236}">
                  <a16:creationId xmlns:a16="http://schemas.microsoft.com/office/drawing/2014/main" id="{15DFF6D1-614D-A856-BF39-3306C198797E}"/>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18" name="Group 117">
            <a:extLst>
              <a:ext uri="{FF2B5EF4-FFF2-40B4-BE49-F238E27FC236}">
                <a16:creationId xmlns:a16="http://schemas.microsoft.com/office/drawing/2014/main" id="{A38ADA46-25EE-5DDB-43F2-49B7619E64BF}"/>
              </a:ext>
            </a:extLst>
          </p:cNvPr>
          <p:cNvGrpSpPr/>
          <p:nvPr/>
        </p:nvGrpSpPr>
        <p:grpSpPr>
          <a:xfrm>
            <a:off x="6979495" y="396144"/>
            <a:ext cx="1961992" cy="2191600"/>
            <a:chOff x="4238940" y="390968"/>
            <a:chExt cx="1961992" cy="2191600"/>
          </a:xfrm>
        </p:grpSpPr>
        <p:sp>
          <p:nvSpPr>
            <p:cNvPr id="119" name="Hexagon 118">
              <a:extLst>
                <a:ext uri="{FF2B5EF4-FFF2-40B4-BE49-F238E27FC236}">
                  <a16:creationId xmlns:a16="http://schemas.microsoft.com/office/drawing/2014/main" id="{78E7DD18-FD98-4963-AB1C-4869C32822CD}"/>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0" name="Hexagon 119">
              <a:extLst>
                <a:ext uri="{FF2B5EF4-FFF2-40B4-BE49-F238E27FC236}">
                  <a16:creationId xmlns:a16="http://schemas.microsoft.com/office/drawing/2014/main" id="{160A16F9-06C1-8772-E770-C4A662D85056}"/>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1" name="Hexagon 120">
              <a:extLst>
                <a:ext uri="{FF2B5EF4-FFF2-40B4-BE49-F238E27FC236}">
                  <a16:creationId xmlns:a16="http://schemas.microsoft.com/office/drawing/2014/main" id="{1806BC9C-8FFA-35DB-3E05-C86837C8B904}"/>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2" name="Hexagon 121">
              <a:extLst>
                <a:ext uri="{FF2B5EF4-FFF2-40B4-BE49-F238E27FC236}">
                  <a16:creationId xmlns:a16="http://schemas.microsoft.com/office/drawing/2014/main" id="{4356E243-85D0-04C8-A143-E402BD7C055B}"/>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3" name="Hexagon 122">
              <a:extLst>
                <a:ext uri="{FF2B5EF4-FFF2-40B4-BE49-F238E27FC236}">
                  <a16:creationId xmlns:a16="http://schemas.microsoft.com/office/drawing/2014/main" id="{388CD81C-3516-2B21-0D01-AAEDDBA00A7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24" name="Group 123">
            <a:extLst>
              <a:ext uri="{FF2B5EF4-FFF2-40B4-BE49-F238E27FC236}">
                <a16:creationId xmlns:a16="http://schemas.microsoft.com/office/drawing/2014/main" id="{AFBDF899-E292-5A3F-C305-DDDFCD7E8D91}"/>
              </a:ext>
            </a:extLst>
          </p:cNvPr>
          <p:cNvGrpSpPr/>
          <p:nvPr/>
        </p:nvGrpSpPr>
        <p:grpSpPr>
          <a:xfrm>
            <a:off x="9925781" y="396717"/>
            <a:ext cx="1961992" cy="2191600"/>
            <a:chOff x="4238940" y="390968"/>
            <a:chExt cx="1961992" cy="2191600"/>
          </a:xfrm>
        </p:grpSpPr>
        <p:sp>
          <p:nvSpPr>
            <p:cNvPr id="125" name="Hexagon 124">
              <a:extLst>
                <a:ext uri="{FF2B5EF4-FFF2-40B4-BE49-F238E27FC236}">
                  <a16:creationId xmlns:a16="http://schemas.microsoft.com/office/drawing/2014/main" id="{A6F2A062-D4F9-76E0-B219-C00FF5CEF5E2}"/>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6" name="Hexagon 125">
              <a:extLst>
                <a:ext uri="{FF2B5EF4-FFF2-40B4-BE49-F238E27FC236}">
                  <a16:creationId xmlns:a16="http://schemas.microsoft.com/office/drawing/2014/main" id="{D56EF360-724A-ACA9-B0FF-1C2C6F03BB93}"/>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7" name="Hexagon 126">
              <a:extLst>
                <a:ext uri="{FF2B5EF4-FFF2-40B4-BE49-F238E27FC236}">
                  <a16:creationId xmlns:a16="http://schemas.microsoft.com/office/drawing/2014/main" id="{9206C60E-ACDA-4183-82A1-409EB6CE63A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8" name="Hexagon 127">
              <a:extLst>
                <a:ext uri="{FF2B5EF4-FFF2-40B4-BE49-F238E27FC236}">
                  <a16:creationId xmlns:a16="http://schemas.microsoft.com/office/drawing/2014/main" id="{E4D16F68-681D-C9D3-CA0A-A77E712AC41E}"/>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9" name="Hexagon 128">
              <a:extLst>
                <a:ext uri="{FF2B5EF4-FFF2-40B4-BE49-F238E27FC236}">
                  <a16:creationId xmlns:a16="http://schemas.microsoft.com/office/drawing/2014/main" id="{71288E7C-3EFA-861F-7667-089F7E3D4C2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130" name="Hexagon 129">
            <a:extLst>
              <a:ext uri="{FF2B5EF4-FFF2-40B4-BE49-F238E27FC236}">
                <a16:creationId xmlns:a16="http://schemas.microsoft.com/office/drawing/2014/main" id="{D56115C1-D2B2-9EEF-86DD-A57816031FB5}"/>
              </a:ext>
            </a:extLst>
          </p:cNvPr>
          <p:cNvSpPr/>
          <p:nvPr/>
        </p:nvSpPr>
        <p:spPr>
          <a:xfrm>
            <a:off x="2744102" y="6094847"/>
            <a:ext cx="66985" cy="61727"/>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32" name="Flowchart: Magnetic Disk 108">
            <a:extLst>
              <a:ext uri="{FF2B5EF4-FFF2-40B4-BE49-F238E27FC236}">
                <a16:creationId xmlns:a16="http://schemas.microsoft.com/office/drawing/2014/main" id="{85E6C1DF-F5FE-100D-2F76-2EFDCD9DF003}"/>
              </a:ext>
            </a:extLst>
          </p:cNvPr>
          <p:cNvSpPr/>
          <p:nvPr/>
        </p:nvSpPr>
        <p:spPr>
          <a:xfrm>
            <a:off x="2734751" y="5110539"/>
            <a:ext cx="106761" cy="357433"/>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39" name="TextBox 138">
            <a:extLst>
              <a:ext uri="{FF2B5EF4-FFF2-40B4-BE49-F238E27FC236}">
                <a16:creationId xmlns:a16="http://schemas.microsoft.com/office/drawing/2014/main" id="{1568E408-03EE-784F-088A-472B1AF223DA}"/>
              </a:ext>
            </a:extLst>
          </p:cNvPr>
          <p:cNvSpPr txBox="1"/>
          <p:nvPr/>
        </p:nvSpPr>
        <p:spPr>
          <a:xfrm>
            <a:off x="2881048" y="5025763"/>
            <a:ext cx="4380735" cy="830997"/>
          </a:xfrm>
          <a:prstGeom prst="rect">
            <a:avLst/>
          </a:prstGeom>
          <a:noFill/>
        </p:spPr>
        <p:txBody>
          <a:bodyPr wrap="square" rtlCol="0">
            <a:spAutoFit/>
          </a:bodyPr>
          <a:lstStyle/>
          <a:p>
            <a:r>
              <a:rPr lang="et-EE" sz="1600" dirty="0">
                <a:cs typeface="Arial" panose="020B0604020202020204" pitchFamily="34" charset="0"/>
              </a:rPr>
              <a:t>Vaatluskaev - veetase, </a:t>
            </a:r>
            <a:r>
              <a:rPr lang="et-EE" sz="1600" dirty="0" err="1">
                <a:cs typeface="Arial" panose="020B0604020202020204" pitchFamily="34" charset="0"/>
              </a:rPr>
              <a:t>pH</a:t>
            </a:r>
            <a:r>
              <a:rPr lang="et-EE" sz="1600" dirty="0">
                <a:cs typeface="Arial" panose="020B0604020202020204" pitchFamily="34" charset="0"/>
              </a:rPr>
              <a:t>, SPC, EC, ORP, O</a:t>
            </a:r>
            <a:r>
              <a:rPr lang="et-EE" sz="1600" baseline="-25000" dirty="0">
                <a:cs typeface="Arial" panose="020B0604020202020204" pitchFamily="34" charset="0"/>
              </a:rPr>
              <a:t>2</a:t>
            </a:r>
            <a:r>
              <a:rPr lang="et-EE" sz="1600" dirty="0">
                <a:cs typeface="Arial" panose="020B0604020202020204" pitchFamily="34" charset="0"/>
              </a:rPr>
              <a:t>, BP &amp; kord kuus vee keemia (</a:t>
            </a:r>
            <a:r>
              <a:rPr lang="et-EE" sz="1600" dirty="0" err="1">
                <a:ea typeface="Calibri" panose="020F0502020204030204" pitchFamily="34" charset="0"/>
                <a:cs typeface="Arial" panose="020B0604020202020204" pitchFamily="34" charset="0"/>
              </a:rPr>
              <a:t>pH</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DOC, PO</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 K, Ca, Mg, NH</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a:t>
            </a:r>
            <a:r>
              <a:rPr lang="et-EE" sz="1600" dirty="0">
                <a:cs typeface="Arial" panose="020B0604020202020204" pitchFamily="34" charset="0"/>
              </a:rPr>
              <a:t> </a:t>
            </a:r>
          </a:p>
        </p:txBody>
      </p:sp>
      <p:sp>
        <p:nvSpPr>
          <p:cNvPr id="152" name="Rectangle 151">
            <a:extLst>
              <a:ext uri="{FF2B5EF4-FFF2-40B4-BE49-F238E27FC236}">
                <a16:creationId xmlns:a16="http://schemas.microsoft.com/office/drawing/2014/main" id="{C43A1BD2-0818-0D86-1B6E-F0AA2AC59989}"/>
              </a:ext>
            </a:extLst>
          </p:cNvPr>
          <p:cNvSpPr/>
          <p:nvPr/>
        </p:nvSpPr>
        <p:spPr>
          <a:xfrm>
            <a:off x="7215378" y="4138106"/>
            <a:ext cx="4672397" cy="253353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9" name="Sun 8">
            <a:extLst>
              <a:ext uri="{FF2B5EF4-FFF2-40B4-BE49-F238E27FC236}">
                <a16:creationId xmlns:a16="http://schemas.microsoft.com/office/drawing/2014/main" id="{E97EE017-9943-5B7D-91F6-C692578FEE54}"/>
              </a:ext>
            </a:extLst>
          </p:cNvPr>
          <p:cNvSpPr/>
          <p:nvPr/>
        </p:nvSpPr>
        <p:spPr>
          <a:xfrm>
            <a:off x="8020980" y="1038035"/>
            <a:ext cx="148847" cy="129299"/>
          </a:xfrm>
          <a:prstGeom prst="sun">
            <a:avLst/>
          </a:prstGeom>
          <a:solidFill>
            <a:schemeClr val="accent4">
              <a:lumMod val="60000"/>
              <a:lumOff val="40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6" name="TextBox 15">
            <a:extLst>
              <a:ext uri="{FF2B5EF4-FFF2-40B4-BE49-F238E27FC236}">
                <a16:creationId xmlns:a16="http://schemas.microsoft.com/office/drawing/2014/main" id="{748B84DE-5843-814E-194C-3793D521D3CF}"/>
              </a:ext>
            </a:extLst>
          </p:cNvPr>
          <p:cNvSpPr txBox="1"/>
          <p:nvPr/>
        </p:nvSpPr>
        <p:spPr>
          <a:xfrm>
            <a:off x="7706467" y="5021050"/>
            <a:ext cx="3847291" cy="338554"/>
          </a:xfrm>
          <a:prstGeom prst="rect">
            <a:avLst/>
          </a:prstGeom>
          <a:noFill/>
        </p:spPr>
        <p:txBody>
          <a:bodyPr wrap="square" rtlCol="0">
            <a:spAutoFit/>
          </a:bodyPr>
          <a:lstStyle/>
          <a:p>
            <a:r>
              <a:rPr lang="et-EE" sz="1600" dirty="0"/>
              <a:t>Fotosünteetiliselt aktiivne kiirgus </a:t>
            </a:r>
            <a:r>
              <a:rPr lang="et-EE" sz="1600" dirty="0">
                <a:cs typeface="Arial" panose="020B0604020202020204" pitchFamily="34" charset="0"/>
              </a:rPr>
              <a:t>– </a:t>
            </a:r>
            <a:r>
              <a:rPr lang="et-EE" sz="1600" dirty="0"/>
              <a:t>PAR</a:t>
            </a:r>
            <a:endParaRPr lang="et-EE" sz="2400" dirty="0">
              <a:cs typeface="Arial" panose="020B0604020202020204" pitchFamily="34" charset="0"/>
            </a:endParaRPr>
          </a:p>
        </p:txBody>
      </p:sp>
      <p:sp>
        <p:nvSpPr>
          <p:cNvPr id="20" name="Sun 19">
            <a:extLst>
              <a:ext uri="{FF2B5EF4-FFF2-40B4-BE49-F238E27FC236}">
                <a16:creationId xmlns:a16="http://schemas.microsoft.com/office/drawing/2014/main" id="{4AB4C250-D17E-7B56-8D87-26279AF7D9E0}"/>
              </a:ext>
            </a:extLst>
          </p:cNvPr>
          <p:cNvSpPr/>
          <p:nvPr/>
        </p:nvSpPr>
        <p:spPr>
          <a:xfrm>
            <a:off x="7517460" y="5138755"/>
            <a:ext cx="148847" cy="129299"/>
          </a:xfrm>
          <a:prstGeom prst="sun">
            <a:avLst/>
          </a:prstGeom>
          <a:solidFill>
            <a:schemeClr val="accent4">
              <a:lumMod val="60000"/>
              <a:lumOff val="40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227" name="Picture 226" descr="A person holds a tennis racket&#10;&#10;Description automatically generated with medium confidence">
            <a:extLst>
              <a:ext uri="{FF2B5EF4-FFF2-40B4-BE49-F238E27FC236}">
                <a16:creationId xmlns:a16="http://schemas.microsoft.com/office/drawing/2014/main" id="{1A4E256F-C5EE-BC79-B0DF-21A03B667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18" t="7614" r="9113" b="11947"/>
          <a:stretch/>
        </p:blipFill>
        <p:spPr>
          <a:xfrm rot="5400000">
            <a:off x="-274482" y="530394"/>
            <a:ext cx="2979100" cy="2122719"/>
          </a:xfrm>
          <a:prstGeom prst="rect">
            <a:avLst/>
          </a:prstGeom>
        </p:spPr>
      </p:pic>
      <p:pic>
        <p:nvPicPr>
          <p:cNvPr id="228" name="Picture 227" descr="A picture containing grass, tree, outdoor&#10;&#10;Description automatically generated">
            <a:extLst>
              <a:ext uri="{FF2B5EF4-FFF2-40B4-BE49-F238E27FC236}">
                <a16:creationId xmlns:a16="http://schemas.microsoft.com/office/drawing/2014/main" id="{241F0770-C2AF-44D3-4C13-F035E41F3C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73" b="10016"/>
          <a:stretch/>
        </p:blipFill>
        <p:spPr>
          <a:xfrm rot="5400000">
            <a:off x="-555242" y="3865833"/>
            <a:ext cx="3551072" cy="2112268"/>
          </a:xfrm>
          <a:prstGeom prst="rect">
            <a:avLst/>
          </a:prstGeom>
        </p:spPr>
      </p:pic>
    </p:spTree>
    <p:extLst>
      <p:ext uri="{BB962C8B-B14F-4D97-AF65-F5344CB8AC3E}">
        <p14:creationId xmlns:p14="http://schemas.microsoft.com/office/powerpoint/2010/main" val="2881127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ECE24F-B5B4-F693-F10E-E0EB92CFAE4A}"/>
              </a:ext>
            </a:extLst>
          </p:cNvPr>
          <p:cNvSpPr/>
          <p:nvPr/>
        </p:nvSpPr>
        <p:spPr>
          <a:xfrm>
            <a:off x="898810" y="4707240"/>
            <a:ext cx="10645281" cy="1892047"/>
          </a:xfrm>
          <a:prstGeom prst="rect">
            <a:avLst/>
          </a:prstGeom>
          <a:solidFill>
            <a:srgbClr val="906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7" name="Rounded Rectangle 73">
            <a:extLst>
              <a:ext uri="{FF2B5EF4-FFF2-40B4-BE49-F238E27FC236}">
                <a16:creationId xmlns:a16="http://schemas.microsoft.com/office/drawing/2014/main" id="{5554EBBF-2AEE-C3EE-E2D2-1268F2B347B8}"/>
              </a:ext>
            </a:extLst>
          </p:cNvPr>
          <p:cNvSpPr/>
          <p:nvPr/>
        </p:nvSpPr>
        <p:spPr>
          <a:xfrm>
            <a:off x="854514" y="4770573"/>
            <a:ext cx="10645281" cy="576000"/>
          </a:xfrm>
          <a:prstGeom prst="roundRect">
            <a:avLst>
              <a:gd name="adj" fmla="val 127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8" name="Rounded Rectangle 63">
            <a:extLst>
              <a:ext uri="{FF2B5EF4-FFF2-40B4-BE49-F238E27FC236}">
                <a16:creationId xmlns:a16="http://schemas.microsoft.com/office/drawing/2014/main" id="{BDBAE7CD-6F5F-DB9D-05EE-9093DD9EB8FA}"/>
              </a:ext>
            </a:extLst>
          </p:cNvPr>
          <p:cNvSpPr/>
          <p:nvPr/>
        </p:nvSpPr>
        <p:spPr>
          <a:xfrm>
            <a:off x="854514" y="4033949"/>
            <a:ext cx="10689577" cy="576000"/>
          </a:xfrm>
          <a:prstGeom prst="roundRect">
            <a:avLst>
              <a:gd name="adj" fmla="val 127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10" name="Picture 24" descr="Grass PNG Silhouette Clip Art Image">
            <a:extLst>
              <a:ext uri="{FF2B5EF4-FFF2-40B4-BE49-F238E27FC236}">
                <a16:creationId xmlns:a16="http://schemas.microsoft.com/office/drawing/2014/main" id="{92D80A50-B645-4DF6-9E97-935AE87682E9}"/>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5338"/>
          <a:stretch/>
        </p:blipFill>
        <p:spPr bwMode="auto">
          <a:xfrm>
            <a:off x="10302519" y="4245779"/>
            <a:ext cx="1241836" cy="461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DB36FA6-DE03-774F-5762-0A80DC615FAF}"/>
              </a:ext>
            </a:extLst>
          </p:cNvPr>
          <p:cNvSpPr txBox="1"/>
          <p:nvPr/>
        </p:nvSpPr>
        <p:spPr>
          <a:xfrm>
            <a:off x="6573401" y="429668"/>
            <a:ext cx="2420747" cy="707886"/>
          </a:xfrm>
          <a:prstGeom prst="rect">
            <a:avLst/>
          </a:prstGeom>
          <a:noFill/>
        </p:spPr>
        <p:txBody>
          <a:bodyPr wrap="square" rtlCol="0">
            <a:spAutoFit/>
          </a:bodyPr>
          <a:lstStyle/>
          <a:p>
            <a:pPr algn="ctr"/>
            <a:r>
              <a:rPr lang="et-EE" sz="2000" b="1" dirty="0"/>
              <a:t>Heterotroofne hingamine</a:t>
            </a:r>
          </a:p>
        </p:txBody>
      </p:sp>
      <p:sp>
        <p:nvSpPr>
          <p:cNvPr id="20" name="Oval 19">
            <a:extLst>
              <a:ext uri="{FF2B5EF4-FFF2-40B4-BE49-F238E27FC236}">
                <a16:creationId xmlns:a16="http://schemas.microsoft.com/office/drawing/2014/main" id="{F15B208E-F35A-C111-959E-9DFB0323C8C1}"/>
              </a:ext>
            </a:extLst>
          </p:cNvPr>
          <p:cNvSpPr/>
          <p:nvPr/>
        </p:nvSpPr>
        <p:spPr>
          <a:xfrm>
            <a:off x="10918809" y="2915091"/>
            <a:ext cx="774227" cy="60665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a:ln>
                  <a:solidFill>
                    <a:schemeClr val="bg1"/>
                  </a:solidFill>
                </a:ln>
                <a:solidFill>
                  <a:schemeClr val="bg1"/>
                </a:solidFill>
              </a:rPr>
              <a:t>N</a:t>
            </a:r>
            <a:r>
              <a:rPr lang="et-EE" sz="1600" baseline="-25000" dirty="0">
                <a:ln>
                  <a:solidFill>
                    <a:schemeClr val="bg1"/>
                  </a:solidFill>
                </a:ln>
                <a:solidFill>
                  <a:schemeClr val="bg1"/>
                </a:solidFill>
              </a:rPr>
              <a:t>2</a:t>
            </a:r>
            <a:r>
              <a:rPr lang="et-EE" sz="1600" dirty="0">
                <a:ln>
                  <a:solidFill>
                    <a:schemeClr val="bg1"/>
                  </a:solidFill>
                </a:ln>
                <a:solidFill>
                  <a:schemeClr val="bg1"/>
                </a:solidFill>
              </a:rPr>
              <a:t>O</a:t>
            </a:r>
          </a:p>
        </p:txBody>
      </p:sp>
      <p:pic>
        <p:nvPicPr>
          <p:cNvPr id="24" name="Picture 24" descr="Grass PNG Silhouette Clip Art Image">
            <a:extLst>
              <a:ext uri="{FF2B5EF4-FFF2-40B4-BE49-F238E27FC236}">
                <a16:creationId xmlns:a16="http://schemas.microsoft.com/office/drawing/2014/main" id="{70AF3F97-ED9E-A060-6268-9A8731134F82}"/>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6893"/>
          <a:stretch/>
        </p:blipFill>
        <p:spPr bwMode="auto">
          <a:xfrm>
            <a:off x="7447683" y="4261410"/>
            <a:ext cx="3000356" cy="452987"/>
          </a:xfrm>
          <a:prstGeom prst="rect">
            <a:avLst/>
          </a:prstGeom>
          <a:noFill/>
        </p:spPr>
      </p:pic>
      <p:pic>
        <p:nvPicPr>
          <p:cNvPr id="25" name="Picture 24" descr="Grass PNG Silhouette Clip Art Image">
            <a:extLst>
              <a:ext uri="{FF2B5EF4-FFF2-40B4-BE49-F238E27FC236}">
                <a16:creationId xmlns:a16="http://schemas.microsoft.com/office/drawing/2014/main" id="{2A389C7D-250A-871F-3668-C08D9DCA836A}"/>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3915"/>
          <a:stretch/>
        </p:blipFill>
        <p:spPr bwMode="auto">
          <a:xfrm>
            <a:off x="4441065" y="4154232"/>
            <a:ext cx="3000356" cy="575919"/>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8">
            <a:extLst>
              <a:ext uri="{FF2B5EF4-FFF2-40B4-BE49-F238E27FC236}">
                <a16:creationId xmlns:a16="http://schemas.microsoft.com/office/drawing/2014/main" id="{945F8AF1-51A4-C99B-32A3-93EB669D940C}"/>
              </a:ext>
            </a:extLst>
          </p:cNvPr>
          <p:cNvCxnSpPr>
            <a:cxnSpLocks/>
            <a:stCxn id="9" idx="1"/>
            <a:endCxn id="26" idx="1"/>
          </p:cNvCxnSpPr>
          <p:nvPr/>
        </p:nvCxnSpPr>
        <p:spPr>
          <a:xfrm rot="10800000" flipV="1">
            <a:off x="4573304" y="2360000"/>
            <a:ext cx="126093" cy="107157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91">
            <a:extLst>
              <a:ext uri="{FF2B5EF4-FFF2-40B4-BE49-F238E27FC236}">
                <a16:creationId xmlns:a16="http://schemas.microsoft.com/office/drawing/2014/main" id="{5140734A-794B-833E-D4A3-081BFB60DB9D}"/>
              </a:ext>
            </a:extLst>
          </p:cNvPr>
          <p:cNvCxnSpPr>
            <a:cxnSpLocks/>
            <a:stCxn id="9" idx="3"/>
          </p:cNvCxnSpPr>
          <p:nvPr/>
        </p:nvCxnSpPr>
        <p:spPr>
          <a:xfrm>
            <a:off x="6925100" y="2359999"/>
            <a:ext cx="1629639" cy="116991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F3F1636-8264-6BE6-E8A6-EA6E496820EB}"/>
              </a:ext>
            </a:extLst>
          </p:cNvPr>
          <p:cNvSpPr txBox="1"/>
          <p:nvPr/>
        </p:nvSpPr>
        <p:spPr>
          <a:xfrm>
            <a:off x="110363" y="1749666"/>
            <a:ext cx="3127376" cy="1200329"/>
          </a:xfrm>
          <a:prstGeom prst="rect">
            <a:avLst/>
          </a:prstGeom>
          <a:noFill/>
        </p:spPr>
        <p:txBody>
          <a:bodyPr wrap="square" rtlCol="0">
            <a:spAutoFit/>
          </a:bodyPr>
          <a:lstStyle/>
          <a:p>
            <a:r>
              <a:rPr lang="et-EE" dirty="0"/>
              <a:t>Taimestik</a:t>
            </a:r>
          </a:p>
          <a:p>
            <a:pPr marL="182558" indent="-182558">
              <a:buFont typeface="Arial" panose="020B0604020202020204" pitchFamily="34" charset="0"/>
              <a:buChar char="•"/>
            </a:pPr>
            <a:r>
              <a:rPr lang="et-EE" dirty="0"/>
              <a:t>Biomass</a:t>
            </a:r>
          </a:p>
          <a:p>
            <a:pPr marL="450839" lvl="1" indent="-180970">
              <a:buFont typeface="Arial" panose="020B0604020202020204" pitchFamily="34" charset="0"/>
              <a:buChar char="•"/>
            </a:pPr>
            <a:r>
              <a:rPr lang="et-EE" dirty="0"/>
              <a:t>Varise sisend</a:t>
            </a:r>
          </a:p>
          <a:p>
            <a:pPr marL="450839" lvl="1" indent="-180970">
              <a:buFont typeface="Arial" panose="020B0604020202020204" pitchFamily="34" charset="0"/>
              <a:buChar char="•"/>
            </a:pPr>
            <a:r>
              <a:rPr lang="et-EE" dirty="0"/>
              <a:t>Varise lagunemiskiirus</a:t>
            </a:r>
          </a:p>
        </p:txBody>
      </p:sp>
      <p:sp>
        <p:nvSpPr>
          <p:cNvPr id="39" name="TextBox 38">
            <a:extLst>
              <a:ext uri="{FF2B5EF4-FFF2-40B4-BE49-F238E27FC236}">
                <a16:creationId xmlns:a16="http://schemas.microsoft.com/office/drawing/2014/main" id="{89E3CAF5-9F23-37A8-7679-D1310709F7A9}"/>
              </a:ext>
            </a:extLst>
          </p:cNvPr>
          <p:cNvSpPr txBox="1"/>
          <p:nvPr/>
        </p:nvSpPr>
        <p:spPr>
          <a:xfrm>
            <a:off x="452687" y="1042351"/>
            <a:ext cx="4513391" cy="400110"/>
          </a:xfrm>
          <a:prstGeom prst="rect">
            <a:avLst/>
          </a:prstGeom>
          <a:noFill/>
        </p:spPr>
        <p:txBody>
          <a:bodyPr wrap="square" rtlCol="0">
            <a:spAutoFit/>
          </a:bodyPr>
          <a:lstStyle/>
          <a:p>
            <a:r>
              <a:rPr lang="et-EE" sz="2000" b="1" dirty="0"/>
              <a:t>C &amp; N taimedes</a:t>
            </a:r>
          </a:p>
        </p:txBody>
      </p:sp>
      <p:cxnSp>
        <p:nvCxnSpPr>
          <p:cNvPr id="40" name="Connector: Elbow 49">
            <a:extLst>
              <a:ext uri="{FF2B5EF4-FFF2-40B4-BE49-F238E27FC236}">
                <a16:creationId xmlns:a16="http://schemas.microsoft.com/office/drawing/2014/main" id="{D8C5EFB5-6322-1709-0A23-9CAE21293808}"/>
              </a:ext>
            </a:extLst>
          </p:cNvPr>
          <p:cNvCxnSpPr>
            <a:cxnSpLocks/>
          </p:cNvCxnSpPr>
          <p:nvPr/>
        </p:nvCxnSpPr>
        <p:spPr>
          <a:xfrm rot="16200000" flipH="1">
            <a:off x="2478468" y="3439629"/>
            <a:ext cx="1584365" cy="258547"/>
          </a:xfrm>
          <a:prstGeom prst="bentConnector3">
            <a:avLst>
              <a:gd name="adj1" fmla="val 68"/>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Connector: Elbow 53">
            <a:extLst>
              <a:ext uri="{FF2B5EF4-FFF2-40B4-BE49-F238E27FC236}">
                <a16:creationId xmlns:a16="http://schemas.microsoft.com/office/drawing/2014/main" id="{177D8035-7132-F57D-60B4-36F04799203B}"/>
              </a:ext>
            </a:extLst>
          </p:cNvPr>
          <p:cNvCxnSpPr>
            <a:cxnSpLocks/>
          </p:cNvCxnSpPr>
          <p:nvPr/>
        </p:nvCxnSpPr>
        <p:spPr>
          <a:xfrm>
            <a:off x="1270947" y="2213323"/>
            <a:ext cx="2714295" cy="2147763"/>
          </a:xfrm>
          <a:prstGeom prst="bentConnector3">
            <a:avLst>
              <a:gd name="adj1" fmla="val 99965"/>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pic>
        <p:nvPicPr>
          <p:cNvPr id="46" name="Picture 45" descr="A pineapple with green leaves&#10;&#10;Description automatically generated with medium confidence">
            <a:extLst>
              <a:ext uri="{FF2B5EF4-FFF2-40B4-BE49-F238E27FC236}">
                <a16:creationId xmlns:a16="http://schemas.microsoft.com/office/drawing/2014/main" id="{661404D1-A088-B5A0-8D8B-8BCAFD07F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721" y="3999919"/>
            <a:ext cx="1524000" cy="1524000"/>
          </a:xfrm>
          <a:prstGeom prst="rect">
            <a:avLst/>
          </a:prstGeom>
        </p:spPr>
      </p:pic>
      <p:pic>
        <p:nvPicPr>
          <p:cNvPr id="47" name="Picture 46" descr="A pineapple with green leaves&#10;&#10;Description automatically generated with medium confidence">
            <a:extLst>
              <a:ext uri="{FF2B5EF4-FFF2-40B4-BE49-F238E27FC236}">
                <a16:creationId xmlns:a16="http://schemas.microsoft.com/office/drawing/2014/main" id="{0149E497-CD25-CC72-9FD6-F1BA95B16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3879" y="4069040"/>
            <a:ext cx="1524000" cy="1524000"/>
          </a:xfrm>
          <a:prstGeom prst="rect">
            <a:avLst/>
          </a:prstGeom>
        </p:spPr>
      </p:pic>
      <p:pic>
        <p:nvPicPr>
          <p:cNvPr id="48" name="Picture 47" descr="A pineapple with green leaves&#10;&#10;Description automatically generated with medium confidence">
            <a:extLst>
              <a:ext uri="{FF2B5EF4-FFF2-40B4-BE49-F238E27FC236}">
                <a16:creationId xmlns:a16="http://schemas.microsoft.com/office/drawing/2014/main" id="{F35745D5-0DD1-0B42-8022-1D3F5C9B1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075" y="4003605"/>
            <a:ext cx="1524000" cy="1524000"/>
          </a:xfrm>
          <a:prstGeom prst="rect">
            <a:avLst/>
          </a:prstGeom>
        </p:spPr>
      </p:pic>
      <p:pic>
        <p:nvPicPr>
          <p:cNvPr id="49" name="Picture 48" descr="A pineapple with green leaves&#10;&#10;Description automatically generated with medium confidence">
            <a:extLst>
              <a:ext uri="{FF2B5EF4-FFF2-40B4-BE49-F238E27FC236}">
                <a16:creationId xmlns:a16="http://schemas.microsoft.com/office/drawing/2014/main" id="{BF31CB60-935B-3F42-850D-A62B5EAB4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488" y="4007291"/>
            <a:ext cx="1524000" cy="1524000"/>
          </a:xfrm>
          <a:prstGeom prst="rect">
            <a:avLst/>
          </a:prstGeom>
        </p:spPr>
      </p:pic>
      <p:pic>
        <p:nvPicPr>
          <p:cNvPr id="50" name="Picture 49" descr="A close-up of a leaf&#10;&#10;Description automatically generated with low confidence">
            <a:extLst>
              <a:ext uri="{FF2B5EF4-FFF2-40B4-BE49-F238E27FC236}">
                <a16:creationId xmlns:a16="http://schemas.microsoft.com/office/drawing/2014/main" id="{14EE1D67-04E6-9CC8-6C81-848B527A6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5627" y="3501046"/>
            <a:ext cx="972316" cy="2521748"/>
          </a:xfrm>
          <a:prstGeom prst="rect">
            <a:avLst/>
          </a:prstGeom>
        </p:spPr>
      </p:pic>
      <p:pic>
        <p:nvPicPr>
          <p:cNvPr id="51" name="Picture 50" descr="A close-up of a leaf&#10;&#10;Description automatically generated with low confidence">
            <a:extLst>
              <a:ext uri="{FF2B5EF4-FFF2-40B4-BE49-F238E27FC236}">
                <a16:creationId xmlns:a16="http://schemas.microsoft.com/office/drawing/2014/main" id="{E5AF7B97-1361-D0ED-C196-FCD8616F2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1587" y="3047330"/>
            <a:ext cx="1309865" cy="3397197"/>
          </a:xfrm>
          <a:prstGeom prst="rect">
            <a:avLst/>
          </a:prstGeom>
        </p:spPr>
      </p:pic>
      <p:grpSp>
        <p:nvGrpSpPr>
          <p:cNvPr id="15" name="Group 14">
            <a:extLst>
              <a:ext uri="{FF2B5EF4-FFF2-40B4-BE49-F238E27FC236}">
                <a16:creationId xmlns:a16="http://schemas.microsoft.com/office/drawing/2014/main" id="{2F37B65B-85D7-1F29-9D10-B3F9E80B37DA}"/>
              </a:ext>
            </a:extLst>
          </p:cNvPr>
          <p:cNvGrpSpPr/>
          <p:nvPr/>
        </p:nvGrpSpPr>
        <p:grpSpPr>
          <a:xfrm>
            <a:off x="4699395" y="1799458"/>
            <a:ext cx="2225703" cy="1121085"/>
            <a:chOff x="6592873" y="589855"/>
            <a:chExt cx="2078164" cy="1121084"/>
          </a:xfrm>
        </p:grpSpPr>
        <p:sp>
          <p:nvSpPr>
            <p:cNvPr id="9" name="Rectangle 8">
              <a:extLst>
                <a:ext uri="{FF2B5EF4-FFF2-40B4-BE49-F238E27FC236}">
                  <a16:creationId xmlns:a16="http://schemas.microsoft.com/office/drawing/2014/main" id="{F8B9E790-4229-3F55-A1AF-106994E7F195}"/>
                </a:ext>
              </a:extLst>
            </p:cNvPr>
            <p:cNvSpPr/>
            <p:nvPr/>
          </p:nvSpPr>
          <p:spPr>
            <a:xfrm>
              <a:off x="6592873" y="589855"/>
              <a:ext cx="2078164" cy="1121084"/>
            </a:xfrm>
            <a:prstGeom prst="rect">
              <a:avLst/>
            </a:prstGeom>
            <a:gradFill>
              <a:gsLst>
                <a:gs pos="0">
                  <a:schemeClr val="accent1">
                    <a:lumMod val="72000"/>
                    <a:lumOff val="28000"/>
                  </a:schemeClr>
                </a:gs>
                <a:gs pos="93000">
                  <a:schemeClr val="tx2">
                    <a:lumMod val="20000"/>
                    <a:lumOff val="80000"/>
                  </a:schemeClr>
                </a:gs>
                <a:gs pos="83000">
                  <a:schemeClr val="accent1">
                    <a:lumMod val="20000"/>
                    <a:lumOff val="80000"/>
                  </a:schemeClr>
                </a:gs>
                <a:gs pos="100000">
                  <a:srgbClr val="E0EBFE"/>
                </a:gs>
              </a:gsLst>
              <a:lin ang="16200000" scaled="1"/>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3" name="Rectangle 22">
              <a:extLst>
                <a:ext uri="{FF2B5EF4-FFF2-40B4-BE49-F238E27FC236}">
                  <a16:creationId xmlns:a16="http://schemas.microsoft.com/office/drawing/2014/main" id="{A078102E-B13C-365E-C1BA-42059C67BD4A}"/>
                </a:ext>
              </a:extLst>
            </p:cNvPr>
            <p:cNvSpPr/>
            <p:nvPr/>
          </p:nvSpPr>
          <p:spPr>
            <a:xfrm>
              <a:off x="6702478" y="747776"/>
              <a:ext cx="1862028" cy="430887"/>
            </a:xfrm>
            <a:prstGeom prst="rect">
              <a:avLst/>
            </a:prstGeom>
            <a:noFill/>
          </p:spPr>
          <p:txBody>
            <a:bodyPr wrap="square">
              <a:spAutoFit/>
            </a:bodyPr>
            <a:lstStyle/>
            <a:p>
              <a:pPr algn="ctr"/>
              <a:r>
                <a:rPr lang="et-EE" sz="2000" b="1" dirty="0"/>
                <a:t>Mulla C-bilanss =</a:t>
              </a:r>
              <a:r>
                <a:rPr lang="et-EE" sz="2000" dirty="0"/>
                <a:t> </a:t>
              </a:r>
            </a:p>
            <a:p>
              <a:pPr algn="ctr"/>
              <a:endParaRPr lang="et-EE" sz="200" dirty="0"/>
            </a:p>
          </p:txBody>
        </p:sp>
        <p:sp>
          <p:nvSpPr>
            <p:cNvPr id="52" name="TextBox 51">
              <a:extLst>
                <a:ext uri="{FF2B5EF4-FFF2-40B4-BE49-F238E27FC236}">
                  <a16:creationId xmlns:a16="http://schemas.microsoft.com/office/drawing/2014/main" id="{47122C22-66E1-C56F-C6C7-1DEBF1E86EC2}"/>
                </a:ext>
              </a:extLst>
            </p:cNvPr>
            <p:cNvSpPr txBox="1"/>
            <p:nvPr/>
          </p:nvSpPr>
          <p:spPr>
            <a:xfrm>
              <a:off x="6648841" y="1273135"/>
              <a:ext cx="745678" cy="369332"/>
            </a:xfrm>
            <a:prstGeom prst="rect">
              <a:avLst/>
            </a:prstGeom>
            <a:noFill/>
            <a:ln>
              <a:solidFill>
                <a:schemeClr val="accent1">
                  <a:lumMod val="75000"/>
                </a:schemeClr>
              </a:solidFill>
            </a:ln>
          </p:spPr>
          <p:txBody>
            <a:bodyPr wrap="none" rtlCol="0">
              <a:spAutoFit/>
            </a:bodyPr>
            <a:lstStyle/>
            <a:p>
              <a:r>
                <a:rPr lang="et-EE" dirty="0"/>
                <a:t>C sisse</a:t>
              </a:r>
            </a:p>
          </p:txBody>
        </p:sp>
        <p:sp>
          <p:nvSpPr>
            <p:cNvPr id="53" name="TextBox 52">
              <a:extLst>
                <a:ext uri="{FF2B5EF4-FFF2-40B4-BE49-F238E27FC236}">
                  <a16:creationId xmlns:a16="http://schemas.microsoft.com/office/drawing/2014/main" id="{20C18100-8E35-B84B-C35B-A5FD6FC5D6C7}"/>
                </a:ext>
              </a:extLst>
            </p:cNvPr>
            <p:cNvSpPr txBox="1"/>
            <p:nvPr/>
          </p:nvSpPr>
          <p:spPr>
            <a:xfrm>
              <a:off x="7771209" y="1258735"/>
              <a:ext cx="761423" cy="369332"/>
            </a:xfrm>
            <a:prstGeom prst="rect">
              <a:avLst/>
            </a:prstGeom>
            <a:noFill/>
            <a:ln>
              <a:solidFill>
                <a:schemeClr val="accent1">
                  <a:lumMod val="75000"/>
                </a:schemeClr>
              </a:solidFill>
            </a:ln>
          </p:spPr>
          <p:txBody>
            <a:bodyPr wrap="none" rtlCol="0">
              <a:spAutoFit/>
            </a:bodyPr>
            <a:lstStyle/>
            <a:p>
              <a:r>
                <a:rPr lang="et-EE" dirty="0"/>
                <a:t>C kaod</a:t>
              </a:r>
            </a:p>
          </p:txBody>
        </p:sp>
        <p:sp>
          <p:nvSpPr>
            <p:cNvPr id="54" name="TextBox 53">
              <a:extLst>
                <a:ext uri="{FF2B5EF4-FFF2-40B4-BE49-F238E27FC236}">
                  <a16:creationId xmlns:a16="http://schemas.microsoft.com/office/drawing/2014/main" id="{BF97D212-BC02-174C-1AD5-C92764D76316}"/>
                </a:ext>
              </a:extLst>
            </p:cNvPr>
            <p:cNvSpPr txBox="1"/>
            <p:nvPr/>
          </p:nvSpPr>
          <p:spPr>
            <a:xfrm>
              <a:off x="7535331" y="1266184"/>
              <a:ext cx="238281" cy="369332"/>
            </a:xfrm>
            <a:prstGeom prst="rect">
              <a:avLst/>
            </a:prstGeom>
            <a:noFill/>
          </p:spPr>
          <p:txBody>
            <a:bodyPr wrap="none" rtlCol="0">
              <a:spAutoFit/>
            </a:bodyPr>
            <a:lstStyle/>
            <a:p>
              <a:r>
                <a:rPr lang="et-EE" dirty="0"/>
                <a:t>-</a:t>
              </a:r>
            </a:p>
          </p:txBody>
        </p:sp>
      </p:grpSp>
      <p:pic>
        <p:nvPicPr>
          <p:cNvPr id="3" name="Picture 2" descr="A close-up of a leaf&#10;&#10;Description automatically generated with low confidence">
            <a:extLst>
              <a:ext uri="{FF2B5EF4-FFF2-40B4-BE49-F238E27FC236}">
                <a16:creationId xmlns:a16="http://schemas.microsoft.com/office/drawing/2014/main" id="{DABAA05D-74DA-57D1-FEF8-A2D4911687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96656" y="3889995"/>
            <a:ext cx="667183" cy="1730371"/>
          </a:xfrm>
          <a:prstGeom prst="rect">
            <a:avLst/>
          </a:prstGeom>
        </p:spPr>
      </p:pic>
      <p:pic>
        <p:nvPicPr>
          <p:cNvPr id="56" name="Picture 55" descr="A pineapple with green leaves&#10;&#10;Description automatically generated with medium confidence">
            <a:extLst>
              <a:ext uri="{FF2B5EF4-FFF2-40B4-BE49-F238E27FC236}">
                <a16:creationId xmlns:a16="http://schemas.microsoft.com/office/drawing/2014/main" id="{787D23E9-F375-F8AA-4A6C-698539AF3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775" y="4033949"/>
            <a:ext cx="1524000" cy="1524000"/>
          </a:xfrm>
          <a:prstGeom prst="rect">
            <a:avLst/>
          </a:prstGeom>
        </p:spPr>
      </p:pic>
      <p:pic>
        <p:nvPicPr>
          <p:cNvPr id="57" name="Picture 56" descr="A close-up of a leaf&#10;&#10;Description automatically generated with low confidence">
            <a:extLst>
              <a:ext uri="{FF2B5EF4-FFF2-40B4-BE49-F238E27FC236}">
                <a16:creationId xmlns:a16="http://schemas.microsoft.com/office/drawing/2014/main" id="{8ACCC728-F825-2DA0-2A09-DC8E148EF4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0155" y="3470325"/>
            <a:ext cx="804227" cy="2741924"/>
          </a:xfrm>
          <a:prstGeom prst="rect">
            <a:avLst/>
          </a:prstGeom>
        </p:spPr>
      </p:pic>
      <p:sp>
        <p:nvSpPr>
          <p:cNvPr id="5" name="TextBox 4">
            <a:extLst>
              <a:ext uri="{FF2B5EF4-FFF2-40B4-BE49-F238E27FC236}">
                <a16:creationId xmlns:a16="http://schemas.microsoft.com/office/drawing/2014/main" id="{E613ABAD-829D-859C-74E3-B39AE2124CE3}"/>
              </a:ext>
            </a:extLst>
          </p:cNvPr>
          <p:cNvSpPr txBox="1"/>
          <p:nvPr/>
        </p:nvSpPr>
        <p:spPr>
          <a:xfrm>
            <a:off x="453860" y="372533"/>
            <a:ext cx="4857868" cy="400110"/>
          </a:xfrm>
          <a:prstGeom prst="rect">
            <a:avLst/>
          </a:prstGeom>
          <a:gradFill flip="none" rotWithShape="1">
            <a:gsLst>
              <a:gs pos="32000">
                <a:schemeClr val="accent3">
                  <a:lumMod val="95000"/>
                  <a:lumOff val="5000"/>
                </a:schemeClr>
              </a:gs>
              <a:gs pos="100000">
                <a:schemeClr val="accent3">
                  <a:lumMod val="60000"/>
                </a:schemeClr>
              </a:gs>
            </a:gsLst>
            <a:path path="circle">
              <a:fillToRect r="100000" b="100000"/>
            </a:path>
            <a:tileRect l="-100000" t="-100000"/>
          </a:gradFill>
        </p:spPr>
        <p:txBody>
          <a:bodyPr wrap="none" rtlCol="0">
            <a:spAutoFit/>
          </a:bodyPr>
          <a:lstStyle/>
          <a:p>
            <a:r>
              <a:rPr lang="et-EE" sz="2000" b="1" dirty="0">
                <a:solidFill>
                  <a:schemeClr val="bg1"/>
                </a:solidFill>
              </a:rPr>
              <a:t>Mulla süsiniku (C) ja lämmastiku  (N) bilanss</a:t>
            </a:r>
          </a:p>
        </p:txBody>
      </p:sp>
      <p:sp>
        <p:nvSpPr>
          <p:cNvPr id="59" name="Up Arrow 58">
            <a:extLst>
              <a:ext uri="{FF2B5EF4-FFF2-40B4-BE49-F238E27FC236}">
                <a16:creationId xmlns:a16="http://schemas.microsoft.com/office/drawing/2014/main" id="{78295FD8-73EE-CADD-BA6A-04D73D8E5B3A}"/>
              </a:ext>
            </a:extLst>
          </p:cNvPr>
          <p:cNvSpPr/>
          <p:nvPr/>
        </p:nvSpPr>
        <p:spPr>
          <a:xfrm>
            <a:off x="11215486" y="2301562"/>
            <a:ext cx="162643" cy="615797"/>
          </a:xfrm>
          <a:prstGeom prst="up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131" name="Group 130">
            <a:extLst>
              <a:ext uri="{FF2B5EF4-FFF2-40B4-BE49-F238E27FC236}">
                <a16:creationId xmlns:a16="http://schemas.microsoft.com/office/drawing/2014/main" id="{9EFEC479-90A7-782A-864F-DE30273C63D0}"/>
              </a:ext>
            </a:extLst>
          </p:cNvPr>
          <p:cNvGrpSpPr/>
          <p:nvPr/>
        </p:nvGrpSpPr>
        <p:grpSpPr>
          <a:xfrm>
            <a:off x="6814967" y="2087431"/>
            <a:ext cx="799587" cy="3418905"/>
            <a:chOff x="8396926" y="2241066"/>
            <a:chExt cx="799587" cy="3418905"/>
          </a:xfrm>
        </p:grpSpPr>
        <p:sp>
          <p:nvSpPr>
            <p:cNvPr id="16" name="Oval 15">
              <a:extLst>
                <a:ext uri="{FF2B5EF4-FFF2-40B4-BE49-F238E27FC236}">
                  <a16:creationId xmlns:a16="http://schemas.microsoft.com/office/drawing/2014/main" id="{934764F7-5F73-369F-72AC-807FD36FA7E4}"/>
                </a:ext>
              </a:extLst>
            </p:cNvPr>
            <p:cNvSpPr/>
            <p:nvPr/>
          </p:nvSpPr>
          <p:spPr>
            <a:xfrm>
              <a:off x="8396926" y="2856864"/>
              <a:ext cx="799587" cy="62409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a:solidFill>
                    <a:schemeClr val="bg1"/>
                  </a:solidFill>
                </a:rPr>
                <a:t>CH</a:t>
              </a:r>
              <a:r>
                <a:rPr lang="et-EE" sz="1600" baseline="-25000" dirty="0">
                  <a:solidFill>
                    <a:schemeClr val="bg1"/>
                  </a:solidFill>
                </a:rPr>
                <a:t>4</a:t>
              </a:r>
            </a:p>
          </p:txBody>
        </p:sp>
        <p:sp>
          <p:nvSpPr>
            <p:cNvPr id="64" name="Up Arrow 63">
              <a:extLst>
                <a:ext uri="{FF2B5EF4-FFF2-40B4-BE49-F238E27FC236}">
                  <a16:creationId xmlns:a16="http://schemas.microsoft.com/office/drawing/2014/main" id="{E98B0FFA-2439-D68E-9681-241EBDBA55CC}"/>
                </a:ext>
              </a:extLst>
            </p:cNvPr>
            <p:cNvSpPr/>
            <p:nvPr/>
          </p:nvSpPr>
          <p:spPr>
            <a:xfrm>
              <a:off x="8733956" y="2241066"/>
              <a:ext cx="162643" cy="615797"/>
            </a:xfrm>
            <a:prstGeom prst="up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5" name="Up Arrow 64">
              <a:extLst>
                <a:ext uri="{FF2B5EF4-FFF2-40B4-BE49-F238E27FC236}">
                  <a16:creationId xmlns:a16="http://schemas.microsoft.com/office/drawing/2014/main" id="{58699966-537C-BB78-FEBF-EBB823A66241}"/>
                </a:ext>
              </a:extLst>
            </p:cNvPr>
            <p:cNvSpPr/>
            <p:nvPr/>
          </p:nvSpPr>
          <p:spPr>
            <a:xfrm rot="10800000">
              <a:off x="8735723" y="3480963"/>
              <a:ext cx="160875" cy="2179008"/>
            </a:xfrm>
            <a:prstGeom prst="upArrow">
              <a:avLst>
                <a:gd name="adj1" fmla="val 50000"/>
                <a:gd name="adj2" fmla="val 1301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chemeClr val="bg1"/>
                </a:solidFill>
              </a:endParaRPr>
            </a:p>
          </p:txBody>
        </p:sp>
      </p:grpSp>
      <p:grpSp>
        <p:nvGrpSpPr>
          <p:cNvPr id="132" name="Group 131">
            <a:extLst>
              <a:ext uri="{FF2B5EF4-FFF2-40B4-BE49-F238E27FC236}">
                <a16:creationId xmlns:a16="http://schemas.microsoft.com/office/drawing/2014/main" id="{19DBC640-F2C0-517D-7EC7-0F8EC19BFD41}"/>
              </a:ext>
            </a:extLst>
          </p:cNvPr>
          <p:cNvGrpSpPr/>
          <p:nvPr/>
        </p:nvGrpSpPr>
        <p:grpSpPr>
          <a:xfrm flipH="1">
            <a:off x="7567702" y="1206924"/>
            <a:ext cx="473269" cy="4375023"/>
            <a:chOff x="8025856" y="2241066"/>
            <a:chExt cx="497062" cy="3493358"/>
          </a:xfrm>
        </p:grpSpPr>
        <p:sp>
          <p:nvSpPr>
            <p:cNvPr id="61" name="Up Arrow 60">
              <a:extLst>
                <a:ext uri="{FF2B5EF4-FFF2-40B4-BE49-F238E27FC236}">
                  <a16:creationId xmlns:a16="http://schemas.microsoft.com/office/drawing/2014/main" id="{FB5CDDBB-1B2F-2380-398E-FB61D3A37702}"/>
                </a:ext>
              </a:extLst>
            </p:cNvPr>
            <p:cNvSpPr/>
            <p:nvPr/>
          </p:nvSpPr>
          <p:spPr>
            <a:xfrm>
              <a:off x="8025856" y="2241066"/>
              <a:ext cx="164204" cy="1658432"/>
            </a:xfrm>
            <a:prstGeom prst="up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6" name="Up Arrow 65">
              <a:extLst>
                <a:ext uri="{FF2B5EF4-FFF2-40B4-BE49-F238E27FC236}">
                  <a16:creationId xmlns:a16="http://schemas.microsoft.com/office/drawing/2014/main" id="{10AE446C-8440-D61D-8D3E-CE1D73D9AB71}"/>
                </a:ext>
              </a:extLst>
            </p:cNvPr>
            <p:cNvSpPr/>
            <p:nvPr/>
          </p:nvSpPr>
          <p:spPr>
            <a:xfrm rot="9561872">
              <a:off x="8350563" y="3852313"/>
              <a:ext cx="172355" cy="1882111"/>
            </a:xfrm>
            <a:prstGeom prst="upArrow">
              <a:avLst>
                <a:gd name="adj1" fmla="val 50000"/>
                <a:gd name="adj2" fmla="val 1301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chemeClr val="bg1"/>
                </a:solidFill>
              </a:endParaRPr>
            </a:p>
          </p:txBody>
        </p:sp>
      </p:grpSp>
      <p:grpSp>
        <p:nvGrpSpPr>
          <p:cNvPr id="77" name="Group 76">
            <a:extLst>
              <a:ext uri="{FF2B5EF4-FFF2-40B4-BE49-F238E27FC236}">
                <a16:creationId xmlns:a16="http://schemas.microsoft.com/office/drawing/2014/main" id="{2ED23F89-BB51-84C4-7815-F6C4948B51C3}"/>
              </a:ext>
            </a:extLst>
          </p:cNvPr>
          <p:cNvGrpSpPr/>
          <p:nvPr/>
        </p:nvGrpSpPr>
        <p:grpSpPr>
          <a:xfrm>
            <a:off x="8907082" y="1104439"/>
            <a:ext cx="2292363" cy="1136086"/>
            <a:chOff x="6597748" y="1895072"/>
            <a:chExt cx="2103812" cy="1136086"/>
          </a:xfrm>
        </p:grpSpPr>
        <p:sp>
          <p:nvSpPr>
            <p:cNvPr id="78" name="Rectangle 77">
              <a:extLst>
                <a:ext uri="{FF2B5EF4-FFF2-40B4-BE49-F238E27FC236}">
                  <a16:creationId xmlns:a16="http://schemas.microsoft.com/office/drawing/2014/main" id="{52F19703-DA77-ECA1-C17A-D4CF74A4898D}"/>
                </a:ext>
              </a:extLst>
            </p:cNvPr>
            <p:cNvSpPr/>
            <p:nvPr/>
          </p:nvSpPr>
          <p:spPr>
            <a:xfrm>
              <a:off x="6597748" y="1895072"/>
              <a:ext cx="2103812" cy="1121084"/>
            </a:xfrm>
            <a:prstGeom prst="rect">
              <a:avLst/>
            </a:prstGeom>
            <a:gradFill>
              <a:gsLst>
                <a:gs pos="32000">
                  <a:srgbClr val="C00000"/>
                </a:gs>
                <a:gs pos="100000">
                  <a:srgbClr val="FF0000"/>
                </a:gs>
              </a:gsLst>
              <a:path path="circle">
                <a:fillToRect r="100000" b="100000"/>
              </a:path>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79" name="Rectangle 78">
              <a:extLst>
                <a:ext uri="{FF2B5EF4-FFF2-40B4-BE49-F238E27FC236}">
                  <a16:creationId xmlns:a16="http://schemas.microsoft.com/office/drawing/2014/main" id="{7E61FB53-0E84-F7D3-38B7-B8B067E5CBEC}"/>
                </a:ext>
              </a:extLst>
            </p:cNvPr>
            <p:cNvSpPr/>
            <p:nvPr/>
          </p:nvSpPr>
          <p:spPr>
            <a:xfrm>
              <a:off x="6649011" y="2051839"/>
              <a:ext cx="1994207" cy="430887"/>
            </a:xfrm>
            <a:prstGeom prst="rect">
              <a:avLst/>
            </a:prstGeom>
            <a:noFill/>
          </p:spPr>
          <p:txBody>
            <a:bodyPr wrap="square">
              <a:spAutoFit/>
            </a:bodyPr>
            <a:lstStyle/>
            <a:p>
              <a:pPr algn="ctr"/>
              <a:r>
                <a:rPr lang="et-EE" sz="2000" b="1" dirty="0">
                  <a:solidFill>
                    <a:schemeClr val="bg1"/>
                  </a:solidFill>
                </a:rPr>
                <a:t>Mulla N-bilanss =</a:t>
              </a:r>
              <a:r>
                <a:rPr lang="et-EE" sz="2000" dirty="0">
                  <a:solidFill>
                    <a:schemeClr val="bg1"/>
                  </a:solidFill>
                </a:rPr>
                <a:t> </a:t>
              </a:r>
            </a:p>
            <a:p>
              <a:pPr algn="ctr"/>
              <a:endParaRPr lang="et-EE" sz="200" dirty="0"/>
            </a:p>
          </p:txBody>
        </p:sp>
        <p:sp>
          <p:nvSpPr>
            <p:cNvPr id="80" name="TextBox 79">
              <a:extLst>
                <a:ext uri="{FF2B5EF4-FFF2-40B4-BE49-F238E27FC236}">
                  <a16:creationId xmlns:a16="http://schemas.microsoft.com/office/drawing/2014/main" id="{46141A35-4C28-3F7E-F364-964030A00903}"/>
                </a:ext>
              </a:extLst>
            </p:cNvPr>
            <p:cNvSpPr txBox="1"/>
            <p:nvPr/>
          </p:nvSpPr>
          <p:spPr>
            <a:xfrm>
              <a:off x="6653716" y="2578352"/>
              <a:ext cx="756468" cy="369332"/>
            </a:xfrm>
            <a:prstGeom prst="rect">
              <a:avLst/>
            </a:prstGeom>
            <a:noFill/>
            <a:ln>
              <a:solidFill>
                <a:schemeClr val="accent1">
                  <a:lumMod val="75000"/>
                </a:schemeClr>
              </a:solidFill>
            </a:ln>
          </p:spPr>
          <p:txBody>
            <a:bodyPr wrap="none" rtlCol="0">
              <a:spAutoFit/>
            </a:bodyPr>
            <a:lstStyle/>
            <a:p>
              <a:r>
                <a:rPr lang="et-EE" dirty="0">
                  <a:solidFill>
                    <a:schemeClr val="bg1"/>
                  </a:solidFill>
                </a:rPr>
                <a:t>N sisse</a:t>
              </a:r>
            </a:p>
          </p:txBody>
        </p:sp>
        <p:sp>
          <p:nvSpPr>
            <p:cNvPr id="81" name="TextBox 80">
              <a:extLst>
                <a:ext uri="{FF2B5EF4-FFF2-40B4-BE49-F238E27FC236}">
                  <a16:creationId xmlns:a16="http://schemas.microsoft.com/office/drawing/2014/main" id="{BAAD3C67-916E-9CD7-98C6-ACC3D4D2003F}"/>
                </a:ext>
              </a:extLst>
            </p:cNvPr>
            <p:cNvSpPr txBox="1"/>
            <p:nvPr/>
          </p:nvSpPr>
          <p:spPr>
            <a:xfrm>
              <a:off x="7928926" y="2578352"/>
              <a:ext cx="771944" cy="369332"/>
            </a:xfrm>
            <a:prstGeom prst="rect">
              <a:avLst/>
            </a:prstGeom>
            <a:noFill/>
            <a:ln>
              <a:solidFill>
                <a:schemeClr val="accent1">
                  <a:lumMod val="75000"/>
                </a:schemeClr>
              </a:solidFill>
            </a:ln>
          </p:spPr>
          <p:txBody>
            <a:bodyPr wrap="none" rtlCol="0">
              <a:spAutoFit/>
            </a:bodyPr>
            <a:lstStyle/>
            <a:p>
              <a:r>
                <a:rPr lang="et-EE" dirty="0">
                  <a:solidFill>
                    <a:schemeClr val="bg1"/>
                  </a:solidFill>
                </a:rPr>
                <a:t>N kaod</a:t>
              </a:r>
            </a:p>
          </p:txBody>
        </p:sp>
        <p:sp>
          <p:nvSpPr>
            <p:cNvPr id="82" name="TextBox 81">
              <a:extLst>
                <a:ext uri="{FF2B5EF4-FFF2-40B4-BE49-F238E27FC236}">
                  <a16:creationId xmlns:a16="http://schemas.microsoft.com/office/drawing/2014/main" id="{6630561D-7F9A-B683-9E2F-C4513085EF7C}"/>
                </a:ext>
              </a:extLst>
            </p:cNvPr>
            <p:cNvSpPr txBox="1"/>
            <p:nvPr/>
          </p:nvSpPr>
          <p:spPr>
            <a:xfrm>
              <a:off x="7597593" y="2446383"/>
              <a:ext cx="284227" cy="584775"/>
            </a:xfrm>
            <a:prstGeom prst="rect">
              <a:avLst/>
            </a:prstGeom>
            <a:noFill/>
          </p:spPr>
          <p:txBody>
            <a:bodyPr wrap="none" rtlCol="0">
              <a:spAutoFit/>
            </a:bodyPr>
            <a:lstStyle/>
            <a:p>
              <a:r>
                <a:rPr lang="et-EE" sz="3200" dirty="0">
                  <a:solidFill>
                    <a:schemeClr val="bg1"/>
                  </a:solidFill>
                </a:rPr>
                <a:t>-</a:t>
              </a:r>
            </a:p>
          </p:txBody>
        </p:sp>
      </p:grpSp>
      <p:pic>
        <p:nvPicPr>
          <p:cNvPr id="121" name="Picture 24" descr="Grass PNG Silhouette Clip Art Image">
            <a:extLst>
              <a:ext uri="{FF2B5EF4-FFF2-40B4-BE49-F238E27FC236}">
                <a16:creationId xmlns:a16="http://schemas.microsoft.com/office/drawing/2014/main" id="{0861AC79-37ED-DA9F-DCF2-268CFF11A5AB}"/>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6893"/>
          <a:stretch/>
        </p:blipFill>
        <p:spPr bwMode="auto">
          <a:xfrm>
            <a:off x="889919" y="4259127"/>
            <a:ext cx="3000356" cy="452987"/>
          </a:xfrm>
          <a:prstGeom prst="rect">
            <a:avLst/>
          </a:prstGeom>
          <a:noFill/>
        </p:spPr>
      </p:pic>
      <p:pic>
        <p:nvPicPr>
          <p:cNvPr id="122" name="Picture 121" descr="Grass PNG Silhouette Clip Art Image">
            <a:extLst>
              <a:ext uri="{FF2B5EF4-FFF2-40B4-BE49-F238E27FC236}">
                <a16:creationId xmlns:a16="http://schemas.microsoft.com/office/drawing/2014/main" id="{B39E4251-AA32-42D7-7BD7-DDAF9D77B847}"/>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b="13915"/>
          <a:stretch/>
        </p:blipFill>
        <p:spPr bwMode="auto">
          <a:xfrm>
            <a:off x="3512463" y="4133616"/>
            <a:ext cx="860120" cy="575919"/>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or: Elbow 50">
            <a:extLst>
              <a:ext uri="{FF2B5EF4-FFF2-40B4-BE49-F238E27FC236}">
                <a16:creationId xmlns:a16="http://schemas.microsoft.com/office/drawing/2014/main" id="{F4BD1DA2-0A3D-6F06-04E8-95C5985F68C8}"/>
              </a:ext>
            </a:extLst>
          </p:cNvPr>
          <p:cNvCxnSpPr>
            <a:cxnSpLocks/>
          </p:cNvCxnSpPr>
          <p:nvPr/>
        </p:nvCxnSpPr>
        <p:spPr>
          <a:xfrm rot="16200000" flipH="1">
            <a:off x="2243437" y="3689509"/>
            <a:ext cx="2199503" cy="373924"/>
          </a:xfrm>
          <a:prstGeom prst="bentConnector3">
            <a:avLst>
              <a:gd name="adj1" fmla="val 19"/>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Connector: Elbow 51">
            <a:extLst>
              <a:ext uri="{FF2B5EF4-FFF2-40B4-BE49-F238E27FC236}">
                <a16:creationId xmlns:a16="http://schemas.microsoft.com/office/drawing/2014/main" id="{F98EE203-7F34-0341-9A98-9B7DE08BAB76}"/>
              </a:ext>
            </a:extLst>
          </p:cNvPr>
          <p:cNvCxnSpPr>
            <a:cxnSpLocks/>
          </p:cNvCxnSpPr>
          <p:nvPr/>
        </p:nvCxnSpPr>
        <p:spPr>
          <a:xfrm rot="16200000" flipH="1">
            <a:off x="2284403" y="3007421"/>
            <a:ext cx="1932596" cy="936936"/>
          </a:xfrm>
          <a:prstGeom prst="bentConnector3">
            <a:avLst>
              <a:gd name="adj1" fmla="val 27"/>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9BC9BF8-DF22-707A-5B44-4A935686A938}"/>
              </a:ext>
            </a:extLst>
          </p:cNvPr>
          <p:cNvSpPr/>
          <p:nvPr/>
        </p:nvSpPr>
        <p:spPr>
          <a:xfrm>
            <a:off x="3808719" y="5506335"/>
            <a:ext cx="5440911" cy="311587"/>
          </a:xfrm>
          <a:prstGeom prst="rect">
            <a:avLst/>
          </a:prstGeom>
          <a:gradFill flip="none" rotWithShape="1">
            <a:gsLst>
              <a:gs pos="0">
                <a:schemeClr val="bg2">
                  <a:lumMod val="75000"/>
                </a:schemeClr>
              </a:gs>
              <a:gs pos="54000">
                <a:schemeClr val="bg2">
                  <a:lumMod val="75000"/>
                </a:schemeClr>
              </a:gs>
              <a:gs pos="90000">
                <a:schemeClr val="bg2">
                  <a:lumMod val="2500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tx1"/>
                </a:solidFill>
              </a:rPr>
              <a:t>Mulla C varu</a:t>
            </a:r>
          </a:p>
        </p:txBody>
      </p:sp>
      <p:cxnSp>
        <p:nvCxnSpPr>
          <p:cNvPr id="43" name="Connector: Elbow 52">
            <a:extLst>
              <a:ext uri="{FF2B5EF4-FFF2-40B4-BE49-F238E27FC236}">
                <a16:creationId xmlns:a16="http://schemas.microsoft.com/office/drawing/2014/main" id="{B9225C60-4726-E030-4390-FB5864FCC7F5}"/>
              </a:ext>
            </a:extLst>
          </p:cNvPr>
          <p:cNvCxnSpPr>
            <a:cxnSpLocks/>
          </p:cNvCxnSpPr>
          <p:nvPr/>
        </p:nvCxnSpPr>
        <p:spPr>
          <a:xfrm rot="16200000" flipH="1">
            <a:off x="2025607" y="3266223"/>
            <a:ext cx="2539739" cy="1026483"/>
          </a:xfrm>
          <a:prstGeom prst="bentConnector3">
            <a:avLst>
              <a:gd name="adj1" fmla="val -162"/>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5" name="Connector: Elbow 54">
            <a:extLst>
              <a:ext uri="{FF2B5EF4-FFF2-40B4-BE49-F238E27FC236}">
                <a16:creationId xmlns:a16="http://schemas.microsoft.com/office/drawing/2014/main" id="{9B658D17-A86A-20A8-C9DB-AE4B89C0BCD9}"/>
              </a:ext>
            </a:extLst>
          </p:cNvPr>
          <p:cNvCxnSpPr>
            <a:cxnSpLocks/>
          </p:cNvCxnSpPr>
          <p:nvPr/>
        </p:nvCxnSpPr>
        <p:spPr>
          <a:xfrm rot="16200000" flipH="1">
            <a:off x="1242590" y="2268185"/>
            <a:ext cx="2900315" cy="2788655"/>
          </a:xfrm>
          <a:prstGeom prst="bentConnector3">
            <a:avLst>
              <a:gd name="adj1" fmla="val -302"/>
            </a:avLst>
          </a:prstGeom>
          <a:ln w="1905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8EA95E-C1ED-37D6-C3C8-ACF035BEC3EA}"/>
              </a:ext>
            </a:extLst>
          </p:cNvPr>
          <p:cNvCxnSpPr/>
          <p:nvPr/>
        </p:nvCxnSpPr>
        <p:spPr>
          <a:xfrm flipH="1">
            <a:off x="4319204" y="4445493"/>
            <a:ext cx="5837" cy="1332000"/>
          </a:xfrm>
          <a:prstGeom prst="line">
            <a:avLst/>
          </a:prstGeom>
          <a:ln w="22225">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623C18-7069-B447-A7D6-D296B6C70181}"/>
              </a:ext>
            </a:extLst>
          </p:cNvPr>
          <p:cNvCxnSpPr/>
          <p:nvPr/>
        </p:nvCxnSpPr>
        <p:spPr>
          <a:xfrm flipH="1">
            <a:off x="4577525" y="5005507"/>
            <a:ext cx="5837" cy="756000"/>
          </a:xfrm>
          <a:prstGeom prst="line">
            <a:avLst/>
          </a:prstGeom>
          <a:ln w="22225">
            <a:solidFill>
              <a:schemeClr val="tx1"/>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sp>
        <p:nvSpPr>
          <p:cNvPr id="26" name="Rounded Rectangle 111">
            <a:extLst>
              <a:ext uri="{FF2B5EF4-FFF2-40B4-BE49-F238E27FC236}">
                <a16:creationId xmlns:a16="http://schemas.microsoft.com/office/drawing/2014/main" id="{5F963B8D-C4FD-BEAB-3E39-6942F93B431D}"/>
              </a:ext>
            </a:extLst>
          </p:cNvPr>
          <p:cNvSpPr/>
          <p:nvPr/>
        </p:nvSpPr>
        <p:spPr>
          <a:xfrm rot="5400000">
            <a:off x="3583300" y="4071013"/>
            <a:ext cx="1980000" cy="701125"/>
          </a:xfrm>
          <a:prstGeom prst="roundRect">
            <a:avLst>
              <a:gd name="adj" fmla="val 12730"/>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4" name="Rectangle 123">
            <a:extLst>
              <a:ext uri="{FF2B5EF4-FFF2-40B4-BE49-F238E27FC236}">
                <a16:creationId xmlns:a16="http://schemas.microsoft.com/office/drawing/2014/main" id="{91EBF480-67CE-D5E7-BFA5-C1063D781D62}"/>
              </a:ext>
            </a:extLst>
          </p:cNvPr>
          <p:cNvSpPr/>
          <p:nvPr/>
        </p:nvSpPr>
        <p:spPr>
          <a:xfrm>
            <a:off x="6874814" y="5966176"/>
            <a:ext cx="4669276" cy="368087"/>
          </a:xfrm>
          <a:prstGeom prst="rect">
            <a:avLst/>
          </a:prstGeom>
          <a:gradFill flip="none" rotWithShape="1">
            <a:gsLst>
              <a:gs pos="0">
                <a:schemeClr val="accent2">
                  <a:lumMod val="60000"/>
                  <a:lumOff val="40000"/>
                </a:schemeClr>
              </a:gs>
              <a:gs pos="54000">
                <a:schemeClr val="accent2">
                  <a:lumMod val="40000"/>
                  <a:lumOff val="60000"/>
                </a:schemeClr>
              </a:gs>
              <a:gs pos="90000">
                <a:schemeClr val="accent2">
                  <a:lumMod val="7500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dirty="0">
                <a:solidFill>
                  <a:schemeClr val="tx1"/>
                </a:solidFill>
              </a:rPr>
              <a:t>                   Mulla N varu</a:t>
            </a:r>
          </a:p>
        </p:txBody>
      </p:sp>
      <p:sp>
        <p:nvSpPr>
          <p:cNvPr id="125" name="Oval 124">
            <a:extLst>
              <a:ext uri="{FF2B5EF4-FFF2-40B4-BE49-F238E27FC236}">
                <a16:creationId xmlns:a16="http://schemas.microsoft.com/office/drawing/2014/main" id="{EA522482-21C8-7016-D18F-918E072EB3AA}"/>
              </a:ext>
            </a:extLst>
          </p:cNvPr>
          <p:cNvSpPr/>
          <p:nvPr/>
        </p:nvSpPr>
        <p:spPr>
          <a:xfrm>
            <a:off x="7202955" y="5521040"/>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2" name="Oval 21">
            <a:extLst>
              <a:ext uri="{FF2B5EF4-FFF2-40B4-BE49-F238E27FC236}">
                <a16:creationId xmlns:a16="http://schemas.microsoft.com/office/drawing/2014/main" id="{CF07D782-0970-3E42-7A89-F82EA2D6ADCE}"/>
              </a:ext>
            </a:extLst>
          </p:cNvPr>
          <p:cNvSpPr/>
          <p:nvPr/>
        </p:nvSpPr>
        <p:spPr>
          <a:xfrm>
            <a:off x="11224807" y="6132881"/>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133" name="Group 132">
            <a:extLst>
              <a:ext uri="{FF2B5EF4-FFF2-40B4-BE49-F238E27FC236}">
                <a16:creationId xmlns:a16="http://schemas.microsoft.com/office/drawing/2014/main" id="{E7027291-DE0F-0BC4-9679-A073C54AEE57}"/>
              </a:ext>
            </a:extLst>
          </p:cNvPr>
          <p:cNvGrpSpPr/>
          <p:nvPr/>
        </p:nvGrpSpPr>
        <p:grpSpPr>
          <a:xfrm flipH="1">
            <a:off x="8032572" y="1206924"/>
            <a:ext cx="688808" cy="4458119"/>
            <a:chOff x="7229224" y="2247980"/>
            <a:chExt cx="658513" cy="3540401"/>
          </a:xfrm>
        </p:grpSpPr>
        <p:sp>
          <p:nvSpPr>
            <p:cNvPr id="62" name="Up Arrow 61">
              <a:extLst>
                <a:ext uri="{FF2B5EF4-FFF2-40B4-BE49-F238E27FC236}">
                  <a16:creationId xmlns:a16="http://schemas.microsoft.com/office/drawing/2014/main" id="{1AE7B8F3-20FD-5C45-79A0-5C65D63DDCA6}"/>
                </a:ext>
              </a:extLst>
            </p:cNvPr>
            <p:cNvSpPr/>
            <p:nvPr/>
          </p:nvSpPr>
          <p:spPr>
            <a:xfrm>
              <a:off x="7732919" y="2247980"/>
              <a:ext cx="154818" cy="1664156"/>
            </a:xfrm>
            <a:prstGeom prst="up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a:extLst>
                <a:ext uri="{FF2B5EF4-FFF2-40B4-BE49-F238E27FC236}">
                  <a16:creationId xmlns:a16="http://schemas.microsoft.com/office/drawing/2014/main" id="{25802144-58C4-A320-0236-978A22476935}"/>
                </a:ext>
              </a:extLst>
            </p:cNvPr>
            <p:cNvCxnSpPr>
              <a:cxnSpLocks/>
            </p:cNvCxnSpPr>
            <p:nvPr/>
          </p:nvCxnSpPr>
          <p:spPr>
            <a:xfrm flipH="1">
              <a:off x="7229224" y="3890052"/>
              <a:ext cx="563906" cy="804160"/>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3F4D5B-48E9-735F-8D10-A9660353EF2B}"/>
                </a:ext>
              </a:extLst>
            </p:cNvPr>
            <p:cNvCxnSpPr>
              <a:cxnSpLocks/>
            </p:cNvCxnSpPr>
            <p:nvPr/>
          </p:nvCxnSpPr>
          <p:spPr>
            <a:xfrm flipH="1">
              <a:off x="7286176" y="3896279"/>
              <a:ext cx="501528" cy="1317792"/>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78C304-2D1A-CC54-0303-3BE2B71C395F}"/>
                </a:ext>
              </a:extLst>
            </p:cNvPr>
            <p:cNvCxnSpPr>
              <a:cxnSpLocks/>
            </p:cNvCxnSpPr>
            <p:nvPr/>
          </p:nvCxnSpPr>
          <p:spPr>
            <a:xfrm flipH="1">
              <a:off x="7325496" y="3884156"/>
              <a:ext cx="467634" cy="1904225"/>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331CEEBB-6585-0237-2C4A-1F1C8990CFC1}"/>
              </a:ext>
            </a:extLst>
          </p:cNvPr>
          <p:cNvSpPr/>
          <p:nvPr/>
        </p:nvSpPr>
        <p:spPr>
          <a:xfrm>
            <a:off x="8932943" y="4050381"/>
            <a:ext cx="1159887" cy="523220"/>
          </a:xfrm>
          <a:prstGeom prst="rect">
            <a:avLst/>
          </a:prstGeom>
        </p:spPr>
        <p:txBody>
          <a:bodyPr wrap="square">
            <a:spAutoFit/>
          </a:bodyPr>
          <a:lstStyle/>
          <a:p>
            <a:r>
              <a:rPr lang="et-EE" sz="1400" dirty="0"/>
              <a:t>Maapealne </a:t>
            </a:r>
            <a:r>
              <a:rPr lang="et-EE" sz="1400" dirty="0" err="1"/>
              <a:t>varis</a:t>
            </a:r>
            <a:endParaRPr lang="et-EE" sz="1400" dirty="0"/>
          </a:p>
        </p:txBody>
      </p:sp>
      <p:sp>
        <p:nvSpPr>
          <p:cNvPr id="11" name="Rectangle 10">
            <a:extLst>
              <a:ext uri="{FF2B5EF4-FFF2-40B4-BE49-F238E27FC236}">
                <a16:creationId xmlns:a16="http://schemas.microsoft.com/office/drawing/2014/main" id="{7857CE3D-2D8D-3CB1-21A9-30E0E62E8DE9}"/>
              </a:ext>
            </a:extLst>
          </p:cNvPr>
          <p:cNvSpPr/>
          <p:nvPr/>
        </p:nvSpPr>
        <p:spPr>
          <a:xfrm>
            <a:off x="8907083" y="4821575"/>
            <a:ext cx="1175383" cy="523220"/>
          </a:xfrm>
          <a:prstGeom prst="rect">
            <a:avLst/>
          </a:prstGeom>
        </p:spPr>
        <p:txBody>
          <a:bodyPr wrap="square">
            <a:spAutoFit/>
          </a:bodyPr>
          <a:lstStyle/>
          <a:p>
            <a:r>
              <a:rPr lang="et-EE" sz="1400" dirty="0"/>
              <a:t>Maa-alune </a:t>
            </a:r>
            <a:r>
              <a:rPr lang="et-EE" sz="1400" dirty="0" err="1"/>
              <a:t>varis</a:t>
            </a:r>
            <a:endParaRPr lang="et-EE" sz="1400" dirty="0"/>
          </a:p>
        </p:txBody>
      </p:sp>
      <p:sp>
        <p:nvSpPr>
          <p:cNvPr id="63" name="Up Arrow 62">
            <a:extLst>
              <a:ext uri="{FF2B5EF4-FFF2-40B4-BE49-F238E27FC236}">
                <a16:creationId xmlns:a16="http://schemas.microsoft.com/office/drawing/2014/main" id="{99243B62-4842-773A-9CDC-F13E978C4B84}"/>
              </a:ext>
            </a:extLst>
          </p:cNvPr>
          <p:cNvSpPr/>
          <p:nvPr/>
        </p:nvSpPr>
        <p:spPr>
          <a:xfrm rot="10800000">
            <a:off x="11217254" y="3521740"/>
            <a:ext cx="160875" cy="2611143"/>
          </a:xfrm>
          <a:prstGeom prst="upArrow">
            <a:avLst>
              <a:gd name="adj1" fmla="val 50000"/>
              <a:gd name="adj2" fmla="val 1301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chemeClr val="bg1"/>
              </a:solidFill>
            </a:endParaRPr>
          </a:p>
        </p:txBody>
      </p:sp>
      <p:sp>
        <p:nvSpPr>
          <p:cNvPr id="130" name="Rectangle 129">
            <a:extLst>
              <a:ext uri="{FF2B5EF4-FFF2-40B4-BE49-F238E27FC236}">
                <a16:creationId xmlns:a16="http://schemas.microsoft.com/office/drawing/2014/main" id="{C4AAA289-7468-C6AA-CDA8-6F94A15CD22C}"/>
              </a:ext>
            </a:extLst>
          </p:cNvPr>
          <p:cNvSpPr/>
          <p:nvPr/>
        </p:nvSpPr>
        <p:spPr>
          <a:xfrm>
            <a:off x="9800137" y="2914697"/>
            <a:ext cx="1111607" cy="738664"/>
          </a:xfrm>
          <a:prstGeom prst="rect">
            <a:avLst/>
          </a:prstGeom>
        </p:spPr>
        <p:txBody>
          <a:bodyPr wrap="square">
            <a:spAutoFit/>
          </a:bodyPr>
          <a:lstStyle/>
          <a:p>
            <a:pPr algn="ctr"/>
            <a:r>
              <a:rPr lang="et-EE" sz="1400" dirty="0"/>
              <a:t>Väetis (mineraalne, orgaaniline)</a:t>
            </a:r>
          </a:p>
        </p:txBody>
      </p:sp>
      <p:pic>
        <p:nvPicPr>
          <p:cNvPr id="135" name="Picture 134" descr="A close-up of a leaf&#10;&#10;Description automatically generated with low confidence">
            <a:extLst>
              <a:ext uri="{FF2B5EF4-FFF2-40B4-BE49-F238E27FC236}">
                <a16:creationId xmlns:a16="http://schemas.microsoft.com/office/drawing/2014/main" id="{72A109D3-CDB1-A7C1-E459-104A002A3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6507" y="3509491"/>
            <a:ext cx="972316" cy="2521748"/>
          </a:xfrm>
          <a:prstGeom prst="rect">
            <a:avLst/>
          </a:prstGeom>
        </p:spPr>
      </p:pic>
      <p:sp>
        <p:nvSpPr>
          <p:cNvPr id="30" name="Oval 29">
            <a:extLst>
              <a:ext uri="{FF2B5EF4-FFF2-40B4-BE49-F238E27FC236}">
                <a16:creationId xmlns:a16="http://schemas.microsoft.com/office/drawing/2014/main" id="{9D06F687-E8A1-3134-4A4C-F45674518A43}"/>
              </a:ext>
            </a:extLst>
          </p:cNvPr>
          <p:cNvSpPr/>
          <p:nvPr/>
        </p:nvSpPr>
        <p:spPr>
          <a:xfrm>
            <a:off x="7683132" y="2758462"/>
            <a:ext cx="756000" cy="57825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a:solidFill>
                  <a:schemeClr val="bg1"/>
                </a:solidFill>
              </a:rPr>
              <a:t>CO</a:t>
            </a:r>
            <a:r>
              <a:rPr lang="et-EE" sz="1600" baseline="-25000" dirty="0">
                <a:solidFill>
                  <a:schemeClr val="bg1"/>
                </a:solidFill>
              </a:rPr>
              <a:t>2</a:t>
            </a:r>
            <a:endParaRPr lang="et-EE" sz="1600" dirty="0">
              <a:solidFill>
                <a:schemeClr val="bg1"/>
              </a:solidFill>
            </a:endParaRPr>
          </a:p>
        </p:txBody>
      </p:sp>
      <p:sp>
        <p:nvSpPr>
          <p:cNvPr id="35" name="Rounded Rectangle 126">
            <a:extLst>
              <a:ext uri="{FF2B5EF4-FFF2-40B4-BE49-F238E27FC236}">
                <a16:creationId xmlns:a16="http://schemas.microsoft.com/office/drawing/2014/main" id="{A3CF0673-D592-8D11-A250-11C828EA6F4E}"/>
              </a:ext>
            </a:extLst>
          </p:cNvPr>
          <p:cNvSpPr/>
          <p:nvPr/>
        </p:nvSpPr>
        <p:spPr>
          <a:xfrm rot="5400000">
            <a:off x="7437235" y="4407363"/>
            <a:ext cx="2366890" cy="612000"/>
          </a:xfrm>
          <a:prstGeom prst="roundRect">
            <a:avLst>
              <a:gd name="adj" fmla="val 12730"/>
            </a:avLst>
          </a:prstGeom>
          <a:noFill/>
          <a:ln w="2540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45" name="Elbow Connector 8">
            <a:extLst>
              <a:ext uri="{FF2B5EF4-FFF2-40B4-BE49-F238E27FC236}">
                <a16:creationId xmlns:a16="http://schemas.microsoft.com/office/drawing/2014/main" id="{73DB55E9-3CAE-BF09-21E6-93CBDB63AAFB}"/>
              </a:ext>
            </a:extLst>
          </p:cNvPr>
          <p:cNvCxnSpPr>
            <a:cxnSpLocks/>
            <a:stCxn id="78" idx="1"/>
          </p:cNvCxnSpPr>
          <p:nvPr/>
        </p:nvCxnSpPr>
        <p:spPr>
          <a:xfrm rot="10800000" flipV="1">
            <a:off x="4321193" y="1664981"/>
            <a:ext cx="4585891" cy="176013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8">
            <a:extLst>
              <a:ext uri="{FF2B5EF4-FFF2-40B4-BE49-F238E27FC236}">
                <a16:creationId xmlns:a16="http://schemas.microsoft.com/office/drawing/2014/main" id="{D3231690-2932-6763-28A4-7BBC06F4EC6D}"/>
              </a:ext>
            </a:extLst>
          </p:cNvPr>
          <p:cNvCxnSpPr>
            <a:cxnSpLocks/>
          </p:cNvCxnSpPr>
          <p:nvPr/>
        </p:nvCxnSpPr>
        <p:spPr>
          <a:xfrm rot="5400000">
            <a:off x="8868378" y="2356418"/>
            <a:ext cx="1228351" cy="111863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42F0D673-09F7-6C97-89A7-48115632517B}"/>
              </a:ext>
            </a:extLst>
          </p:cNvPr>
          <p:cNvSpPr/>
          <p:nvPr/>
        </p:nvSpPr>
        <p:spPr>
          <a:xfrm>
            <a:off x="6148462" y="6257033"/>
            <a:ext cx="1111607" cy="307777"/>
          </a:xfrm>
          <a:prstGeom prst="rect">
            <a:avLst/>
          </a:prstGeom>
        </p:spPr>
        <p:txBody>
          <a:bodyPr wrap="square">
            <a:spAutoFit/>
          </a:bodyPr>
          <a:lstStyle/>
          <a:p>
            <a:pPr algn="ctr"/>
            <a:r>
              <a:rPr lang="et-EE" sz="1400" dirty="0"/>
              <a:t>Leostumine</a:t>
            </a:r>
          </a:p>
        </p:txBody>
      </p:sp>
      <p:sp>
        <p:nvSpPr>
          <p:cNvPr id="76" name="Up Arrow 75">
            <a:extLst>
              <a:ext uri="{FF2B5EF4-FFF2-40B4-BE49-F238E27FC236}">
                <a16:creationId xmlns:a16="http://schemas.microsoft.com/office/drawing/2014/main" id="{98309CD1-26AB-CCB5-9D87-11041A102E70}"/>
              </a:ext>
            </a:extLst>
          </p:cNvPr>
          <p:cNvSpPr/>
          <p:nvPr/>
        </p:nvSpPr>
        <p:spPr>
          <a:xfrm rot="10800000">
            <a:off x="6549871" y="5996070"/>
            <a:ext cx="92315" cy="376475"/>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84" name="Up Arrow 83">
            <a:extLst>
              <a:ext uri="{FF2B5EF4-FFF2-40B4-BE49-F238E27FC236}">
                <a16:creationId xmlns:a16="http://schemas.microsoft.com/office/drawing/2014/main" id="{AF5A4B72-41A2-26F9-BDEB-2F5FBD79C56F}"/>
              </a:ext>
            </a:extLst>
          </p:cNvPr>
          <p:cNvSpPr/>
          <p:nvPr/>
        </p:nvSpPr>
        <p:spPr>
          <a:xfrm rot="10800000">
            <a:off x="7450383" y="6088643"/>
            <a:ext cx="92315" cy="376475"/>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Arrow: Down 16">
            <a:extLst>
              <a:ext uri="{FF2B5EF4-FFF2-40B4-BE49-F238E27FC236}">
                <a16:creationId xmlns:a16="http://schemas.microsoft.com/office/drawing/2014/main" id="{83A0553C-1992-0E2E-DDBA-FE53A83B7EAC}"/>
              </a:ext>
            </a:extLst>
          </p:cNvPr>
          <p:cNvSpPr/>
          <p:nvPr/>
        </p:nvSpPr>
        <p:spPr>
          <a:xfrm>
            <a:off x="10231603" y="3681409"/>
            <a:ext cx="357193" cy="2840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1331672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CD9AC1FC-0242-581A-E534-5BCE0CBF3DCA}"/>
              </a:ext>
            </a:extLst>
          </p:cNvPr>
          <p:cNvSpPr/>
          <p:nvPr/>
        </p:nvSpPr>
        <p:spPr>
          <a:xfrm rot="5400000">
            <a:off x="5920472" y="-3151690"/>
            <a:ext cx="2892559" cy="937201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13" name="Straight Connector 12"/>
          <p:cNvCxnSpPr>
            <a:cxnSpLocks/>
          </p:cNvCxnSpPr>
          <p:nvPr/>
        </p:nvCxnSpPr>
        <p:spPr>
          <a:xfrm flipV="1">
            <a:off x="2644105" y="102203"/>
            <a:ext cx="0" cy="2900532"/>
          </a:xfrm>
          <a:prstGeom prst="line">
            <a:avLst/>
          </a:prstGeom>
          <a:ln w="76200" cmpd="dbl">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7" name="Freeform 60">
            <a:extLst>
              <a:ext uri="{FF2B5EF4-FFF2-40B4-BE49-F238E27FC236}">
                <a16:creationId xmlns:a16="http://schemas.microsoft.com/office/drawing/2014/main" id="{CFD28481-0659-4634-93F4-436BE4B07847}"/>
              </a:ext>
            </a:extLst>
          </p:cNvPr>
          <p:cNvSpPr/>
          <p:nvPr/>
        </p:nvSpPr>
        <p:spPr>
          <a:xfrm>
            <a:off x="3813926" y="1674400"/>
            <a:ext cx="7618355" cy="63703"/>
          </a:xfrm>
          <a:custGeom>
            <a:avLst/>
            <a:gdLst>
              <a:gd name="connsiteX0" fmla="*/ 0 w 7618355"/>
              <a:gd name="connsiteY0" fmla="*/ 63703 h 63703"/>
              <a:gd name="connsiteX1" fmla="*/ 307111 w 7618355"/>
              <a:gd name="connsiteY1" fmla="*/ 9062 h 63703"/>
              <a:gd name="connsiteX2" fmla="*/ 941149 w 7618355"/>
              <a:gd name="connsiteY2" fmla="*/ 6259 h 63703"/>
              <a:gd name="connsiteX3" fmla="*/ 1743600 w 7618355"/>
              <a:gd name="connsiteY3" fmla="*/ 25874 h 63703"/>
              <a:gd name="connsiteX4" fmla="*/ 2853167 w 7618355"/>
              <a:gd name="connsiteY4" fmla="*/ 7660 h 63703"/>
              <a:gd name="connsiteX5" fmla="*/ 3606088 w 7618355"/>
              <a:gd name="connsiteY5" fmla="*/ 18869 h 63703"/>
              <a:gd name="connsiteX6" fmla="*/ 4418447 w 7618355"/>
              <a:gd name="connsiteY6" fmla="*/ 9062 h 63703"/>
              <a:gd name="connsiteX7" fmla="*/ 5270434 w 7618355"/>
              <a:gd name="connsiteY7" fmla="*/ 3457 h 63703"/>
              <a:gd name="connsiteX8" fmla="*/ 6459255 w 7618355"/>
              <a:gd name="connsiteY8" fmla="*/ 655 h 63703"/>
              <a:gd name="connsiteX9" fmla="*/ 7618355 w 7618355"/>
              <a:gd name="connsiteY9" fmla="*/ 16067 h 63703"/>
              <a:gd name="connsiteX10" fmla="*/ 7618355 w 7618355"/>
              <a:gd name="connsiteY10" fmla="*/ 16067 h 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355" h="63703" extrusionOk="0">
                <a:moveTo>
                  <a:pt x="0" y="63703"/>
                </a:moveTo>
                <a:cubicBezTo>
                  <a:pt x="55603" y="29127"/>
                  <a:pt x="144761" y="20697"/>
                  <a:pt x="307111" y="9062"/>
                </a:cubicBezTo>
                <a:cubicBezTo>
                  <a:pt x="506045" y="8346"/>
                  <a:pt x="632960" y="5644"/>
                  <a:pt x="941149" y="6259"/>
                </a:cubicBezTo>
                <a:cubicBezTo>
                  <a:pt x="1139975" y="48699"/>
                  <a:pt x="1421963" y="42046"/>
                  <a:pt x="1743600" y="25874"/>
                </a:cubicBezTo>
                <a:cubicBezTo>
                  <a:pt x="1990486" y="-13167"/>
                  <a:pt x="2621118" y="46272"/>
                  <a:pt x="2853167" y="7660"/>
                </a:cubicBezTo>
                <a:cubicBezTo>
                  <a:pt x="3216956" y="12825"/>
                  <a:pt x="3356978" y="-5585"/>
                  <a:pt x="3606088" y="18869"/>
                </a:cubicBezTo>
                <a:cubicBezTo>
                  <a:pt x="3834154" y="14077"/>
                  <a:pt x="4124249" y="27455"/>
                  <a:pt x="4418447" y="9062"/>
                </a:cubicBezTo>
                <a:cubicBezTo>
                  <a:pt x="4694187" y="-9247"/>
                  <a:pt x="4924995" y="12232"/>
                  <a:pt x="5270434" y="3457"/>
                </a:cubicBezTo>
                <a:cubicBezTo>
                  <a:pt x="5700714" y="52523"/>
                  <a:pt x="6169106" y="22878"/>
                  <a:pt x="6459255" y="655"/>
                </a:cubicBezTo>
                <a:cubicBezTo>
                  <a:pt x="6850574" y="2757"/>
                  <a:pt x="7618356" y="16068"/>
                  <a:pt x="7618355" y="16067"/>
                </a:cubicBezTo>
                <a:lnTo>
                  <a:pt x="7618355" y="16067"/>
                </a:lnTo>
              </a:path>
            </a:pathLst>
          </a:custGeom>
          <a:noFill/>
          <a:ln w="9525">
            <a:solidFill>
              <a:srgbClr val="BE8C7E"/>
            </a:solidFill>
            <a:prstDash val="sysDash"/>
            <a:extLst>
              <a:ext uri="{C807C97D-BFC1-408E-A445-0C87EB9F89A2}">
                <ask:lineSketchStyleProps xmlns:ask="http://schemas.microsoft.com/office/drawing/2018/sketchyshapes" sd="1219033472">
                  <a:custGeom>
                    <a:avLst/>
                    <a:gdLst>
                      <a:gd name="connsiteX0" fmla="*/ 0 w 2336124"/>
                      <a:gd name="connsiteY0" fmla="*/ 138126 h 138126"/>
                      <a:gd name="connsiteX1" fmla="*/ 94174 w 2336124"/>
                      <a:gd name="connsiteY1" fmla="*/ 19649 h 138126"/>
                      <a:gd name="connsiteX2" fmla="*/ 288598 w 2336124"/>
                      <a:gd name="connsiteY2" fmla="*/ 13573 h 138126"/>
                      <a:gd name="connsiteX3" fmla="*/ 534665 w 2336124"/>
                      <a:gd name="connsiteY3" fmla="*/ 56103 h 138126"/>
                      <a:gd name="connsiteX4" fmla="*/ 874907 w 2336124"/>
                      <a:gd name="connsiteY4" fmla="*/ 16611 h 138126"/>
                      <a:gd name="connsiteX5" fmla="*/ 1105786 w 2336124"/>
                      <a:gd name="connsiteY5" fmla="*/ 40914 h 138126"/>
                      <a:gd name="connsiteX6" fmla="*/ 1354891 w 2336124"/>
                      <a:gd name="connsiteY6" fmla="*/ 19649 h 138126"/>
                      <a:gd name="connsiteX7" fmla="*/ 1616148 w 2336124"/>
                      <a:gd name="connsiteY7" fmla="*/ 7497 h 138126"/>
                      <a:gd name="connsiteX8" fmla="*/ 1980693 w 2336124"/>
                      <a:gd name="connsiteY8" fmla="*/ 1421 h 138126"/>
                      <a:gd name="connsiteX9" fmla="*/ 2336124 w 2336124"/>
                      <a:gd name="connsiteY9" fmla="*/ 34838 h 138126"/>
                      <a:gd name="connsiteX10" fmla="*/ 2336124 w 2336124"/>
                      <a:gd name="connsiteY10" fmla="*/ 34838 h 13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124" h="138126">
                        <a:moveTo>
                          <a:pt x="0" y="138126"/>
                        </a:moveTo>
                        <a:cubicBezTo>
                          <a:pt x="23037" y="89267"/>
                          <a:pt x="46075" y="40408"/>
                          <a:pt x="94174" y="19649"/>
                        </a:cubicBezTo>
                        <a:cubicBezTo>
                          <a:pt x="142273" y="-1110"/>
                          <a:pt x="215183" y="7497"/>
                          <a:pt x="288598" y="13573"/>
                        </a:cubicBezTo>
                        <a:cubicBezTo>
                          <a:pt x="362013" y="19649"/>
                          <a:pt x="436947" y="55597"/>
                          <a:pt x="534665" y="56103"/>
                        </a:cubicBezTo>
                        <a:cubicBezTo>
                          <a:pt x="632383" y="56609"/>
                          <a:pt x="779720" y="19142"/>
                          <a:pt x="874907" y="16611"/>
                        </a:cubicBezTo>
                        <a:cubicBezTo>
                          <a:pt x="970094" y="14080"/>
                          <a:pt x="1025789" y="40408"/>
                          <a:pt x="1105786" y="40914"/>
                        </a:cubicBezTo>
                        <a:cubicBezTo>
                          <a:pt x="1185783" y="41420"/>
                          <a:pt x="1269831" y="25218"/>
                          <a:pt x="1354891" y="19649"/>
                        </a:cubicBezTo>
                        <a:cubicBezTo>
                          <a:pt x="1439951" y="14080"/>
                          <a:pt x="1511848" y="10535"/>
                          <a:pt x="1616148" y="7497"/>
                        </a:cubicBezTo>
                        <a:cubicBezTo>
                          <a:pt x="1720448" y="4459"/>
                          <a:pt x="1860697" y="-3136"/>
                          <a:pt x="1980693" y="1421"/>
                        </a:cubicBezTo>
                        <a:cubicBezTo>
                          <a:pt x="2100689" y="5978"/>
                          <a:pt x="2336124" y="34838"/>
                          <a:pt x="2336124" y="34838"/>
                        </a:cubicBezTo>
                        <a:lnTo>
                          <a:pt x="2336124" y="34838"/>
                        </a:ln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7" name="TextBox 416">
            <a:extLst>
              <a:ext uri="{FF2B5EF4-FFF2-40B4-BE49-F238E27FC236}">
                <a16:creationId xmlns:a16="http://schemas.microsoft.com/office/drawing/2014/main" id="{35E97D37-3F43-F903-1420-461892E5006F}"/>
              </a:ext>
            </a:extLst>
          </p:cNvPr>
          <p:cNvSpPr txBox="1"/>
          <p:nvPr/>
        </p:nvSpPr>
        <p:spPr>
          <a:xfrm>
            <a:off x="5006645" y="150428"/>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A</a:t>
            </a:r>
          </a:p>
        </p:txBody>
      </p:sp>
      <p:sp>
        <p:nvSpPr>
          <p:cNvPr id="8" name="Rectangle 7">
            <a:extLst>
              <a:ext uri="{FF2B5EF4-FFF2-40B4-BE49-F238E27FC236}">
                <a16:creationId xmlns:a16="http://schemas.microsoft.com/office/drawing/2014/main" id="{BCAE75C8-5F98-8D63-372C-95886D0653E4}"/>
              </a:ext>
            </a:extLst>
          </p:cNvPr>
          <p:cNvSpPr/>
          <p:nvPr/>
        </p:nvSpPr>
        <p:spPr>
          <a:xfrm>
            <a:off x="2644107" y="3058051"/>
            <a:ext cx="9407019" cy="372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7" name="TextBox 16">
            <a:extLst>
              <a:ext uri="{FF2B5EF4-FFF2-40B4-BE49-F238E27FC236}">
                <a16:creationId xmlns:a16="http://schemas.microsoft.com/office/drawing/2014/main" id="{A0523AC6-BC26-5957-A132-48731DFF836A}"/>
              </a:ext>
            </a:extLst>
          </p:cNvPr>
          <p:cNvSpPr txBox="1"/>
          <p:nvPr/>
        </p:nvSpPr>
        <p:spPr>
          <a:xfrm>
            <a:off x="3424756" y="3336694"/>
            <a:ext cx="3775607" cy="338554"/>
          </a:xfrm>
          <a:prstGeom prst="rect">
            <a:avLst/>
          </a:prstGeom>
          <a:noFill/>
        </p:spPr>
        <p:txBody>
          <a:bodyPr wrap="square" rtlCol="0">
            <a:spAutoFit/>
          </a:bodyPr>
          <a:lstStyle/>
          <a:p>
            <a:r>
              <a:rPr lang="et-EE" sz="1600" dirty="0">
                <a:cs typeface="Arial" panose="020B0604020202020204" pitchFamily="34" charset="0"/>
              </a:rPr>
              <a:t>CH</a:t>
            </a:r>
            <a:r>
              <a:rPr lang="et-EE" sz="1600" baseline="-25000" dirty="0">
                <a:cs typeface="Arial" panose="020B0604020202020204" pitchFamily="34" charset="0"/>
              </a:rPr>
              <a:t>4</a:t>
            </a:r>
            <a:r>
              <a:rPr lang="et-EE" sz="1600" dirty="0">
                <a:cs typeface="Arial" panose="020B0604020202020204" pitchFamily="34" charset="0"/>
              </a:rPr>
              <a:t>, N</a:t>
            </a:r>
            <a:r>
              <a:rPr lang="et-EE" sz="1600" baseline="-25000" dirty="0">
                <a:cs typeface="Arial" panose="020B0604020202020204" pitchFamily="34" charset="0"/>
              </a:rPr>
              <a:t>2</a:t>
            </a:r>
            <a:r>
              <a:rPr lang="et-EE" sz="1600" dirty="0">
                <a:cs typeface="Arial" panose="020B0604020202020204" pitchFamily="34" charset="0"/>
              </a:rPr>
              <a:t>O – manuaalne pimekambrimeetod; </a:t>
            </a:r>
          </a:p>
        </p:txBody>
      </p:sp>
      <p:sp>
        <p:nvSpPr>
          <p:cNvPr id="18" name="TextBox 17">
            <a:extLst>
              <a:ext uri="{FF2B5EF4-FFF2-40B4-BE49-F238E27FC236}">
                <a16:creationId xmlns:a16="http://schemas.microsoft.com/office/drawing/2014/main" id="{4AF54E50-7EC6-5770-E4DF-6E6F65657377}"/>
              </a:ext>
            </a:extLst>
          </p:cNvPr>
          <p:cNvSpPr txBox="1"/>
          <p:nvPr/>
        </p:nvSpPr>
        <p:spPr>
          <a:xfrm>
            <a:off x="7076187" y="3329573"/>
            <a:ext cx="3438043" cy="338554"/>
          </a:xfrm>
          <a:prstGeom prst="rect">
            <a:avLst/>
          </a:prstGeom>
          <a:noFill/>
        </p:spPr>
        <p:txBody>
          <a:bodyPr wrap="square" rtlCol="0">
            <a:spAutoFit/>
          </a:bodyPr>
          <a:lstStyle/>
          <a:p>
            <a:r>
              <a:rPr lang="et-EE" sz="1600" dirty="0">
                <a:cs typeface="Arial" panose="020B0604020202020204" pitchFamily="34" charset="0"/>
              </a:rPr>
              <a:t>NEE – läbipaistva kambriga mõõtmised</a:t>
            </a:r>
          </a:p>
        </p:txBody>
      </p:sp>
      <p:sp>
        <p:nvSpPr>
          <p:cNvPr id="72" name="TextBox 71">
            <a:extLst>
              <a:ext uri="{FF2B5EF4-FFF2-40B4-BE49-F238E27FC236}">
                <a16:creationId xmlns:a16="http://schemas.microsoft.com/office/drawing/2014/main" id="{BC52DC90-A03B-E0A1-4B43-FED06318E7BA}"/>
              </a:ext>
            </a:extLst>
          </p:cNvPr>
          <p:cNvSpPr txBox="1"/>
          <p:nvPr/>
        </p:nvSpPr>
        <p:spPr>
          <a:xfrm>
            <a:off x="7692412" y="127040"/>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B</a:t>
            </a:r>
          </a:p>
        </p:txBody>
      </p:sp>
      <p:sp>
        <p:nvSpPr>
          <p:cNvPr id="73" name="TextBox 72">
            <a:extLst>
              <a:ext uri="{FF2B5EF4-FFF2-40B4-BE49-F238E27FC236}">
                <a16:creationId xmlns:a16="http://schemas.microsoft.com/office/drawing/2014/main" id="{07AE3E5D-0CBE-4470-B8CC-9A28F6669092}"/>
              </a:ext>
            </a:extLst>
          </p:cNvPr>
          <p:cNvSpPr txBox="1"/>
          <p:nvPr/>
        </p:nvSpPr>
        <p:spPr>
          <a:xfrm>
            <a:off x="10646228" y="186367"/>
            <a:ext cx="370151" cy="400110"/>
          </a:xfrm>
          <a:prstGeom prst="rect">
            <a:avLst/>
          </a:prstGeom>
          <a:noFill/>
          <a:ln>
            <a:solidFill>
              <a:schemeClr val="tx1"/>
            </a:solidFill>
          </a:ln>
        </p:spPr>
        <p:txBody>
          <a:bodyPr wrap="square" rtlCol="0">
            <a:spAutoFit/>
          </a:bodyPr>
          <a:lstStyle/>
          <a:p>
            <a:pPr algn="ctr"/>
            <a:r>
              <a:rPr lang="et-EE" sz="2000" dirty="0">
                <a:solidFill>
                  <a:srgbClr val="FF0000"/>
                </a:solidFill>
              </a:rPr>
              <a:t>C</a:t>
            </a:r>
          </a:p>
        </p:txBody>
      </p:sp>
      <p:sp>
        <p:nvSpPr>
          <p:cNvPr id="74" name="TextBox 73">
            <a:extLst>
              <a:ext uri="{FF2B5EF4-FFF2-40B4-BE49-F238E27FC236}">
                <a16:creationId xmlns:a16="http://schemas.microsoft.com/office/drawing/2014/main" id="{7D368A5E-179F-A7AF-33A2-6B9B411B57D8}"/>
              </a:ext>
            </a:extLst>
          </p:cNvPr>
          <p:cNvSpPr txBox="1"/>
          <p:nvPr/>
        </p:nvSpPr>
        <p:spPr>
          <a:xfrm rot="16200000">
            <a:off x="2076651" y="212583"/>
            <a:ext cx="794496" cy="369332"/>
          </a:xfrm>
          <a:prstGeom prst="rect">
            <a:avLst/>
          </a:prstGeom>
          <a:noFill/>
        </p:spPr>
        <p:txBody>
          <a:bodyPr wrap="square" rtlCol="0">
            <a:spAutoFit/>
          </a:bodyPr>
          <a:lstStyle/>
          <a:p>
            <a:r>
              <a:rPr lang="et-EE" dirty="0">
                <a:cs typeface="Arial" panose="020B0604020202020204" pitchFamily="34" charset="0"/>
              </a:rPr>
              <a:t>Kraav</a:t>
            </a:r>
            <a:endParaRPr lang="et-EE" sz="2000" dirty="0">
              <a:cs typeface="Arial" panose="020B0604020202020204" pitchFamily="34" charset="0"/>
            </a:endParaRPr>
          </a:p>
        </p:txBody>
      </p:sp>
      <p:sp>
        <p:nvSpPr>
          <p:cNvPr id="80" name="TextBox 79">
            <a:extLst>
              <a:ext uri="{FF2B5EF4-FFF2-40B4-BE49-F238E27FC236}">
                <a16:creationId xmlns:a16="http://schemas.microsoft.com/office/drawing/2014/main" id="{E3702410-D0E6-31CF-E183-82B51573EF7C}"/>
              </a:ext>
            </a:extLst>
          </p:cNvPr>
          <p:cNvSpPr txBox="1"/>
          <p:nvPr/>
        </p:nvSpPr>
        <p:spPr>
          <a:xfrm>
            <a:off x="2639823" y="3042214"/>
            <a:ext cx="3102871" cy="338554"/>
          </a:xfrm>
          <a:prstGeom prst="rect">
            <a:avLst/>
          </a:prstGeom>
          <a:noFill/>
        </p:spPr>
        <p:txBody>
          <a:bodyPr wrap="square" rtlCol="0">
            <a:spAutoFit/>
          </a:bodyPr>
          <a:lstStyle/>
          <a:p>
            <a:r>
              <a:rPr lang="et-EE" sz="1600" u="sng" dirty="0">
                <a:cs typeface="Arial" panose="020B0604020202020204" pitchFamily="34" charset="0"/>
              </a:rPr>
              <a:t>Kasvuhoonegaaside mõõtmine</a:t>
            </a:r>
          </a:p>
        </p:txBody>
      </p:sp>
      <p:grpSp>
        <p:nvGrpSpPr>
          <p:cNvPr id="15" name="Group 14">
            <a:extLst>
              <a:ext uri="{FF2B5EF4-FFF2-40B4-BE49-F238E27FC236}">
                <a16:creationId xmlns:a16="http://schemas.microsoft.com/office/drawing/2014/main" id="{ECE41E0B-2572-DFFB-D808-BB0BA01762E6}"/>
              </a:ext>
            </a:extLst>
          </p:cNvPr>
          <p:cNvGrpSpPr/>
          <p:nvPr/>
        </p:nvGrpSpPr>
        <p:grpSpPr>
          <a:xfrm>
            <a:off x="4760248" y="1325218"/>
            <a:ext cx="1098928" cy="266403"/>
            <a:chOff x="5127002" y="1330386"/>
            <a:chExt cx="1098928" cy="266403"/>
          </a:xfrm>
        </p:grpSpPr>
        <p:sp>
          <p:nvSpPr>
            <p:cNvPr id="239" name="Frame 8">
              <a:extLst>
                <a:ext uri="{FF2B5EF4-FFF2-40B4-BE49-F238E27FC236}">
                  <a16:creationId xmlns:a16="http://schemas.microsoft.com/office/drawing/2014/main" id="{A88F8139-F6CB-C8F1-CE5C-29694C2D3793}"/>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5" name="Frame 8">
              <a:extLst>
                <a:ext uri="{FF2B5EF4-FFF2-40B4-BE49-F238E27FC236}">
                  <a16:creationId xmlns:a16="http://schemas.microsoft.com/office/drawing/2014/main" id="{22E52C59-B5C8-47B9-A876-515FED77405D}"/>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11" name="Group 10">
            <a:extLst>
              <a:ext uri="{FF2B5EF4-FFF2-40B4-BE49-F238E27FC236}">
                <a16:creationId xmlns:a16="http://schemas.microsoft.com/office/drawing/2014/main" id="{E9C39E6A-7D87-7012-2855-4589C6728389}"/>
              </a:ext>
            </a:extLst>
          </p:cNvPr>
          <p:cNvGrpSpPr/>
          <p:nvPr/>
        </p:nvGrpSpPr>
        <p:grpSpPr>
          <a:xfrm>
            <a:off x="4927454" y="1800062"/>
            <a:ext cx="756075" cy="338553"/>
            <a:chOff x="5294205" y="1805229"/>
            <a:chExt cx="756075" cy="338553"/>
          </a:xfrm>
        </p:grpSpPr>
        <p:sp>
          <p:nvSpPr>
            <p:cNvPr id="243" name="Rectangle 50">
              <a:extLst>
                <a:ext uri="{FF2B5EF4-FFF2-40B4-BE49-F238E27FC236}">
                  <a16:creationId xmlns:a16="http://schemas.microsoft.com/office/drawing/2014/main" id="{ED74376D-026F-521F-116C-29B364CB1ED5}"/>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41" name="Oval 48">
              <a:extLst>
                <a:ext uri="{FF2B5EF4-FFF2-40B4-BE49-F238E27FC236}">
                  <a16:creationId xmlns:a16="http://schemas.microsoft.com/office/drawing/2014/main" id="{5EEE6613-6F74-184E-09C2-332092342636}"/>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 name="Oval 48">
              <a:extLst>
                <a:ext uri="{FF2B5EF4-FFF2-40B4-BE49-F238E27FC236}">
                  <a16:creationId xmlns:a16="http://schemas.microsoft.com/office/drawing/2014/main" id="{753F29F8-E5BE-4EA4-DB09-7CB331DB559D}"/>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7" name="Oval 48">
              <a:extLst>
                <a:ext uri="{FF2B5EF4-FFF2-40B4-BE49-F238E27FC236}">
                  <a16:creationId xmlns:a16="http://schemas.microsoft.com/office/drawing/2014/main" id="{EEDF60E1-F15B-DED3-8D75-B09989E9CCFD}"/>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9" name="Group 18">
            <a:extLst>
              <a:ext uri="{FF2B5EF4-FFF2-40B4-BE49-F238E27FC236}">
                <a16:creationId xmlns:a16="http://schemas.microsoft.com/office/drawing/2014/main" id="{4A5A5C2F-50F8-E787-A152-0E36024267B8}"/>
              </a:ext>
            </a:extLst>
          </p:cNvPr>
          <p:cNvGrpSpPr/>
          <p:nvPr/>
        </p:nvGrpSpPr>
        <p:grpSpPr>
          <a:xfrm>
            <a:off x="7421261" y="1335559"/>
            <a:ext cx="1098928" cy="266403"/>
            <a:chOff x="5127002" y="1330386"/>
            <a:chExt cx="1098928" cy="266403"/>
          </a:xfrm>
        </p:grpSpPr>
        <p:sp>
          <p:nvSpPr>
            <p:cNvPr id="21" name="Frame 8">
              <a:extLst>
                <a:ext uri="{FF2B5EF4-FFF2-40B4-BE49-F238E27FC236}">
                  <a16:creationId xmlns:a16="http://schemas.microsoft.com/office/drawing/2014/main" id="{01ADBAC5-91DF-28E7-5996-A54CAEE0893D}"/>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22" name="Frame 8">
              <a:extLst>
                <a:ext uri="{FF2B5EF4-FFF2-40B4-BE49-F238E27FC236}">
                  <a16:creationId xmlns:a16="http://schemas.microsoft.com/office/drawing/2014/main" id="{CC32CA38-8565-83BD-F414-47AB72BD219F}"/>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3" name="Group 22">
            <a:extLst>
              <a:ext uri="{FF2B5EF4-FFF2-40B4-BE49-F238E27FC236}">
                <a16:creationId xmlns:a16="http://schemas.microsoft.com/office/drawing/2014/main" id="{0DE0E66F-12C0-2940-AAE7-78A0950F601B}"/>
              </a:ext>
            </a:extLst>
          </p:cNvPr>
          <p:cNvGrpSpPr/>
          <p:nvPr/>
        </p:nvGrpSpPr>
        <p:grpSpPr>
          <a:xfrm>
            <a:off x="7588467" y="1810403"/>
            <a:ext cx="756075" cy="338553"/>
            <a:chOff x="5294205" y="1805229"/>
            <a:chExt cx="756075" cy="338553"/>
          </a:xfrm>
        </p:grpSpPr>
        <p:sp>
          <p:nvSpPr>
            <p:cNvPr id="24" name="Rectangle 50">
              <a:extLst>
                <a:ext uri="{FF2B5EF4-FFF2-40B4-BE49-F238E27FC236}">
                  <a16:creationId xmlns:a16="http://schemas.microsoft.com/office/drawing/2014/main" id="{DDF4B45A-2B9E-C152-035A-52E6FC8F82D1}"/>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5" name="Oval 48">
              <a:extLst>
                <a:ext uri="{FF2B5EF4-FFF2-40B4-BE49-F238E27FC236}">
                  <a16:creationId xmlns:a16="http://schemas.microsoft.com/office/drawing/2014/main" id="{6E5F057D-09EB-D83C-7831-ADD82A2553DF}"/>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8" name="Oval 48">
              <a:extLst>
                <a:ext uri="{FF2B5EF4-FFF2-40B4-BE49-F238E27FC236}">
                  <a16:creationId xmlns:a16="http://schemas.microsoft.com/office/drawing/2014/main" id="{21B2CECD-64B8-9335-E727-63487621A67F}"/>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9" name="Oval 48">
              <a:extLst>
                <a:ext uri="{FF2B5EF4-FFF2-40B4-BE49-F238E27FC236}">
                  <a16:creationId xmlns:a16="http://schemas.microsoft.com/office/drawing/2014/main" id="{D9482ED0-9C60-1668-9B2A-3B41251EF436}"/>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30" name="Group 29">
            <a:extLst>
              <a:ext uri="{FF2B5EF4-FFF2-40B4-BE49-F238E27FC236}">
                <a16:creationId xmlns:a16="http://schemas.microsoft.com/office/drawing/2014/main" id="{97A46374-1F84-7A61-D21B-873A0466694E}"/>
              </a:ext>
            </a:extLst>
          </p:cNvPr>
          <p:cNvGrpSpPr/>
          <p:nvPr/>
        </p:nvGrpSpPr>
        <p:grpSpPr>
          <a:xfrm>
            <a:off x="10325663" y="1335559"/>
            <a:ext cx="1098928" cy="266403"/>
            <a:chOff x="5127002" y="1330386"/>
            <a:chExt cx="1098928" cy="266403"/>
          </a:xfrm>
        </p:grpSpPr>
        <p:sp>
          <p:nvSpPr>
            <p:cNvPr id="31" name="Frame 8">
              <a:extLst>
                <a:ext uri="{FF2B5EF4-FFF2-40B4-BE49-F238E27FC236}">
                  <a16:creationId xmlns:a16="http://schemas.microsoft.com/office/drawing/2014/main" id="{EEB1C9E2-1990-D168-2CAD-C87E878FA7C9}"/>
                </a:ext>
              </a:extLst>
            </p:cNvPr>
            <p:cNvSpPr/>
            <p:nvPr/>
          </p:nvSpPr>
          <p:spPr>
            <a:xfrm rot="16200000">
              <a:off x="5126316" y="133107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32" name="Frame 8">
              <a:extLst>
                <a:ext uri="{FF2B5EF4-FFF2-40B4-BE49-F238E27FC236}">
                  <a16:creationId xmlns:a16="http://schemas.microsoft.com/office/drawing/2014/main" id="{F9E907B0-5E21-5832-CD86-D9395FE29CD5}"/>
                </a:ext>
              </a:extLst>
            </p:cNvPr>
            <p:cNvSpPr/>
            <p:nvPr/>
          </p:nvSpPr>
          <p:spPr>
            <a:xfrm rot="16200000">
              <a:off x="5965384" y="1336243"/>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33" name="Group 32">
            <a:extLst>
              <a:ext uri="{FF2B5EF4-FFF2-40B4-BE49-F238E27FC236}">
                <a16:creationId xmlns:a16="http://schemas.microsoft.com/office/drawing/2014/main" id="{39C853D8-56B1-E346-70D8-45C8DBBE9261}"/>
              </a:ext>
            </a:extLst>
          </p:cNvPr>
          <p:cNvGrpSpPr/>
          <p:nvPr/>
        </p:nvGrpSpPr>
        <p:grpSpPr>
          <a:xfrm>
            <a:off x="10492869" y="1810403"/>
            <a:ext cx="756075" cy="338553"/>
            <a:chOff x="5294205" y="1805229"/>
            <a:chExt cx="756075" cy="338553"/>
          </a:xfrm>
        </p:grpSpPr>
        <p:sp>
          <p:nvSpPr>
            <p:cNvPr id="34" name="Rectangle 50">
              <a:extLst>
                <a:ext uri="{FF2B5EF4-FFF2-40B4-BE49-F238E27FC236}">
                  <a16:creationId xmlns:a16="http://schemas.microsoft.com/office/drawing/2014/main" id="{668B0311-7F02-4F9B-B5FD-A19463A71A02}"/>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5" name="Oval 48">
              <a:extLst>
                <a:ext uri="{FF2B5EF4-FFF2-40B4-BE49-F238E27FC236}">
                  <a16:creationId xmlns:a16="http://schemas.microsoft.com/office/drawing/2014/main" id="{4E353CE0-25F9-7C5D-D245-4C06B22195BB}"/>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6" name="Oval 48">
              <a:extLst>
                <a:ext uri="{FF2B5EF4-FFF2-40B4-BE49-F238E27FC236}">
                  <a16:creationId xmlns:a16="http://schemas.microsoft.com/office/drawing/2014/main" id="{5B89CC86-147A-FD05-873C-FEE255D5D96C}"/>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37" name="Oval 48">
              <a:extLst>
                <a:ext uri="{FF2B5EF4-FFF2-40B4-BE49-F238E27FC236}">
                  <a16:creationId xmlns:a16="http://schemas.microsoft.com/office/drawing/2014/main" id="{CA0CD87F-9BDC-0A7D-614B-4E40D314BF9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44" name="Group 43">
            <a:extLst>
              <a:ext uri="{FF2B5EF4-FFF2-40B4-BE49-F238E27FC236}">
                <a16:creationId xmlns:a16="http://schemas.microsoft.com/office/drawing/2014/main" id="{DB7220A1-FEA1-6449-5C78-217E85DD7A17}"/>
              </a:ext>
            </a:extLst>
          </p:cNvPr>
          <p:cNvGrpSpPr/>
          <p:nvPr/>
        </p:nvGrpSpPr>
        <p:grpSpPr>
          <a:xfrm>
            <a:off x="2744101" y="3393941"/>
            <a:ext cx="636879" cy="261232"/>
            <a:chOff x="2789172" y="3757805"/>
            <a:chExt cx="685433" cy="261233"/>
          </a:xfrm>
        </p:grpSpPr>
        <p:sp>
          <p:nvSpPr>
            <p:cNvPr id="42" name="Frame 8">
              <a:extLst>
                <a:ext uri="{FF2B5EF4-FFF2-40B4-BE49-F238E27FC236}">
                  <a16:creationId xmlns:a16="http://schemas.microsoft.com/office/drawing/2014/main" id="{E22915E8-3913-3246-5F59-5F8D84D3161C}"/>
                </a:ext>
              </a:extLst>
            </p:cNvPr>
            <p:cNvSpPr/>
            <p:nvPr/>
          </p:nvSpPr>
          <p:spPr>
            <a:xfrm rot="16200000">
              <a:off x="2788486" y="3758491"/>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sp>
          <p:nvSpPr>
            <p:cNvPr id="43" name="Frame 8">
              <a:extLst>
                <a:ext uri="{FF2B5EF4-FFF2-40B4-BE49-F238E27FC236}">
                  <a16:creationId xmlns:a16="http://schemas.microsoft.com/office/drawing/2014/main" id="{8651245D-16FB-88F9-82EA-FE7D56DE8268}"/>
                </a:ext>
              </a:extLst>
            </p:cNvPr>
            <p:cNvSpPr/>
            <p:nvPr/>
          </p:nvSpPr>
          <p:spPr>
            <a:xfrm rot="16200000">
              <a:off x="3214059" y="3758492"/>
              <a:ext cx="261232" cy="259860"/>
            </a:xfrm>
            <a:prstGeom prst="ellipse">
              <a:avLst/>
            </a:prstGeom>
            <a:noFill/>
            <a:ln w="19050">
              <a:solidFill>
                <a:schemeClr val="bg2">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solidFill>
                  <a:schemeClr val="tx1"/>
                </a:solidFill>
              </a:endParaRPr>
            </a:p>
          </p:txBody>
        </p:sp>
      </p:grpSp>
      <p:grpSp>
        <p:nvGrpSpPr>
          <p:cNvPr id="2" name="Group 1">
            <a:extLst>
              <a:ext uri="{FF2B5EF4-FFF2-40B4-BE49-F238E27FC236}">
                <a16:creationId xmlns:a16="http://schemas.microsoft.com/office/drawing/2014/main" id="{1F6BE526-E7C4-B6B7-902C-FCB5E89D75BA}"/>
              </a:ext>
            </a:extLst>
          </p:cNvPr>
          <p:cNvGrpSpPr/>
          <p:nvPr/>
        </p:nvGrpSpPr>
        <p:grpSpPr>
          <a:xfrm>
            <a:off x="2701954" y="3738556"/>
            <a:ext cx="756075" cy="338553"/>
            <a:chOff x="5294205" y="1805229"/>
            <a:chExt cx="756075" cy="338553"/>
          </a:xfrm>
        </p:grpSpPr>
        <p:sp>
          <p:nvSpPr>
            <p:cNvPr id="3" name="Rectangle 50">
              <a:extLst>
                <a:ext uri="{FF2B5EF4-FFF2-40B4-BE49-F238E27FC236}">
                  <a16:creationId xmlns:a16="http://schemas.microsoft.com/office/drawing/2014/main" id="{DCC2F604-1569-4DB3-F8BE-DAF3CC768546}"/>
                </a:ext>
              </a:extLst>
            </p:cNvPr>
            <p:cNvSpPr/>
            <p:nvPr/>
          </p:nvSpPr>
          <p:spPr>
            <a:xfrm rot="16200000">
              <a:off x="5502966" y="1596468"/>
              <a:ext cx="338553" cy="756075"/>
            </a:xfrm>
            <a:prstGeom prst="rect">
              <a:avLst/>
            </a:prstGeom>
            <a:noFill/>
            <a:ln w="12700">
              <a:solidFill>
                <a:srgbClr val="5E44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 name="Oval 48">
              <a:extLst>
                <a:ext uri="{FF2B5EF4-FFF2-40B4-BE49-F238E27FC236}">
                  <a16:creationId xmlns:a16="http://schemas.microsoft.com/office/drawing/2014/main" id="{AC2E4B28-B7FE-23B2-B81A-6B85B9C0A003}"/>
                </a:ext>
              </a:extLst>
            </p:cNvPr>
            <p:cNvSpPr/>
            <p:nvPr/>
          </p:nvSpPr>
          <p:spPr>
            <a:xfrm rot="16200000">
              <a:off x="5356414" y="1876748"/>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 name="Oval 48">
              <a:extLst>
                <a:ext uri="{FF2B5EF4-FFF2-40B4-BE49-F238E27FC236}">
                  <a16:creationId xmlns:a16="http://schemas.microsoft.com/office/drawing/2014/main" id="{DEC643C3-C3D3-20A1-F366-F88B62B52036}"/>
                </a:ext>
              </a:extLst>
            </p:cNvPr>
            <p:cNvSpPr/>
            <p:nvPr/>
          </p:nvSpPr>
          <p:spPr>
            <a:xfrm rot="16200000">
              <a:off x="5579807" y="1881296"/>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2" name="Oval 48">
              <a:extLst>
                <a:ext uri="{FF2B5EF4-FFF2-40B4-BE49-F238E27FC236}">
                  <a16:creationId xmlns:a16="http://schemas.microsoft.com/office/drawing/2014/main" id="{E5D96DF0-185E-DC0F-A760-607A569E9380}"/>
                </a:ext>
              </a:extLst>
            </p:cNvPr>
            <p:cNvSpPr/>
            <p:nvPr/>
          </p:nvSpPr>
          <p:spPr>
            <a:xfrm rot="16200000">
              <a:off x="5803200" y="1881295"/>
              <a:ext cx="182301" cy="186418"/>
            </a:xfrm>
            <a:prstGeom prst="ellipse">
              <a:avLst/>
            </a:prstGeom>
            <a:noFill/>
            <a:ln w="15875">
              <a:solidFill>
                <a:srgbClr val="906B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4" name="TextBox 13">
            <a:extLst>
              <a:ext uri="{FF2B5EF4-FFF2-40B4-BE49-F238E27FC236}">
                <a16:creationId xmlns:a16="http://schemas.microsoft.com/office/drawing/2014/main" id="{0EC0DA32-1D59-9B46-301B-9E94920DA87B}"/>
              </a:ext>
            </a:extLst>
          </p:cNvPr>
          <p:cNvSpPr txBox="1"/>
          <p:nvPr/>
        </p:nvSpPr>
        <p:spPr>
          <a:xfrm>
            <a:off x="3494705" y="3722098"/>
            <a:ext cx="7058312" cy="338554"/>
          </a:xfrm>
          <a:prstGeom prst="rect">
            <a:avLst/>
          </a:prstGeom>
          <a:noFill/>
        </p:spPr>
        <p:txBody>
          <a:bodyPr wrap="square" rtlCol="0">
            <a:spAutoFit/>
          </a:bodyPr>
          <a:lstStyle/>
          <a:p>
            <a:r>
              <a:rPr lang="et-EE" sz="1600" dirty="0">
                <a:cs typeface="Arial" panose="020B0604020202020204" pitchFamily="34" charset="0"/>
              </a:rPr>
              <a:t>Heterotroofne CO</a:t>
            </a:r>
            <a:r>
              <a:rPr lang="et-EE" sz="1600" baseline="-25000" dirty="0">
                <a:cs typeface="Arial" panose="020B0604020202020204" pitchFamily="34" charset="0"/>
              </a:rPr>
              <a:t>2 </a:t>
            </a:r>
            <a:r>
              <a:rPr lang="et-EE" sz="1600" dirty="0">
                <a:cs typeface="Arial" panose="020B0604020202020204" pitchFamily="34" charset="0"/>
              </a:rPr>
              <a:t>- kolme punkti klaster; analüsaator dünaamilise pimekambriga</a:t>
            </a:r>
          </a:p>
        </p:txBody>
      </p:sp>
      <p:grpSp>
        <p:nvGrpSpPr>
          <p:cNvPr id="26" name="Group 25">
            <a:extLst>
              <a:ext uri="{FF2B5EF4-FFF2-40B4-BE49-F238E27FC236}">
                <a16:creationId xmlns:a16="http://schemas.microsoft.com/office/drawing/2014/main" id="{A5D3AB57-B32B-40A1-5529-60F93DCD87D7}"/>
              </a:ext>
            </a:extLst>
          </p:cNvPr>
          <p:cNvGrpSpPr/>
          <p:nvPr/>
        </p:nvGrpSpPr>
        <p:grpSpPr>
          <a:xfrm>
            <a:off x="3426427" y="1286443"/>
            <a:ext cx="339809" cy="597472"/>
            <a:chOff x="7139975" y="780987"/>
            <a:chExt cx="257844" cy="428804"/>
          </a:xfrm>
        </p:grpSpPr>
        <p:sp>
          <p:nvSpPr>
            <p:cNvPr id="27" name="Flowchart: Magnetic Disk 108">
              <a:extLst>
                <a:ext uri="{FF2B5EF4-FFF2-40B4-BE49-F238E27FC236}">
                  <a16:creationId xmlns:a16="http://schemas.microsoft.com/office/drawing/2014/main" id="{DD2F9636-90AB-ADEF-5FB6-3DCB33DC30F0}"/>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38" name="Group 37">
              <a:extLst>
                <a:ext uri="{FF2B5EF4-FFF2-40B4-BE49-F238E27FC236}">
                  <a16:creationId xmlns:a16="http://schemas.microsoft.com/office/drawing/2014/main" id="{FB1FBBE2-8CAB-AE99-8823-C86008B20EE2}"/>
                </a:ext>
              </a:extLst>
            </p:cNvPr>
            <p:cNvGrpSpPr/>
            <p:nvPr/>
          </p:nvGrpSpPr>
          <p:grpSpPr>
            <a:xfrm>
              <a:off x="7139975" y="1094089"/>
              <a:ext cx="102316" cy="115702"/>
              <a:chOff x="2801955" y="1042741"/>
              <a:chExt cx="102316" cy="115702"/>
            </a:xfrm>
          </p:grpSpPr>
          <p:sp>
            <p:nvSpPr>
              <p:cNvPr id="40" name="Isosceles Triangle 76">
                <a:extLst>
                  <a:ext uri="{FF2B5EF4-FFF2-40B4-BE49-F238E27FC236}">
                    <a16:creationId xmlns:a16="http://schemas.microsoft.com/office/drawing/2014/main" id="{089F778F-307F-36A6-95DA-0C6A98323578}"/>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1" name="Isosceles Triangle 77">
                <a:extLst>
                  <a:ext uri="{FF2B5EF4-FFF2-40B4-BE49-F238E27FC236}">
                    <a16:creationId xmlns:a16="http://schemas.microsoft.com/office/drawing/2014/main" id="{9B1AE2D4-4860-8BC4-9A91-30A884D4AA46}"/>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8" name="Isosceles Triangle 78">
                <a:extLst>
                  <a:ext uri="{FF2B5EF4-FFF2-40B4-BE49-F238E27FC236}">
                    <a16:creationId xmlns:a16="http://schemas.microsoft.com/office/drawing/2014/main" id="{7C4350F1-2B88-4F69-B8F8-2B1639556C73}"/>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9" name="Isosceles Triangle 81">
                <a:extLst>
                  <a:ext uri="{FF2B5EF4-FFF2-40B4-BE49-F238E27FC236}">
                    <a16:creationId xmlns:a16="http://schemas.microsoft.com/office/drawing/2014/main" id="{F2ABE60B-1B0E-CA41-99F1-456A1F9013F2}"/>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39" name="Teardrop 38">
              <a:extLst>
                <a:ext uri="{FF2B5EF4-FFF2-40B4-BE49-F238E27FC236}">
                  <a16:creationId xmlns:a16="http://schemas.microsoft.com/office/drawing/2014/main" id="{65BDD296-8305-2407-8672-4BBDC861A012}"/>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0" name="Group 49">
            <a:extLst>
              <a:ext uri="{FF2B5EF4-FFF2-40B4-BE49-F238E27FC236}">
                <a16:creationId xmlns:a16="http://schemas.microsoft.com/office/drawing/2014/main" id="{2B0C0052-C1B9-0FA7-5410-DD80B9170DC6}"/>
              </a:ext>
            </a:extLst>
          </p:cNvPr>
          <p:cNvGrpSpPr/>
          <p:nvPr/>
        </p:nvGrpSpPr>
        <p:grpSpPr>
          <a:xfrm>
            <a:off x="5139811" y="1004488"/>
            <a:ext cx="339809" cy="597472"/>
            <a:chOff x="7139975" y="780987"/>
            <a:chExt cx="257844" cy="428804"/>
          </a:xfrm>
        </p:grpSpPr>
        <p:sp>
          <p:nvSpPr>
            <p:cNvPr id="51" name="Flowchart: Magnetic Disk 108">
              <a:extLst>
                <a:ext uri="{FF2B5EF4-FFF2-40B4-BE49-F238E27FC236}">
                  <a16:creationId xmlns:a16="http://schemas.microsoft.com/office/drawing/2014/main" id="{72057B1B-B625-E5F9-768F-41FD99D3B1AC}"/>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52" name="Group 51">
              <a:extLst>
                <a:ext uri="{FF2B5EF4-FFF2-40B4-BE49-F238E27FC236}">
                  <a16:creationId xmlns:a16="http://schemas.microsoft.com/office/drawing/2014/main" id="{7A092D71-F712-78BD-DC1F-718E952AB69F}"/>
                </a:ext>
              </a:extLst>
            </p:cNvPr>
            <p:cNvGrpSpPr/>
            <p:nvPr/>
          </p:nvGrpSpPr>
          <p:grpSpPr>
            <a:xfrm>
              <a:off x="7139975" y="1094089"/>
              <a:ext cx="102316" cy="115702"/>
              <a:chOff x="2801955" y="1042741"/>
              <a:chExt cx="102316" cy="115702"/>
            </a:xfrm>
          </p:grpSpPr>
          <p:sp>
            <p:nvSpPr>
              <p:cNvPr id="54" name="Isosceles Triangle 76">
                <a:extLst>
                  <a:ext uri="{FF2B5EF4-FFF2-40B4-BE49-F238E27FC236}">
                    <a16:creationId xmlns:a16="http://schemas.microsoft.com/office/drawing/2014/main" id="{5D20A9CC-D08D-4D5D-6BCE-ABA04B4E82BB}"/>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5" name="Isosceles Triangle 77">
                <a:extLst>
                  <a:ext uri="{FF2B5EF4-FFF2-40B4-BE49-F238E27FC236}">
                    <a16:creationId xmlns:a16="http://schemas.microsoft.com/office/drawing/2014/main" id="{2E85A0B6-B631-6D5C-C94E-3340ED5A54F1}"/>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6" name="Isosceles Triangle 78">
                <a:extLst>
                  <a:ext uri="{FF2B5EF4-FFF2-40B4-BE49-F238E27FC236}">
                    <a16:creationId xmlns:a16="http://schemas.microsoft.com/office/drawing/2014/main" id="{7D75A2DF-C961-C6C1-9AFB-C37B055388F7}"/>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57" name="Isosceles Triangle 81">
                <a:extLst>
                  <a:ext uri="{FF2B5EF4-FFF2-40B4-BE49-F238E27FC236}">
                    <a16:creationId xmlns:a16="http://schemas.microsoft.com/office/drawing/2014/main" id="{F9D9F374-D1D6-FFB5-FD34-539DBD9A914A}"/>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53" name="Teardrop 52">
              <a:extLst>
                <a:ext uri="{FF2B5EF4-FFF2-40B4-BE49-F238E27FC236}">
                  <a16:creationId xmlns:a16="http://schemas.microsoft.com/office/drawing/2014/main" id="{9F43FC5E-F58A-3047-C153-C9EEA7D9981B}"/>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58" name="Group 57">
            <a:extLst>
              <a:ext uri="{FF2B5EF4-FFF2-40B4-BE49-F238E27FC236}">
                <a16:creationId xmlns:a16="http://schemas.microsoft.com/office/drawing/2014/main" id="{F04FB04B-5C03-3C31-6E7E-81FD8AA09A89}"/>
              </a:ext>
            </a:extLst>
          </p:cNvPr>
          <p:cNvGrpSpPr/>
          <p:nvPr/>
        </p:nvGrpSpPr>
        <p:grpSpPr>
          <a:xfrm>
            <a:off x="7824486" y="1051519"/>
            <a:ext cx="339809" cy="597472"/>
            <a:chOff x="7139975" y="780987"/>
            <a:chExt cx="257844" cy="428804"/>
          </a:xfrm>
        </p:grpSpPr>
        <p:sp>
          <p:nvSpPr>
            <p:cNvPr id="59" name="Flowchart: Magnetic Disk 108">
              <a:extLst>
                <a:ext uri="{FF2B5EF4-FFF2-40B4-BE49-F238E27FC236}">
                  <a16:creationId xmlns:a16="http://schemas.microsoft.com/office/drawing/2014/main" id="{DFF8C826-2500-B1CA-33F4-7978B987142F}"/>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60" name="Group 59">
              <a:extLst>
                <a:ext uri="{FF2B5EF4-FFF2-40B4-BE49-F238E27FC236}">
                  <a16:creationId xmlns:a16="http://schemas.microsoft.com/office/drawing/2014/main" id="{8353BD3A-60D6-4791-500F-E1C10506A054}"/>
                </a:ext>
              </a:extLst>
            </p:cNvPr>
            <p:cNvGrpSpPr/>
            <p:nvPr/>
          </p:nvGrpSpPr>
          <p:grpSpPr>
            <a:xfrm>
              <a:off x="7139975" y="1094089"/>
              <a:ext cx="102316" cy="115702"/>
              <a:chOff x="2801955" y="1042741"/>
              <a:chExt cx="102316" cy="115702"/>
            </a:xfrm>
          </p:grpSpPr>
          <p:sp>
            <p:nvSpPr>
              <p:cNvPr id="62" name="Isosceles Triangle 76">
                <a:extLst>
                  <a:ext uri="{FF2B5EF4-FFF2-40B4-BE49-F238E27FC236}">
                    <a16:creationId xmlns:a16="http://schemas.microsoft.com/office/drawing/2014/main" id="{F193262B-2327-12DB-4B16-0AF614762450}"/>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3" name="Isosceles Triangle 77">
                <a:extLst>
                  <a:ext uri="{FF2B5EF4-FFF2-40B4-BE49-F238E27FC236}">
                    <a16:creationId xmlns:a16="http://schemas.microsoft.com/office/drawing/2014/main" id="{07DB09E5-2FC5-DBAF-9B01-46A30B394580}"/>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4" name="Isosceles Triangle 78">
                <a:extLst>
                  <a:ext uri="{FF2B5EF4-FFF2-40B4-BE49-F238E27FC236}">
                    <a16:creationId xmlns:a16="http://schemas.microsoft.com/office/drawing/2014/main" id="{F16C30E6-84E6-3665-DA6E-1396910DE60E}"/>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65" name="Isosceles Triangle 81">
                <a:extLst>
                  <a:ext uri="{FF2B5EF4-FFF2-40B4-BE49-F238E27FC236}">
                    <a16:creationId xmlns:a16="http://schemas.microsoft.com/office/drawing/2014/main" id="{35C93430-6586-367D-769A-0C1EF45C61F6}"/>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61" name="Teardrop 60">
              <a:extLst>
                <a:ext uri="{FF2B5EF4-FFF2-40B4-BE49-F238E27FC236}">
                  <a16:creationId xmlns:a16="http://schemas.microsoft.com/office/drawing/2014/main" id="{37BF2A8D-B068-AA45-B1C0-3F4DB764CB2D}"/>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84" name="TextBox 83">
            <a:extLst>
              <a:ext uri="{FF2B5EF4-FFF2-40B4-BE49-F238E27FC236}">
                <a16:creationId xmlns:a16="http://schemas.microsoft.com/office/drawing/2014/main" id="{A961BCAD-74D3-1837-AA6D-C4E6212F8C0A}"/>
              </a:ext>
            </a:extLst>
          </p:cNvPr>
          <p:cNvSpPr txBox="1"/>
          <p:nvPr/>
        </p:nvSpPr>
        <p:spPr>
          <a:xfrm>
            <a:off x="7405655" y="4076119"/>
            <a:ext cx="4346212" cy="338554"/>
          </a:xfrm>
          <a:prstGeom prst="rect">
            <a:avLst/>
          </a:prstGeom>
          <a:noFill/>
        </p:spPr>
        <p:txBody>
          <a:bodyPr wrap="square" rtlCol="0">
            <a:spAutoFit/>
          </a:bodyPr>
          <a:lstStyle/>
          <a:p>
            <a:r>
              <a:rPr lang="et-EE" sz="1600" u="sng" dirty="0">
                <a:cs typeface="Arial" panose="020B0604020202020204" pitchFamily="34" charset="0"/>
              </a:rPr>
              <a:t>Keskkonnaparameetrid – pidevad</a:t>
            </a:r>
          </a:p>
        </p:txBody>
      </p:sp>
      <p:sp>
        <p:nvSpPr>
          <p:cNvPr id="85" name="TextBox 84">
            <a:extLst>
              <a:ext uri="{FF2B5EF4-FFF2-40B4-BE49-F238E27FC236}">
                <a16:creationId xmlns:a16="http://schemas.microsoft.com/office/drawing/2014/main" id="{1085B7FE-FFB7-6141-39D2-2028CB9E115C}"/>
              </a:ext>
            </a:extLst>
          </p:cNvPr>
          <p:cNvSpPr txBox="1"/>
          <p:nvPr/>
        </p:nvSpPr>
        <p:spPr>
          <a:xfrm>
            <a:off x="7616735" y="4713567"/>
            <a:ext cx="4414663" cy="338554"/>
          </a:xfrm>
          <a:prstGeom prst="rect">
            <a:avLst/>
          </a:prstGeom>
          <a:noFill/>
        </p:spPr>
        <p:txBody>
          <a:bodyPr wrap="square" rtlCol="0">
            <a:spAutoFit/>
          </a:bodyPr>
          <a:lstStyle/>
          <a:p>
            <a:r>
              <a:rPr lang="et-EE" sz="1600" dirty="0">
                <a:cs typeface="Arial" panose="020B0604020202020204" pitchFamily="34" charset="0"/>
              </a:rPr>
              <a:t>Veetaseme kaev, </a:t>
            </a:r>
            <a:r>
              <a:rPr lang="et-EE" sz="1600" dirty="0" err="1">
                <a:cs typeface="Arial" panose="020B0604020202020204" pitchFamily="34" charset="0"/>
              </a:rPr>
              <a:t>piesomeeter</a:t>
            </a:r>
            <a:r>
              <a:rPr lang="et-EE" sz="1600" dirty="0">
                <a:cs typeface="Arial" panose="020B0604020202020204" pitchFamily="34" charset="0"/>
              </a:rPr>
              <a:t>; andmesalvesti</a:t>
            </a:r>
          </a:p>
        </p:txBody>
      </p:sp>
      <p:sp>
        <p:nvSpPr>
          <p:cNvPr id="86" name="TextBox 85">
            <a:extLst>
              <a:ext uri="{FF2B5EF4-FFF2-40B4-BE49-F238E27FC236}">
                <a16:creationId xmlns:a16="http://schemas.microsoft.com/office/drawing/2014/main" id="{D0FED38B-2459-D481-A13C-4D812F2A15B8}"/>
              </a:ext>
            </a:extLst>
          </p:cNvPr>
          <p:cNvSpPr txBox="1"/>
          <p:nvPr/>
        </p:nvSpPr>
        <p:spPr>
          <a:xfrm>
            <a:off x="7628162" y="4397682"/>
            <a:ext cx="4418773" cy="338554"/>
          </a:xfrm>
          <a:prstGeom prst="rect">
            <a:avLst/>
          </a:prstGeom>
          <a:noFill/>
        </p:spPr>
        <p:txBody>
          <a:bodyPr wrap="square" rtlCol="0">
            <a:spAutoFit/>
          </a:bodyPr>
          <a:lstStyle/>
          <a:p>
            <a:r>
              <a:rPr lang="et-EE" sz="1600" dirty="0">
                <a:cs typeface="Arial" panose="020B0604020202020204" pitchFamily="34" charset="0"/>
              </a:rPr>
              <a:t>Mullatemperatuur (</a:t>
            </a:r>
            <a:r>
              <a:rPr lang="et-EE" sz="1600" baseline="30000" dirty="0" err="1">
                <a:cs typeface="Arial" panose="020B0604020202020204" pitchFamily="34" charset="0"/>
              </a:rPr>
              <a:t>o</a:t>
            </a:r>
            <a:r>
              <a:rPr lang="et-EE" sz="1600" dirty="0" err="1">
                <a:cs typeface="Arial" panose="020B0604020202020204" pitchFamily="34" charset="0"/>
              </a:rPr>
              <a:t>C</a:t>
            </a:r>
            <a:r>
              <a:rPr lang="et-EE" sz="1600" dirty="0">
                <a:cs typeface="Arial" panose="020B0604020202020204" pitchFamily="34" charset="0"/>
              </a:rPr>
              <a:t>) 10 &amp; 40 cm; andmesalvesti</a:t>
            </a:r>
          </a:p>
        </p:txBody>
      </p:sp>
      <p:sp>
        <p:nvSpPr>
          <p:cNvPr id="87" name="Flowchart: Magnetic Disk 128">
            <a:extLst>
              <a:ext uri="{FF2B5EF4-FFF2-40B4-BE49-F238E27FC236}">
                <a16:creationId xmlns:a16="http://schemas.microsoft.com/office/drawing/2014/main" id="{A425BBB3-964C-822C-1059-428E027C56DA}"/>
              </a:ext>
            </a:extLst>
          </p:cNvPr>
          <p:cNvSpPr/>
          <p:nvPr/>
        </p:nvSpPr>
        <p:spPr>
          <a:xfrm>
            <a:off x="7526618" y="4722123"/>
            <a:ext cx="106761" cy="357435"/>
          </a:xfrm>
          <a:prstGeom prst="flowChartMagneticDisk">
            <a:avLst/>
          </a:prstGeom>
          <a:solidFill>
            <a:srgbClr val="FFFF00">
              <a:alpha val="6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88" name="Group 87">
            <a:extLst>
              <a:ext uri="{FF2B5EF4-FFF2-40B4-BE49-F238E27FC236}">
                <a16:creationId xmlns:a16="http://schemas.microsoft.com/office/drawing/2014/main" id="{2182E004-6FD4-49EB-F7C6-B71BE3902072}"/>
              </a:ext>
            </a:extLst>
          </p:cNvPr>
          <p:cNvGrpSpPr/>
          <p:nvPr/>
        </p:nvGrpSpPr>
        <p:grpSpPr>
          <a:xfrm>
            <a:off x="7481011" y="4506054"/>
            <a:ext cx="152043" cy="138613"/>
            <a:chOff x="440076" y="4213965"/>
            <a:chExt cx="115369" cy="99482"/>
          </a:xfrm>
        </p:grpSpPr>
        <p:sp>
          <p:nvSpPr>
            <p:cNvPr id="89" name="Isosceles Triangle 57">
              <a:extLst>
                <a:ext uri="{FF2B5EF4-FFF2-40B4-BE49-F238E27FC236}">
                  <a16:creationId xmlns:a16="http://schemas.microsoft.com/office/drawing/2014/main" id="{259B30EA-B347-34CA-148E-FB4AC40BA658}"/>
                </a:ext>
              </a:extLst>
            </p:cNvPr>
            <p:cNvSpPr/>
            <p:nvPr/>
          </p:nvSpPr>
          <p:spPr>
            <a:xfrm rot="10800000">
              <a:off x="442502" y="4213965"/>
              <a:ext cx="112943" cy="49741"/>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0" name="Isosceles Triangle 58">
              <a:extLst>
                <a:ext uri="{FF2B5EF4-FFF2-40B4-BE49-F238E27FC236}">
                  <a16:creationId xmlns:a16="http://schemas.microsoft.com/office/drawing/2014/main" id="{70375012-A675-CA48-FEA8-FE654EB4D50C}"/>
                </a:ext>
              </a:extLst>
            </p:cNvPr>
            <p:cNvSpPr/>
            <p:nvPr/>
          </p:nvSpPr>
          <p:spPr>
            <a:xfrm rot="10800000">
              <a:off x="440076" y="4263706"/>
              <a:ext cx="112943" cy="49741"/>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91" name="Isosceles Triangle 57">
            <a:extLst>
              <a:ext uri="{FF2B5EF4-FFF2-40B4-BE49-F238E27FC236}">
                <a16:creationId xmlns:a16="http://schemas.microsoft.com/office/drawing/2014/main" id="{1F902C7E-A96D-5912-F61D-2B1265E119CF}"/>
              </a:ext>
            </a:extLst>
          </p:cNvPr>
          <p:cNvSpPr/>
          <p:nvPr/>
        </p:nvSpPr>
        <p:spPr>
          <a:xfrm rot="10800000">
            <a:off x="7880295" y="840197"/>
            <a:ext cx="148847" cy="69307"/>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2" name="Isosceles Triangle 58">
            <a:extLst>
              <a:ext uri="{FF2B5EF4-FFF2-40B4-BE49-F238E27FC236}">
                <a16:creationId xmlns:a16="http://schemas.microsoft.com/office/drawing/2014/main" id="{29110EFB-3067-A5D6-03AC-759AE9129F44}"/>
              </a:ext>
            </a:extLst>
          </p:cNvPr>
          <p:cNvSpPr/>
          <p:nvPr/>
        </p:nvSpPr>
        <p:spPr>
          <a:xfrm rot="10800000">
            <a:off x="7880292" y="923530"/>
            <a:ext cx="148847" cy="69307"/>
          </a:xfrm>
          <a:prstGeom prst="triangle">
            <a:avLst/>
          </a:prstGeom>
          <a:solidFill>
            <a:srgbClr val="FFFF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3" name="Flowchart: Magnetic Disk 59">
            <a:extLst>
              <a:ext uri="{FF2B5EF4-FFF2-40B4-BE49-F238E27FC236}">
                <a16:creationId xmlns:a16="http://schemas.microsoft.com/office/drawing/2014/main" id="{A948DD4B-EB99-ABEC-13D9-68A74BCB5869}"/>
              </a:ext>
            </a:extLst>
          </p:cNvPr>
          <p:cNvSpPr/>
          <p:nvPr/>
        </p:nvSpPr>
        <p:spPr>
          <a:xfrm>
            <a:off x="7706464" y="825773"/>
            <a:ext cx="106760" cy="357435"/>
          </a:xfrm>
          <a:prstGeom prst="flowChartMagneticDisk">
            <a:avLst/>
          </a:prstGeom>
          <a:solidFill>
            <a:srgbClr val="FFFF00">
              <a:alpha val="62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45" name="TextBox 133">
            <a:extLst>
              <a:ext uri="{FF2B5EF4-FFF2-40B4-BE49-F238E27FC236}">
                <a16:creationId xmlns:a16="http://schemas.microsoft.com/office/drawing/2014/main" id="{95F1E6DA-B18F-7619-4F9F-A124B62A7358}"/>
              </a:ext>
            </a:extLst>
          </p:cNvPr>
          <p:cNvSpPr txBox="1"/>
          <p:nvPr/>
        </p:nvSpPr>
        <p:spPr>
          <a:xfrm>
            <a:off x="2870579" y="5825020"/>
            <a:ext cx="4408636" cy="871008"/>
          </a:xfrm>
          <a:prstGeom prst="rect">
            <a:avLst/>
          </a:prstGeom>
          <a:noFill/>
        </p:spPr>
        <p:txBody>
          <a:bodyPr wrap="square" rtlCol="0">
            <a:spAutoFit/>
          </a:bodyPr>
          <a:lstStyle/>
          <a:p>
            <a:pPr lvl="0">
              <a:lnSpc>
                <a:spcPct val="107000"/>
              </a:lnSpc>
            </a:pPr>
            <a:r>
              <a:rPr lang="et-EE" sz="1600" dirty="0">
                <a:cs typeface="Arial" panose="020B0604020202020204" pitchFamily="34" charset="0"/>
              </a:rPr>
              <a:t>Mullakeemia (</a:t>
            </a:r>
            <a:r>
              <a:rPr lang="et-EE" sz="1600" dirty="0" err="1">
                <a:ea typeface="Calibri" panose="020F0502020204030204" pitchFamily="34" charset="0"/>
                <a:cs typeface="Arial" panose="020B0604020202020204" pitchFamily="34" charset="0"/>
              </a:rPr>
              <a:t>pH</a:t>
            </a:r>
            <a:r>
              <a:rPr lang="et-EE" sz="1600" baseline="-25000" dirty="0" err="1">
                <a:ea typeface="Calibri" panose="020F0502020204030204" pitchFamily="34" charset="0"/>
                <a:cs typeface="Arial" panose="020B0604020202020204" pitchFamily="34" charset="0"/>
              </a:rPr>
              <a:t>KCl</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HNO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P, K, Ca, Mg, </a:t>
            </a:r>
            <a:r>
              <a:rPr lang="et-EE" sz="1600" dirty="0" err="1">
                <a:ea typeface="Calibri" panose="020F0502020204030204" pitchFamily="34" charset="0"/>
                <a:cs typeface="Arial" panose="020B0604020202020204" pitchFamily="34" charset="0"/>
              </a:rPr>
              <a:t>C</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a:t>
            </a:r>
            <a:r>
              <a:rPr lang="et-EE" sz="1600" baseline="-25000" dirty="0">
                <a:ea typeface="Calibri" panose="020F0502020204030204" pitchFamily="34" charset="0"/>
                <a:cs typeface="Arial" panose="020B0604020202020204" pitchFamily="34" charset="0"/>
              </a:rPr>
              <a:t> </a:t>
            </a:r>
            <a:r>
              <a:rPr lang="et-EE" sz="1600" dirty="0">
                <a:ea typeface="Calibri" panose="020F0502020204030204" pitchFamily="34" charset="0"/>
                <a:cs typeface="Arial" panose="020B0604020202020204" pitchFamily="34" charset="0"/>
              </a:rPr>
              <a:t>tuha sisaldus);</a:t>
            </a:r>
            <a:r>
              <a:rPr lang="et-EE" sz="1600" dirty="0">
                <a:cs typeface="Arial" panose="020B0604020202020204" pitchFamily="34" charset="0"/>
              </a:rPr>
              <a:t> mulla </a:t>
            </a:r>
            <a:r>
              <a:rPr lang="et-EE" sz="1600" dirty="0" err="1">
                <a:cs typeface="Arial" panose="020B0604020202020204" pitchFamily="34" charset="0"/>
              </a:rPr>
              <a:t>lasuvustihedus</a:t>
            </a:r>
            <a:r>
              <a:rPr lang="et-EE" sz="1600" dirty="0">
                <a:cs typeface="Arial" panose="020B0604020202020204" pitchFamily="34" charset="0"/>
              </a:rPr>
              <a:t> (kord </a:t>
            </a:r>
            <a:r>
              <a:rPr lang="et-EE" sz="1600" dirty="0" err="1">
                <a:cs typeface="Arial" panose="020B0604020202020204" pitchFamily="34" charset="0"/>
              </a:rPr>
              <a:t>projeki</a:t>
            </a:r>
            <a:r>
              <a:rPr lang="et-EE" sz="1600" dirty="0">
                <a:cs typeface="Arial" panose="020B0604020202020204" pitchFamily="34" charset="0"/>
              </a:rPr>
              <a:t> jooksul)</a:t>
            </a:r>
          </a:p>
        </p:txBody>
      </p:sp>
      <p:sp>
        <p:nvSpPr>
          <p:cNvPr id="82" name="TextBox 81">
            <a:extLst>
              <a:ext uri="{FF2B5EF4-FFF2-40B4-BE49-F238E27FC236}">
                <a16:creationId xmlns:a16="http://schemas.microsoft.com/office/drawing/2014/main" id="{33EE4D82-202E-C9EA-EB22-0FB34A60134A}"/>
              </a:ext>
            </a:extLst>
          </p:cNvPr>
          <p:cNvSpPr txBox="1"/>
          <p:nvPr/>
        </p:nvSpPr>
        <p:spPr>
          <a:xfrm>
            <a:off x="2906349" y="4668839"/>
            <a:ext cx="3933069" cy="338554"/>
          </a:xfrm>
          <a:prstGeom prst="rect">
            <a:avLst/>
          </a:prstGeom>
          <a:noFill/>
        </p:spPr>
        <p:txBody>
          <a:bodyPr wrap="square" rtlCol="0">
            <a:spAutoFit/>
          </a:bodyPr>
          <a:lstStyle/>
          <a:p>
            <a:r>
              <a:rPr lang="et-EE" sz="1600" dirty="0">
                <a:cs typeface="Arial" panose="020B0604020202020204" pitchFamily="34" charset="0"/>
              </a:rPr>
              <a:t>Mullatemperatuuri profiil 10, 20, 30 &amp; 40 cm</a:t>
            </a:r>
          </a:p>
        </p:txBody>
      </p:sp>
      <p:sp>
        <p:nvSpPr>
          <p:cNvPr id="83" name="TextBox 133">
            <a:extLst>
              <a:ext uri="{FF2B5EF4-FFF2-40B4-BE49-F238E27FC236}">
                <a16:creationId xmlns:a16="http://schemas.microsoft.com/office/drawing/2014/main" id="{33E9B9D3-8725-5BFE-65DF-635F0B214071}"/>
              </a:ext>
            </a:extLst>
          </p:cNvPr>
          <p:cNvSpPr txBox="1"/>
          <p:nvPr/>
        </p:nvSpPr>
        <p:spPr>
          <a:xfrm>
            <a:off x="2912944" y="4379683"/>
            <a:ext cx="2014511" cy="338554"/>
          </a:xfrm>
          <a:prstGeom prst="rect">
            <a:avLst/>
          </a:prstGeom>
          <a:noFill/>
        </p:spPr>
        <p:txBody>
          <a:bodyPr wrap="square" rtlCol="0">
            <a:spAutoFit/>
          </a:bodyPr>
          <a:lstStyle/>
          <a:p>
            <a:r>
              <a:rPr lang="et-EE" sz="1600" dirty="0">
                <a:cs typeface="Arial" panose="020B0604020202020204" pitchFamily="34" charset="0"/>
              </a:rPr>
              <a:t>Mulla niiskus 0-6 cm</a:t>
            </a:r>
          </a:p>
        </p:txBody>
      </p:sp>
      <p:sp>
        <p:nvSpPr>
          <p:cNvPr id="95" name="Teardrop 94">
            <a:extLst>
              <a:ext uri="{FF2B5EF4-FFF2-40B4-BE49-F238E27FC236}">
                <a16:creationId xmlns:a16="http://schemas.microsoft.com/office/drawing/2014/main" id="{93EEBCFF-25C9-F2E2-A543-C19A07067CD5}"/>
              </a:ext>
            </a:extLst>
          </p:cNvPr>
          <p:cNvSpPr/>
          <p:nvPr/>
        </p:nvSpPr>
        <p:spPr>
          <a:xfrm>
            <a:off x="2710196" y="4502876"/>
            <a:ext cx="145759" cy="146705"/>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96" name="Group 95">
            <a:extLst>
              <a:ext uri="{FF2B5EF4-FFF2-40B4-BE49-F238E27FC236}">
                <a16:creationId xmlns:a16="http://schemas.microsoft.com/office/drawing/2014/main" id="{587A2240-C137-AECE-3663-3318A0F810C0}"/>
              </a:ext>
            </a:extLst>
          </p:cNvPr>
          <p:cNvGrpSpPr/>
          <p:nvPr/>
        </p:nvGrpSpPr>
        <p:grpSpPr>
          <a:xfrm>
            <a:off x="2720443" y="4780754"/>
            <a:ext cx="139408" cy="184997"/>
            <a:chOff x="2568247" y="5161714"/>
            <a:chExt cx="139408" cy="184997"/>
          </a:xfrm>
        </p:grpSpPr>
        <p:sp>
          <p:nvSpPr>
            <p:cNvPr id="97" name="Isosceles Triangle 76">
              <a:extLst>
                <a:ext uri="{FF2B5EF4-FFF2-40B4-BE49-F238E27FC236}">
                  <a16:creationId xmlns:a16="http://schemas.microsoft.com/office/drawing/2014/main" id="{1DBCC4DE-5800-3C38-CC8E-16FD263CA086}"/>
                </a:ext>
              </a:extLst>
            </p:cNvPr>
            <p:cNvSpPr/>
            <p:nvPr/>
          </p:nvSpPr>
          <p:spPr>
            <a:xfrm rot="10800000">
              <a:off x="2568247" y="5161714"/>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8" name="Isosceles Triangle 78">
              <a:extLst>
                <a:ext uri="{FF2B5EF4-FFF2-40B4-BE49-F238E27FC236}">
                  <a16:creationId xmlns:a16="http://schemas.microsoft.com/office/drawing/2014/main" id="{9B84ACA8-1AF0-A09D-1CA6-BE8931DC6483}"/>
                </a:ext>
              </a:extLst>
            </p:cNvPr>
            <p:cNvSpPr/>
            <p:nvPr/>
          </p:nvSpPr>
          <p:spPr>
            <a:xfrm rot="10800000">
              <a:off x="2576856" y="5298935"/>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99" name="Isosceles Triangle 81">
              <a:extLst>
                <a:ext uri="{FF2B5EF4-FFF2-40B4-BE49-F238E27FC236}">
                  <a16:creationId xmlns:a16="http://schemas.microsoft.com/office/drawing/2014/main" id="{F6B55717-E4B4-375C-F199-F4B74C56EEB6}"/>
                </a:ext>
              </a:extLst>
            </p:cNvPr>
            <p:cNvSpPr/>
            <p:nvPr/>
          </p:nvSpPr>
          <p:spPr>
            <a:xfrm rot="10800000">
              <a:off x="2570872" y="5251159"/>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00" name="Isosceles Triangle 81">
              <a:extLst>
                <a:ext uri="{FF2B5EF4-FFF2-40B4-BE49-F238E27FC236}">
                  <a16:creationId xmlns:a16="http://schemas.microsoft.com/office/drawing/2014/main" id="{EF5C303D-5625-2614-0982-3617021AA46A}"/>
                </a:ext>
              </a:extLst>
            </p:cNvPr>
            <p:cNvSpPr/>
            <p:nvPr/>
          </p:nvSpPr>
          <p:spPr>
            <a:xfrm rot="10800000">
              <a:off x="2572348" y="5204843"/>
              <a:ext cx="130799" cy="47776"/>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01" name="TextBox 100">
            <a:extLst>
              <a:ext uri="{FF2B5EF4-FFF2-40B4-BE49-F238E27FC236}">
                <a16:creationId xmlns:a16="http://schemas.microsoft.com/office/drawing/2014/main" id="{A7AA0EBC-68C3-F746-F903-26A86E5DE9C3}"/>
              </a:ext>
            </a:extLst>
          </p:cNvPr>
          <p:cNvSpPr txBox="1"/>
          <p:nvPr/>
        </p:nvSpPr>
        <p:spPr>
          <a:xfrm>
            <a:off x="2600330" y="4057618"/>
            <a:ext cx="4346212" cy="338554"/>
          </a:xfrm>
          <a:prstGeom prst="rect">
            <a:avLst/>
          </a:prstGeom>
          <a:noFill/>
        </p:spPr>
        <p:txBody>
          <a:bodyPr wrap="square" rtlCol="0">
            <a:spAutoFit/>
          </a:bodyPr>
          <a:lstStyle/>
          <a:p>
            <a:r>
              <a:rPr lang="et-EE" sz="1600" u="sng" dirty="0">
                <a:cs typeface="Arial" panose="020B0604020202020204" pitchFamily="34" charset="0"/>
              </a:rPr>
              <a:t>Keskkonnaparameetrid – perioodilised </a:t>
            </a:r>
          </a:p>
        </p:txBody>
      </p:sp>
      <p:grpSp>
        <p:nvGrpSpPr>
          <p:cNvPr id="117" name="Group 116">
            <a:extLst>
              <a:ext uri="{FF2B5EF4-FFF2-40B4-BE49-F238E27FC236}">
                <a16:creationId xmlns:a16="http://schemas.microsoft.com/office/drawing/2014/main" id="{8CAEE6A2-278E-8D55-BD20-89153953C6AA}"/>
              </a:ext>
            </a:extLst>
          </p:cNvPr>
          <p:cNvGrpSpPr/>
          <p:nvPr/>
        </p:nvGrpSpPr>
        <p:grpSpPr>
          <a:xfrm>
            <a:off x="4238940" y="390968"/>
            <a:ext cx="1961992" cy="2191600"/>
            <a:chOff x="4238940" y="390968"/>
            <a:chExt cx="1961992" cy="2191600"/>
          </a:xfrm>
        </p:grpSpPr>
        <p:sp>
          <p:nvSpPr>
            <p:cNvPr id="112" name="Hexagon 111">
              <a:extLst>
                <a:ext uri="{FF2B5EF4-FFF2-40B4-BE49-F238E27FC236}">
                  <a16:creationId xmlns:a16="http://schemas.microsoft.com/office/drawing/2014/main" id="{99C1001A-F936-167A-EC13-96E24DD40AA4}"/>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3" name="Hexagon 112">
              <a:extLst>
                <a:ext uri="{FF2B5EF4-FFF2-40B4-BE49-F238E27FC236}">
                  <a16:creationId xmlns:a16="http://schemas.microsoft.com/office/drawing/2014/main" id="{5F053543-9770-6A78-8E88-126C6ED88598}"/>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4" name="Hexagon 113">
              <a:extLst>
                <a:ext uri="{FF2B5EF4-FFF2-40B4-BE49-F238E27FC236}">
                  <a16:creationId xmlns:a16="http://schemas.microsoft.com/office/drawing/2014/main" id="{E72D69EF-5701-F13D-2E8F-E1C36143FB2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5" name="Hexagon 114">
              <a:extLst>
                <a:ext uri="{FF2B5EF4-FFF2-40B4-BE49-F238E27FC236}">
                  <a16:creationId xmlns:a16="http://schemas.microsoft.com/office/drawing/2014/main" id="{85602BA0-A789-5D56-317E-ACFF32E70BDD}"/>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16" name="Hexagon 115">
              <a:extLst>
                <a:ext uri="{FF2B5EF4-FFF2-40B4-BE49-F238E27FC236}">
                  <a16:creationId xmlns:a16="http://schemas.microsoft.com/office/drawing/2014/main" id="{15DFF6D1-614D-A856-BF39-3306C198797E}"/>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18" name="Group 117">
            <a:extLst>
              <a:ext uri="{FF2B5EF4-FFF2-40B4-BE49-F238E27FC236}">
                <a16:creationId xmlns:a16="http://schemas.microsoft.com/office/drawing/2014/main" id="{A38ADA46-25EE-5DDB-43F2-49B7619E64BF}"/>
              </a:ext>
            </a:extLst>
          </p:cNvPr>
          <p:cNvGrpSpPr/>
          <p:nvPr/>
        </p:nvGrpSpPr>
        <p:grpSpPr>
          <a:xfrm>
            <a:off x="6979495" y="396144"/>
            <a:ext cx="1961992" cy="2191600"/>
            <a:chOff x="4238940" y="390968"/>
            <a:chExt cx="1961992" cy="2191600"/>
          </a:xfrm>
        </p:grpSpPr>
        <p:sp>
          <p:nvSpPr>
            <p:cNvPr id="119" name="Hexagon 118">
              <a:extLst>
                <a:ext uri="{FF2B5EF4-FFF2-40B4-BE49-F238E27FC236}">
                  <a16:creationId xmlns:a16="http://schemas.microsoft.com/office/drawing/2014/main" id="{78E7DD18-FD98-4963-AB1C-4869C32822CD}"/>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0" name="Hexagon 119">
              <a:extLst>
                <a:ext uri="{FF2B5EF4-FFF2-40B4-BE49-F238E27FC236}">
                  <a16:creationId xmlns:a16="http://schemas.microsoft.com/office/drawing/2014/main" id="{160A16F9-06C1-8772-E770-C4A662D85056}"/>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1" name="Hexagon 120">
              <a:extLst>
                <a:ext uri="{FF2B5EF4-FFF2-40B4-BE49-F238E27FC236}">
                  <a16:creationId xmlns:a16="http://schemas.microsoft.com/office/drawing/2014/main" id="{1806BC9C-8FFA-35DB-3E05-C86837C8B904}"/>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2" name="Hexagon 121">
              <a:extLst>
                <a:ext uri="{FF2B5EF4-FFF2-40B4-BE49-F238E27FC236}">
                  <a16:creationId xmlns:a16="http://schemas.microsoft.com/office/drawing/2014/main" id="{4356E243-85D0-04C8-A143-E402BD7C055B}"/>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3" name="Hexagon 122">
              <a:extLst>
                <a:ext uri="{FF2B5EF4-FFF2-40B4-BE49-F238E27FC236}">
                  <a16:creationId xmlns:a16="http://schemas.microsoft.com/office/drawing/2014/main" id="{388CD81C-3516-2B21-0D01-AAEDDBA00A7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grpSp>
        <p:nvGrpSpPr>
          <p:cNvPr id="124" name="Group 123">
            <a:extLst>
              <a:ext uri="{FF2B5EF4-FFF2-40B4-BE49-F238E27FC236}">
                <a16:creationId xmlns:a16="http://schemas.microsoft.com/office/drawing/2014/main" id="{AFBDF899-E292-5A3F-C305-DDDFCD7E8D91}"/>
              </a:ext>
            </a:extLst>
          </p:cNvPr>
          <p:cNvGrpSpPr/>
          <p:nvPr/>
        </p:nvGrpSpPr>
        <p:grpSpPr>
          <a:xfrm>
            <a:off x="9925781" y="396717"/>
            <a:ext cx="1961992" cy="2191600"/>
            <a:chOff x="4238940" y="390968"/>
            <a:chExt cx="1961992" cy="2191600"/>
          </a:xfrm>
        </p:grpSpPr>
        <p:sp>
          <p:nvSpPr>
            <p:cNvPr id="125" name="Hexagon 124">
              <a:extLst>
                <a:ext uri="{FF2B5EF4-FFF2-40B4-BE49-F238E27FC236}">
                  <a16:creationId xmlns:a16="http://schemas.microsoft.com/office/drawing/2014/main" id="{A6F2A062-D4F9-76E0-B219-C00FF5CEF5E2}"/>
                </a:ext>
              </a:extLst>
            </p:cNvPr>
            <p:cNvSpPr/>
            <p:nvPr/>
          </p:nvSpPr>
          <p:spPr>
            <a:xfrm>
              <a:off x="4238940" y="2148953"/>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6" name="Hexagon 125">
              <a:extLst>
                <a:ext uri="{FF2B5EF4-FFF2-40B4-BE49-F238E27FC236}">
                  <a16:creationId xmlns:a16="http://schemas.microsoft.com/office/drawing/2014/main" id="{D56EF360-724A-ACA9-B0FF-1C2C6F03BB93}"/>
                </a:ext>
              </a:extLst>
            </p:cNvPr>
            <p:cNvSpPr/>
            <p:nvPr/>
          </p:nvSpPr>
          <p:spPr>
            <a:xfrm>
              <a:off x="5304203" y="2520842"/>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7" name="Hexagon 126">
              <a:extLst>
                <a:ext uri="{FF2B5EF4-FFF2-40B4-BE49-F238E27FC236}">
                  <a16:creationId xmlns:a16="http://schemas.microsoft.com/office/drawing/2014/main" id="{9206C60E-ACDA-4183-82A1-409EB6CE63A9}"/>
                </a:ext>
              </a:extLst>
            </p:cNvPr>
            <p:cNvSpPr/>
            <p:nvPr/>
          </p:nvSpPr>
          <p:spPr>
            <a:xfrm>
              <a:off x="6133947" y="1786136"/>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8" name="Hexagon 127">
              <a:extLst>
                <a:ext uri="{FF2B5EF4-FFF2-40B4-BE49-F238E27FC236}">
                  <a16:creationId xmlns:a16="http://schemas.microsoft.com/office/drawing/2014/main" id="{E4D16F68-681D-C9D3-CA0A-A77E712AC41E}"/>
                </a:ext>
              </a:extLst>
            </p:cNvPr>
            <p:cNvSpPr/>
            <p:nvPr/>
          </p:nvSpPr>
          <p:spPr>
            <a:xfrm>
              <a:off x="5400894" y="390968"/>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29" name="Hexagon 128">
              <a:extLst>
                <a:ext uri="{FF2B5EF4-FFF2-40B4-BE49-F238E27FC236}">
                  <a16:creationId xmlns:a16="http://schemas.microsoft.com/office/drawing/2014/main" id="{71288E7C-3EFA-861F-7667-089F7E3D4C2F}"/>
                </a:ext>
              </a:extLst>
            </p:cNvPr>
            <p:cNvSpPr/>
            <p:nvPr/>
          </p:nvSpPr>
          <p:spPr>
            <a:xfrm>
              <a:off x="4471676" y="1035765"/>
              <a:ext cx="66985" cy="61726"/>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
        <p:nvSpPr>
          <p:cNvPr id="130" name="Hexagon 129">
            <a:extLst>
              <a:ext uri="{FF2B5EF4-FFF2-40B4-BE49-F238E27FC236}">
                <a16:creationId xmlns:a16="http://schemas.microsoft.com/office/drawing/2014/main" id="{D56115C1-D2B2-9EEF-86DD-A57816031FB5}"/>
              </a:ext>
            </a:extLst>
          </p:cNvPr>
          <p:cNvSpPr/>
          <p:nvPr/>
        </p:nvSpPr>
        <p:spPr>
          <a:xfrm>
            <a:off x="2744102" y="6094847"/>
            <a:ext cx="66985" cy="61727"/>
          </a:xfrm>
          <a:prstGeom prst="hexagon">
            <a:avLst/>
          </a:prstGeom>
          <a:solidFill>
            <a:srgbClr val="5E4431"/>
          </a:solidFill>
          <a:ln>
            <a:solidFill>
              <a:srgbClr val="4F3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32" name="Flowchart: Magnetic Disk 108">
            <a:extLst>
              <a:ext uri="{FF2B5EF4-FFF2-40B4-BE49-F238E27FC236}">
                <a16:creationId xmlns:a16="http://schemas.microsoft.com/office/drawing/2014/main" id="{85E6C1DF-F5FE-100D-2F76-2EFDCD9DF003}"/>
              </a:ext>
            </a:extLst>
          </p:cNvPr>
          <p:cNvSpPr/>
          <p:nvPr/>
        </p:nvSpPr>
        <p:spPr>
          <a:xfrm>
            <a:off x="2734751" y="5110539"/>
            <a:ext cx="106761" cy="357433"/>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39" name="TextBox 138">
            <a:extLst>
              <a:ext uri="{FF2B5EF4-FFF2-40B4-BE49-F238E27FC236}">
                <a16:creationId xmlns:a16="http://schemas.microsoft.com/office/drawing/2014/main" id="{1568E408-03EE-784F-088A-472B1AF223DA}"/>
              </a:ext>
            </a:extLst>
          </p:cNvPr>
          <p:cNvSpPr txBox="1"/>
          <p:nvPr/>
        </p:nvSpPr>
        <p:spPr>
          <a:xfrm>
            <a:off x="2881048" y="5025763"/>
            <a:ext cx="4380735" cy="830997"/>
          </a:xfrm>
          <a:prstGeom prst="rect">
            <a:avLst/>
          </a:prstGeom>
          <a:noFill/>
        </p:spPr>
        <p:txBody>
          <a:bodyPr wrap="square" rtlCol="0">
            <a:spAutoFit/>
          </a:bodyPr>
          <a:lstStyle/>
          <a:p>
            <a:r>
              <a:rPr lang="et-EE" sz="1600" dirty="0">
                <a:cs typeface="Arial" panose="020B0604020202020204" pitchFamily="34" charset="0"/>
              </a:rPr>
              <a:t>Vaatluskaev - veetase, </a:t>
            </a:r>
            <a:r>
              <a:rPr lang="et-EE" sz="1600" dirty="0" err="1">
                <a:cs typeface="Arial" panose="020B0604020202020204" pitchFamily="34" charset="0"/>
              </a:rPr>
              <a:t>pH</a:t>
            </a:r>
            <a:r>
              <a:rPr lang="et-EE" sz="1600" dirty="0">
                <a:cs typeface="Arial" panose="020B0604020202020204" pitchFamily="34" charset="0"/>
              </a:rPr>
              <a:t>, SPC, EC, ORP, O</a:t>
            </a:r>
            <a:r>
              <a:rPr lang="et-EE" sz="1600" baseline="-25000" dirty="0">
                <a:cs typeface="Arial" panose="020B0604020202020204" pitchFamily="34" charset="0"/>
              </a:rPr>
              <a:t>2</a:t>
            </a:r>
            <a:r>
              <a:rPr lang="et-EE" sz="1600" dirty="0">
                <a:cs typeface="Arial" panose="020B0604020202020204" pitchFamily="34" charset="0"/>
              </a:rPr>
              <a:t>, BP &amp; kord kuus vee keemia (</a:t>
            </a:r>
            <a:r>
              <a:rPr lang="et-EE" sz="1600" dirty="0" err="1">
                <a:ea typeface="Calibri" panose="020F0502020204030204" pitchFamily="34" charset="0"/>
                <a:cs typeface="Arial" panose="020B0604020202020204" pitchFamily="34" charset="0"/>
              </a:rPr>
              <a:t>pH</a:t>
            </a:r>
            <a:r>
              <a:rPr lang="et-EE" sz="1600" dirty="0">
                <a:ea typeface="Calibri" panose="020F0502020204030204" pitchFamily="34" charset="0"/>
                <a:cs typeface="Arial" panose="020B0604020202020204" pitchFamily="34" charset="0"/>
              </a:rPr>
              <a:t>, </a:t>
            </a:r>
            <a:r>
              <a:rPr lang="et-EE" sz="1600" dirty="0" err="1">
                <a:ea typeface="Calibri" panose="020F0502020204030204" pitchFamily="34" charset="0"/>
                <a:cs typeface="Arial" panose="020B0604020202020204" pitchFamily="34" charset="0"/>
              </a:rPr>
              <a:t>N</a:t>
            </a:r>
            <a:r>
              <a:rPr lang="et-EE" sz="1600" baseline="-25000" dirty="0" err="1">
                <a:ea typeface="Calibri" panose="020F0502020204030204" pitchFamily="34" charset="0"/>
                <a:cs typeface="Arial" panose="020B0604020202020204" pitchFamily="34" charset="0"/>
              </a:rPr>
              <a:t>tot</a:t>
            </a:r>
            <a:r>
              <a:rPr lang="et-EE" sz="1600" dirty="0">
                <a:ea typeface="Calibri" panose="020F0502020204030204" pitchFamily="34" charset="0"/>
                <a:cs typeface="Arial" panose="020B0604020202020204" pitchFamily="34" charset="0"/>
              </a:rPr>
              <a:t>, NO</a:t>
            </a:r>
            <a:r>
              <a:rPr lang="et-EE" sz="1600" baseline="-25000" dirty="0">
                <a:ea typeface="Calibri" panose="020F0502020204030204" pitchFamily="34" charset="0"/>
                <a:cs typeface="Arial" panose="020B0604020202020204" pitchFamily="34" charset="0"/>
              </a:rPr>
              <a:t>3</a:t>
            </a:r>
            <a:r>
              <a:rPr lang="et-EE" sz="1600" dirty="0">
                <a:ea typeface="Calibri" panose="020F0502020204030204" pitchFamily="34" charset="0"/>
                <a:cs typeface="Arial" panose="020B0604020202020204" pitchFamily="34" charset="0"/>
              </a:rPr>
              <a:t>, DOC, PO</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 K, Ca, Mg, NH</a:t>
            </a:r>
            <a:r>
              <a:rPr lang="et-EE" sz="1600" baseline="-25000" dirty="0">
                <a:ea typeface="Calibri" panose="020F0502020204030204" pitchFamily="34" charset="0"/>
                <a:cs typeface="Arial" panose="020B0604020202020204" pitchFamily="34" charset="0"/>
              </a:rPr>
              <a:t>4</a:t>
            </a:r>
            <a:r>
              <a:rPr lang="et-EE" sz="1600" dirty="0">
                <a:ea typeface="Calibri" panose="020F0502020204030204" pitchFamily="34" charset="0"/>
                <a:cs typeface="Arial" panose="020B0604020202020204" pitchFamily="34" charset="0"/>
              </a:rPr>
              <a:t>)</a:t>
            </a:r>
            <a:r>
              <a:rPr lang="et-EE" sz="1600" dirty="0">
                <a:cs typeface="Arial" panose="020B0604020202020204" pitchFamily="34" charset="0"/>
              </a:rPr>
              <a:t> </a:t>
            </a:r>
          </a:p>
        </p:txBody>
      </p:sp>
      <p:pic>
        <p:nvPicPr>
          <p:cNvPr id="78" name="Picture 77" descr="A picture containing grass, outdoor&#10;&#10;Description automatically generated">
            <a:extLst>
              <a:ext uri="{FF2B5EF4-FFF2-40B4-BE49-F238E27FC236}">
                <a16:creationId xmlns:a16="http://schemas.microsoft.com/office/drawing/2014/main" id="{9969AF95-1A7B-10F2-4535-D1F31DD1D6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12" r="12304"/>
          <a:stretch/>
        </p:blipFill>
        <p:spPr>
          <a:xfrm>
            <a:off x="121152" y="122661"/>
            <a:ext cx="2202736" cy="2982856"/>
          </a:xfrm>
          <a:prstGeom prst="rect">
            <a:avLst/>
          </a:prstGeom>
        </p:spPr>
      </p:pic>
      <p:pic>
        <p:nvPicPr>
          <p:cNvPr id="79" name="Picture 78" descr="A close-up of some plants&#10;&#10;Description automatically generated with low confidence">
            <a:extLst>
              <a:ext uri="{FF2B5EF4-FFF2-40B4-BE49-F238E27FC236}">
                <a16:creationId xmlns:a16="http://schemas.microsoft.com/office/drawing/2014/main" id="{B9862EAB-F74D-3FF8-B453-DD536AD0A6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1660"/>
          <a:stretch/>
        </p:blipFill>
        <p:spPr>
          <a:xfrm>
            <a:off x="119291" y="3173178"/>
            <a:ext cx="2202736" cy="3497580"/>
          </a:xfrm>
          <a:prstGeom prst="rect">
            <a:avLst/>
          </a:prstGeom>
        </p:spPr>
      </p:pic>
      <p:sp>
        <p:nvSpPr>
          <p:cNvPr id="81" name="TextBox 133">
            <a:extLst>
              <a:ext uri="{FF2B5EF4-FFF2-40B4-BE49-F238E27FC236}">
                <a16:creationId xmlns:a16="http://schemas.microsoft.com/office/drawing/2014/main" id="{EBEBF2EB-6702-E36F-E0F5-22AA9F51D54E}"/>
              </a:ext>
            </a:extLst>
          </p:cNvPr>
          <p:cNvSpPr txBox="1"/>
          <p:nvPr/>
        </p:nvSpPr>
        <p:spPr>
          <a:xfrm>
            <a:off x="7859939" y="5706240"/>
            <a:ext cx="4051263" cy="584775"/>
          </a:xfrm>
          <a:prstGeom prst="rect">
            <a:avLst/>
          </a:prstGeom>
          <a:noFill/>
        </p:spPr>
        <p:txBody>
          <a:bodyPr wrap="square" rtlCol="0">
            <a:spAutoFit/>
          </a:bodyPr>
          <a:lstStyle/>
          <a:p>
            <a:pPr>
              <a:spcBef>
                <a:spcPts val="600"/>
              </a:spcBef>
            </a:pPr>
            <a:r>
              <a:rPr lang="et-EE" sz="1600" dirty="0">
                <a:cs typeface="Arial" panose="020B0604020202020204" pitchFamily="34" charset="0"/>
              </a:rPr>
              <a:t>Alustaimestik &amp; maapealse varise produktsioon </a:t>
            </a:r>
          </a:p>
        </p:txBody>
      </p:sp>
      <p:sp>
        <p:nvSpPr>
          <p:cNvPr id="94" name="TextBox 93">
            <a:extLst>
              <a:ext uri="{FF2B5EF4-FFF2-40B4-BE49-F238E27FC236}">
                <a16:creationId xmlns:a16="http://schemas.microsoft.com/office/drawing/2014/main" id="{FB6E82C2-CD67-3155-5E09-3AFE255FB325}"/>
              </a:ext>
            </a:extLst>
          </p:cNvPr>
          <p:cNvSpPr txBox="1"/>
          <p:nvPr/>
        </p:nvSpPr>
        <p:spPr>
          <a:xfrm>
            <a:off x="7295641" y="5366494"/>
            <a:ext cx="6145299" cy="369332"/>
          </a:xfrm>
          <a:prstGeom prst="rect">
            <a:avLst/>
          </a:prstGeom>
          <a:noFill/>
        </p:spPr>
        <p:txBody>
          <a:bodyPr wrap="square" rtlCol="0">
            <a:spAutoFit/>
          </a:bodyPr>
          <a:lstStyle/>
          <a:p>
            <a:r>
              <a:rPr lang="et-EE" u="sng" dirty="0">
                <a:cs typeface="Arial" panose="020B0604020202020204" pitchFamily="34" charset="0"/>
              </a:rPr>
              <a:t>Biomassi proovide võtmine– kord projekti jooksul</a:t>
            </a:r>
          </a:p>
        </p:txBody>
      </p:sp>
      <p:pic>
        <p:nvPicPr>
          <p:cNvPr id="131" name="Kuva 19">
            <a:extLst>
              <a:ext uri="{FF2B5EF4-FFF2-40B4-BE49-F238E27FC236}">
                <a16:creationId xmlns:a16="http://schemas.microsoft.com/office/drawing/2014/main" id="{92D34938-F3C3-5019-1F6D-B3C672BD9C25}"/>
              </a:ext>
            </a:extLst>
          </p:cNvPr>
          <p:cNvPicPr>
            <a:picLocks noChangeAspect="1"/>
          </p:cNvPicPr>
          <p:nvPr/>
        </p:nvPicPr>
        <p:blipFill>
          <a:blip r:embed="rId5"/>
          <a:stretch>
            <a:fillRect/>
          </a:stretch>
        </p:blipFill>
        <p:spPr>
          <a:xfrm>
            <a:off x="7578095" y="5890332"/>
            <a:ext cx="210392" cy="228144"/>
          </a:xfrm>
          <a:prstGeom prst="rect">
            <a:avLst/>
          </a:prstGeom>
        </p:spPr>
      </p:pic>
      <p:sp>
        <p:nvSpPr>
          <p:cNvPr id="133" name="Suunnikas 209">
            <a:extLst>
              <a:ext uri="{FF2B5EF4-FFF2-40B4-BE49-F238E27FC236}">
                <a16:creationId xmlns:a16="http://schemas.microsoft.com/office/drawing/2014/main" id="{58732927-1CDD-2CC9-6E8D-3F59FD272F06}"/>
              </a:ext>
            </a:extLst>
          </p:cNvPr>
          <p:cNvSpPr/>
          <p:nvPr/>
        </p:nvSpPr>
        <p:spPr>
          <a:xfrm rot="21298079">
            <a:off x="7479169" y="6561517"/>
            <a:ext cx="310504" cy="46971"/>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34" name="TextBox 133">
            <a:extLst>
              <a:ext uri="{FF2B5EF4-FFF2-40B4-BE49-F238E27FC236}">
                <a16:creationId xmlns:a16="http://schemas.microsoft.com/office/drawing/2014/main" id="{4D72A9EC-F3F3-0230-7972-32245A463BA3}"/>
              </a:ext>
            </a:extLst>
          </p:cNvPr>
          <p:cNvSpPr txBox="1"/>
          <p:nvPr/>
        </p:nvSpPr>
        <p:spPr>
          <a:xfrm>
            <a:off x="7858087" y="6389660"/>
            <a:ext cx="3436577" cy="338554"/>
          </a:xfrm>
          <a:prstGeom prst="rect">
            <a:avLst/>
          </a:prstGeom>
          <a:noFill/>
        </p:spPr>
        <p:txBody>
          <a:bodyPr wrap="square" rtlCol="0">
            <a:spAutoFit/>
          </a:bodyPr>
          <a:lstStyle/>
          <a:p>
            <a:r>
              <a:rPr lang="et-EE" sz="1600" dirty="0">
                <a:cs typeface="Arial" panose="020B0604020202020204" pitchFamily="34" charset="0"/>
              </a:rPr>
              <a:t>Maa-alune biomass</a:t>
            </a:r>
          </a:p>
        </p:txBody>
      </p:sp>
      <p:grpSp>
        <p:nvGrpSpPr>
          <p:cNvPr id="135" name="Group 134">
            <a:extLst>
              <a:ext uri="{FF2B5EF4-FFF2-40B4-BE49-F238E27FC236}">
                <a16:creationId xmlns:a16="http://schemas.microsoft.com/office/drawing/2014/main" id="{A9B29E92-03A3-E29E-B570-32E33F9AFABE}"/>
              </a:ext>
            </a:extLst>
          </p:cNvPr>
          <p:cNvGrpSpPr/>
          <p:nvPr/>
        </p:nvGrpSpPr>
        <p:grpSpPr>
          <a:xfrm>
            <a:off x="5871262" y="240607"/>
            <a:ext cx="322541" cy="2659291"/>
            <a:chOff x="5871259" y="240606"/>
            <a:chExt cx="322541" cy="2659290"/>
          </a:xfrm>
        </p:grpSpPr>
        <p:pic>
          <p:nvPicPr>
            <p:cNvPr id="136" name="Kuva 19">
              <a:extLst>
                <a:ext uri="{FF2B5EF4-FFF2-40B4-BE49-F238E27FC236}">
                  <a16:creationId xmlns:a16="http://schemas.microsoft.com/office/drawing/2014/main" id="{0A38F93F-927E-4864-F70D-4E55337DD70D}"/>
                </a:ext>
              </a:extLst>
            </p:cNvPr>
            <p:cNvPicPr>
              <a:picLocks noChangeAspect="1"/>
            </p:cNvPicPr>
            <p:nvPr/>
          </p:nvPicPr>
          <p:blipFill>
            <a:blip r:embed="rId5"/>
            <a:stretch>
              <a:fillRect/>
            </a:stretch>
          </p:blipFill>
          <p:spPr>
            <a:xfrm>
              <a:off x="5981092" y="2407078"/>
              <a:ext cx="210392" cy="228144"/>
            </a:xfrm>
            <a:prstGeom prst="rect">
              <a:avLst/>
            </a:prstGeom>
          </p:spPr>
        </p:pic>
        <p:pic>
          <p:nvPicPr>
            <p:cNvPr id="137" name="Kuva 19">
              <a:extLst>
                <a:ext uri="{FF2B5EF4-FFF2-40B4-BE49-F238E27FC236}">
                  <a16:creationId xmlns:a16="http://schemas.microsoft.com/office/drawing/2014/main" id="{26D59E91-5EF8-9DB0-0D37-E3C137312B96}"/>
                </a:ext>
              </a:extLst>
            </p:cNvPr>
            <p:cNvPicPr>
              <a:picLocks noChangeAspect="1"/>
            </p:cNvPicPr>
            <p:nvPr/>
          </p:nvPicPr>
          <p:blipFill>
            <a:blip r:embed="rId5"/>
            <a:stretch>
              <a:fillRect/>
            </a:stretch>
          </p:blipFill>
          <p:spPr>
            <a:xfrm>
              <a:off x="5901478" y="458091"/>
              <a:ext cx="210392" cy="228144"/>
            </a:xfrm>
            <a:prstGeom prst="rect">
              <a:avLst/>
            </a:prstGeom>
          </p:spPr>
        </p:pic>
        <p:sp>
          <p:nvSpPr>
            <p:cNvPr id="138" name="Suunnikas 209">
              <a:extLst>
                <a:ext uri="{FF2B5EF4-FFF2-40B4-BE49-F238E27FC236}">
                  <a16:creationId xmlns:a16="http://schemas.microsoft.com/office/drawing/2014/main" id="{9A221AB7-0647-E749-14B3-8639BD9E3574}"/>
                </a:ext>
              </a:extLst>
            </p:cNvPr>
            <p:cNvSpPr/>
            <p:nvPr/>
          </p:nvSpPr>
          <p:spPr>
            <a:xfrm rot="21298079">
              <a:off x="5871259" y="2740271"/>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40" name="Suunnikas 209">
              <a:extLst>
                <a:ext uri="{FF2B5EF4-FFF2-40B4-BE49-F238E27FC236}">
                  <a16:creationId xmlns:a16="http://schemas.microsoft.com/office/drawing/2014/main" id="{2CD6851C-BFD4-A6B6-A8F8-0CE4F19103CD}"/>
                </a:ext>
              </a:extLst>
            </p:cNvPr>
            <p:cNvSpPr/>
            <p:nvPr/>
          </p:nvSpPr>
          <p:spPr>
            <a:xfrm rot="21298079">
              <a:off x="5883296" y="240606"/>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41" name="Group 140">
            <a:extLst>
              <a:ext uri="{FF2B5EF4-FFF2-40B4-BE49-F238E27FC236}">
                <a16:creationId xmlns:a16="http://schemas.microsoft.com/office/drawing/2014/main" id="{0A3C7057-6210-E453-4885-225D179182A9}"/>
              </a:ext>
            </a:extLst>
          </p:cNvPr>
          <p:cNvGrpSpPr/>
          <p:nvPr/>
        </p:nvGrpSpPr>
        <p:grpSpPr>
          <a:xfrm>
            <a:off x="8580180" y="214671"/>
            <a:ext cx="322541" cy="2659291"/>
            <a:chOff x="5871259" y="240606"/>
            <a:chExt cx="322541" cy="2659290"/>
          </a:xfrm>
        </p:grpSpPr>
        <p:pic>
          <p:nvPicPr>
            <p:cNvPr id="142" name="Kuva 19">
              <a:extLst>
                <a:ext uri="{FF2B5EF4-FFF2-40B4-BE49-F238E27FC236}">
                  <a16:creationId xmlns:a16="http://schemas.microsoft.com/office/drawing/2014/main" id="{34A52509-7F69-5C96-BDD9-86353D7423F5}"/>
                </a:ext>
              </a:extLst>
            </p:cNvPr>
            <p:cNvPicPr>
              <a:picLocks noChangeAspect="1"/>
            </p:cNvPicPr>
            <p:nvPr/>
          </p:nvPicPr>
          <p:blipFill>
            <a:blip r:embed="rId5"/>
            <a:stretch>
              <a:fillRect/>
            </a:stretch>
          </p:blipFill>
          <p:spPr>
            <a:xfrm>
              <a:off x="5981092" y="2407078"/>
              <a:ext cx="210392" cy="228144"/>
            </a:xfrm>
            <a:prstGeom prst="rect">
              <a:avLst/>
            </a:prstGeom>
          </p:spPr>
        </p:pic>
        <p:pic>
          <p:nvPicPr>
            <p:cNvPr id="143" name="Kuva 19">
              <a:extLst>
                <a:ext uri="{FF2B5EF4-FFF2-40B4-BE49-F238E27FC236}">
                  <a16:creationId xmlns:a16="http://schemas.microsoft.com/office/drawing/2014/main" id="{23488F90-38BC-4EDA-A9B4-EB5F7318DB5D}"/>
                </a:ext>
              </a:extLst>
            </p:cNvPr>
            <p:cNvPicPr>
              <a:picLocks noChangeAspect="1"/>
            </p:cNvPicPr>
            <p:nvPr/>
          </p:nvPicPr>
          <p:blipFill>
            <a:blip r:embed="rId5"/>
            <a:stretch>
              <a:fillRect/>
            </a:stretch>
          </p:blipFill>
          <p:spPr>
            <a:xfrm>
              <a:off x="5901478" y="458091"/>
              <a:ext cx="210392" cy="228144"/>
            </a:xfrm>
            <a:prstGeom prst="rect">
              <a:avLst/>
            </a:prstGeom>
          </p:spPr>
        </p:pic>
        <p:sp>
          <p:nvSpPr>
            <p:cNvPr id="144" name="Suunnikas 209">
              <a:extLst>
                <a:ext uri="{FF2B5EF4-FFF2-40B4-BE49-F238E27FC236}">
                  <a16:creationId xmlns:a16="http://schemas.microsoft.com/office/drawing/2014/main" id="{48082517-945F-ABD8-82DC-2568CD8A2E62}"/>
                </a:ext>
              </a:extLst>
            </p:cNvPr>
            <p:cNvSpPr/>
            <p:nvPr/>
          </p:nvSpPr>
          <p:spPr>
            <a:xfrm rot="21298079">
              <a:off x="5871259" y="2740271"/>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45" name="Suunnikas 209">
              <a:extLst>
                <a:ext uri="{FF2B5EF4-FFF2-40B4-BE49-F238E27FC236}">
                  <a16:creationId xmlns:a16="http://schemas.microsoft.com/office/drawing/2014/main" id="{7EEBB459-025F-21D3-CB1A-F40C06EAF2B3}"/>
                </a:ext>
              </a:extLst>
            </p:cNvPr>
            <p:cNvSpPr/>
            <p:nvPr/>
          </p:nvSpPr>
          <p:spPr>
            <a:xfrm rot="21298079">
              <a:off x="5883296" y="240606"/>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grpSp>
        <p:nvGrpSpPr>
          <p:cNvPr id="146" name="Group 145">
            <a:extLst>
              <a:ext uri="{FF2B5EF4-FFF2-40B4-BE49-F238E27FC236}">
                <a16:creationId xmlns:a16="http://schemas.microsoft.com/office/drawing/2014/main" id="{8A68C6E7-391F-D634-2128-ECACAD77F629}"/>
              </a:ext>
            </a:extLst>
          </p:cNvPr>
          <p:cNvGrpSpPr/>
          <p:nvPr/>
        </p:nvGrpSpPr>
        <p:grpSpPr>
          <a:xfrm>
            <a:off x="11468921" y="182020"/>
            <a:ext cx="322541" cy="2659291"/>
            <a:chOff x="5871259" y="240606"/>
            <a:chExt cx="322541" cy="2659290"/>
          </a:xfrm>
        </p:grpSpPr>
        <p:pic>
          <p:nvPicPr>
            <p:cNvPr id="148" name="Kuva 19">
              <a:extLst>
                <a:ext uri="{FF2B5EF4-FFF2-40B4-BE49-F238E27FC236}">
                  <a16:creationId xmlns:a16="http://schemas.microsoft.com/office/drawing/2014/main" id="{AC4E92A3-F29A-2C94-05D5-C147E86630A0}"/>
                </a:ext>
              </a:extLst>
            </p:cNvPr>
            <p:cNvPicPr>
              <a:picLocks noChangeAspect="1"/>
            </p:cNvPicPr>
            <p:nvPr/>
          </p:nvPicPr>
          <p:blipFill>
            <a:blip r:embed="rId5"/>
            <a:stretch>
              <a:fillRect/>
            </a:stretch>
          </p:blipFill>
          <p:spPr>
            <a:xfrm>
              <a:off x="5981092" y="2407078"/>
              <a:ext cx="210392" cy="228144"/>
            </a:xfrm>
            <a:prstGeom prst="rect">
              <a:avLst/>
            </a:prstGeom>
          </p:spPr>
        </p:pic>
        <p:pic>
          <p:nvPicPr>
            <p:cNvPr id="149" name="Kuva 19">
              <a:extLst>
                <a:ext uri="{FF2B5EF4-FFF2-40B4-BE49-F238E27FC236}">
                  <a16:creationId xmlns:a16="http://schemas.microsoft.com/office/drawing/2014/main" id="{247BE9C3-AF07-A1A6-F121-2D4F62AB1CEB}"/>
                </a:ext>
              </a:extLst>
            </p:cNvPr>
            <p:cNvPicPr>
              <a:picLocks noChangeAspect="1"/>
            </p:cNvPicPr>
            <p:nvPr/>
          </p:nvPicPr>
          <p:blipFill>
            <a:blip r:embed="rId5"/>
            <a:stretch>
              <a:fillRect/>
            </a:stretch>
          </p:blipFill>
          <p:spPr>
            <a:xfrm>
              <a:off x="5901478" y="458091"/>
              <a:ext cx="210392" cy="228144"/>
            </a:xfrm>
            <a:prstGeom prst="rect">
              <a:avLst/>
            </a:prstGeom>
          </p:spPr>
        </p:pic>
        <p:sp>
          <p:nvSpPr>
            <p:cNvPr id="150" name="Suunnikas 209">
              <a:extLst>
                <a:ext uri="{FF2B5EF4-FFF2-40B4-BE49-F238E27FC236}">
                  <a16:creationId xmlns:a16="http://schemas.microsoft.com/office/drawing/2014/main" id="{42A792C3-8996-D8F7-5A66-134E9FBE9067}"/>
                </a:ext>
              </a:extLst>
            </p:cNvPr>
            <p:cNvSpPr/>
            <p:nvPr/>
          </p:nvSpPr>
          <p:spPr>
            <a:xfrm rot="21298079">
              <a:off x="5871259" y="2740271"/>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151" name="Suunnikas 209">
              <a:extLst>
                <a:ext uri="{FF2B5EF4-FFF2-40B4-BE49-F238E27FC236}">
                  <a16:creationId xmlns:a16="http://schemas.microsoft.com/office/drawing/2014/main" id="{8022B007-7588-2A80-C166-39017038C32D}"/>
                </a:ext>
              </a:extLst>
            </p:cNvPr>
            <p:cNvSpPr/>
            <p:nvPr/>
          </p:nvSpPr>
          <p:spPr>
            <a:xfrm rot="21298079">
              <a:off x="5883296" y="240606"/>
              <a:ext cx="310504" cy="159625"/>
            </a:xfrm>
            <a:prstGeom prst="parallelogram">
              <a:avLst>
                <a:gd name="adj" fmla="val 69645"/>
              </a:avLst>
            </a:prstGeom>
            <a:pattFill prst="dashHorz">
              <a:fgClr>
                <a:schemeClr val="bg2">
                  <a:lumMod val="50000"/>
                </a:schemeClr>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152" name="Rectangle 151">
            <a:extLst>
              <a:ext uri="{FF2B5EF4-FFF2-40B4-BE49-F238E27FC236}">
                <a16:creationId xmlns:a16="http://schemas.microsoft.com/office/drawing/2014/main" id="{C43A1BD2-0818-0D86-1B6E-F0AA2AC59989}"/>
              </a:ext>
            </a:extLst>
          </p:cNvPr>
          <p:cNvSpPr/>
          <p:nvPr/>
        </p:nvSpPr>
        <p:spPr>
          <a:xfrm>
            <a:off x="7279217" y="5291756"/>
            <a:ext cx="4752179" cy="1505296"/>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9" name="Sun 8">
            <a:extLst>
              <a:ext uri="{FF2B5EF4-FFF2-40B4-BE49-F238E27FC236}">
                <a16:creationId xmlns:a16="http://schemas.microsoft.com/office/drawing/2014/main" id="{E97EE017-9943-5B7D-91F6-C692578FEE54}"/>
              </a:ext>
            </a:extLst>
          </p:cNvPr>
          <p:cNvSpPr/>
          <p:nvPr/>
        </p:nvSpPr>
        <p:spPr>
          <a:xfrm>
            <a:off x="8020980" y="1038035"/>
            <a:ext cx="148847" cy="129299"/>
          </a:xfrm>
          <a:prstGeom prst="sun">
            <a:avLst/>
          </a:prstGeom>
          <a:solidFill>
            <a:schemeClr val="accent4">
              <a:lumMod val="60000"/>
              <a:lumOff val="40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16" name="TextBox 15">
            <a:extLst>
              <a:ext uri="{FF2B5EF4-FFF2-40B4-BE49-F238E27FC236}">
                <a16:creationId xmlns:a16="http://schemas.microsoft.com/office/drawing/2014/main" id="{748B84DE-5843-814E-194C-3793D521D3CF}"/>
              </a:ext>
            </a:extLst>
          </p:cNvPr>
          <p:cNvSpPr txBox="1"/>
          <p:nvPr/>
        </p:nvSpPr>
        <p:spPr>
          <a:xfrm>
            <a:off x="7706467" y="5021050"/>
            <a:ext cx="3847291" cy="338554"/>
          </a:xfrm>
          <a:prstGeom prst="rect">
            <a:avLst/>
          </a:prstGeom>
          <a:noFill/>
        </p:spPr>
        <p:txBody>
          <a:bodyPr wrap="square" rtlCol="0">
            <a:spAutoFit/>
          </a:bodyPr>
          <a:lstStyle/>
          <a:p>
            <a:r>
              <a:rPr lang="et-EE" sz="1600" dirty="0"/>
              <a:t>Fotosünteetiliselt aktiivne kiirgus </a:t>
            </a:r>
            <a:r>
              <a:rPr lang="et-EE" sz="1600" dirty="0">
                <a:cs typeface="Arial" panose="020B0604020202020204" pitchFamily="34" charset="0"/>
              </a:rPr>
              <a:t>– </a:t>
            </a:r>
            <a:r>
              <a:rPr lang="et-EE" sz="1600" dirty="0"/>
              <a:t>PAR</a:t>
            </a:r>
            <a:endParaRPr lang="et-EE" sz="2400" dirty="0">
              <a:cs typeface="Arial" panose="020B0604020202020204" pitchFamily="34" charset="0"/>
            </a:endParaRPr>
          </a:p>
        </p:txBody>
      </p:sp>
      <p:sp>
        <p:nvSpPr>
          <p:cNvPr id="20" name="Sun 19">
            <a:extLst>
              <a:ext uri="{FF2B5EF4-FFF2-40B4-BE49-F238E27FC236}">
                <a16:creationId xmlns:a16="http://schemas.microsoft.com/office/drawing/2014/main" id="{4AB4C250-D17E-7B56-8D87-26279AF7D9E0}"/>
              </a:ext>
            </a:extLst>
          </p:cNvPr>
          <p:cNvSpPr/>
          <p:nvPr/>
        </p:nvSpPr>
        <p:spPr>
          <a:xfrm>
            <a:off x="7517460" y="5138755"/>
            <a:ext cx="148847" cy="129299"/>
          </a:xfrm>
          <a:prstGeom prst="sun">
            <a:avLst/>
          </a:prstGeom>
          <a:solidFill>
            <a:schemeClr val="accent4">
              <a:lumMod val="60000"/>
              <a:lumOff val="40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nvGrpSpPr>
          <p:cNvPr id="224" name="Group 223">
            <a:extLst>
              <a:ext uri="{FF2B5EF4-FFF2-40B4-BE49-F238E27FC236}">
                <a16:creationId xmlns:a16="http://schemas.microsoft.com/office/drawing/2014/main" id="{267C2CC4-A399-8A2A-017E-A45A8B04B6A3}"/>
              </a:ext>
            </a:extLst>
          </p:cNvPr>
          <p:cNvGrpSpPr/>
          <p:nvPr/>
        </p:nvGrpSpPr>
        <p:grpSpPr>
          <a:xfrm>
            <a:off x="10789214" y="829555"/>
            <a:ext cx="339809" cy="597472"/>
            <a:chOff x="7139975" y="780987"/>
            <a:chExt cx="257844" cy="428804"/>
          </a:xfrm>
        </p:grpSpPr>
        <p:sp>
          <p:nvSpPr>
            <p:cNvPr id="225" name="Flowchart: Magnetic Disk 108">
              <a:extLst>
                <a:ext uri="{FF2B5EF4-FFF2-40B4-BE49-F238E27FC236}">
                  <a16:creationId xmlns:a16="http://schemas.microsoft.com/office/drawing/2014/main" id="{3A581401-7951-2379-4A6C-8F33B58CF2BF}"/>
                </a:ext>
              </a:extLst>
            </p:cNvPr>
            <p:cNvSpPr/>
            <p:nvPr/>
          </p:nvSpPr>
          <p:spPr>
            <a:xfrm>
              <a:off x="7186926" y="780987"/>
              <a:ext cx="81009" cy="256529"/>
            </a:xfrm>
            <a:prstGeom prst="flowChartMagneticDisk">
              <a:avLst/>
            </a:prstGeom>
            <a:solidFill>
              <a:schemeClr val="bg2">
                <a:lumMod val="50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nvGrpSpPr>
            <p:cNvPr id="226" name="Group 225">
              <a:extLst>
                <a:ext uri="{FF2B5EF4-FFF2-40B4-BE49-F238E27FC236}">
                  <a16:creationId xmlns:a16="http://schemas.microsoft.com/office/drawing/2014/main" id="{4316421C-F035-4854-38FE-B80085079638}"/>
                </a:ext>
              </a:extLst>
            </p:cNvPr>
            <p:cNvGrpSpPr/>
            <p:nvPr/>
          </p:nvGrpSpPr>
          <p:grpSpPr>
            <a:xfrm>
              <a:off x="7139975" y="1094089"/>
              <a:ext cx="102316" cy="115702"/>
              <a:chOff x="2801955" y="1042741"/>
              <a:chExt cx="102316" cy="115702"/>
            </a:xfrm>
          </p:grpSpPr>
          <p:sp>
            <p:nvSpPr>
              <p:cNvPr id="228" name="Isosceles Triangle 76">
                <a:extLst>
                  <a:ext uri="{FF2B5EF4-FFF2-40B4-BE49-F238E27FC236}">
                    <a16:creationId xmlns:a16="http://schemas.microsoft.com/office/drawing/2014/main" id="{8E5D1463-48E8-8871-5A5A-0DC2AE8C0A4D}"/>
                  </a:ext>
                </a:extLst>
              </p:cNvPr>
              <p:cNvSpPr/>
              <p:nvPr/>
            </p:nvSpPr>
            <p:spPr>
              <a:xfrm rot="10800000">
                <a:off x="2805022" y="1042741"/>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29" name="Isosceles Triangle 77">
                <a:extLst>
                  <a:ext uri="{FF2B5EF4-FFF2-40B4-BE49-F238E27FC236}">
                    <a16:creationId xmlns:a16="http://schemas.microsoft.com/office/drawing/2014/main" id="{6E88F86D-4FCC-98F1-1EC1-10ADCFF71C73}"/>
                  </a:ext>
                </a:extLst>
              </p:cNvPr>
              <p:cNvSpPr/>
              <p:nvPr/>
            </p:nvSpPr>
            <p:spPr>
              <a:xfrm rot="10800000">
                <a:off x="2801955" y="1071075"/>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30" name="Isosceles Triangle 78">
                <a:extLst>
                  <a:ext uri="{FF2B5EF4-FFF2-40B4-BE49-F238E27FC236}">
                    <a16:creationId xmlns:a16="http://schemas.microsoft.com/office/drawing/2014/main" id="{FA7375A5-6F81-1090-BC1D-CBD1B8A0151B}"/>
                  </a:ext>
                </a:extLst>
              </p:cNvPr>
              <p:cNvSpPr/>
              <p:nvPr/>
            </p:nvSpPr>
            <p:spPr>
              <a:xfrm rot="10800000">
                <a:off x="2805022" y="1099106"/>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sp>
            <p:nvSpPr>
              <p:cNvPr id="231" name="Isosceles Triangle 81">
                <a:extLst>
                  <a:ext uri="{FF2B5EF4-FFF2-40B4-BE49-F238E27FC236}">
                    <a16:creationId xmlns:a16="http://schemas.microsoft.com/office/drawing/2014/main" id="{BA90254F-CE08-483A-75E1-FBF28F3CA19C}"/>
                  </a:ext>
                </a:extLst>
              </p:cNvPr>
              <p:cNvSpPr/>
              <p:nvPr/>
            </p:nvSpPr>
            <p:spPr>
              <a:xfrm rot="10800000">
                <a:off x="2804141" y="1124154"/>
                <a:ext cx="99249" cy="34289"/>
              </a:xfrm>
              <a:prstGeom prst="triangle">
                <a:avLst/>
              </a:prstGeom>
              <a:solidFill>
                <a:srgbClr val="FF0000">
                  <a:alpha val="62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351" dirty="0"/>
              </a:p>
            </p:txBody>
          </p:sp>
        </p:grpSp>
        <p:sp>
          <p:nvSpPr>
            <p:cNvPr id="227" name="Teardrop 226">
              <a:extLst>
                <a:ext uri="{FF2B5EF4-FFF2-40B4-BE49-F238E27FC236}">
                  <a16:creationId xmlns:a16="http://schemas.microsoft.com/office/drawing/2014/main" id="{870C2DF2-3CDB-5CA8-5121-FD20C00B40B4}"/>
                </a:ext>
              </a:extLst>
            </p:cNvPr>
            <p:cNvSpPr/>
            <p:nvPr/>
          </p:nvSpPr>
          <p:spPr>
            <a:xfrm rot="17240561">
              <a:off x="7304734" y="1033253"/>
              <a:ext cx="94030" cy="92140"/>
            </a:xfrm>
            <a:prstGeom prst="teardrop">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grpSp>
    </p:spTree>
    <p:extLst>
      <p:ext uri="{BB962C8B-B14F-4D97-AF65-F5344CB8AC3E}">
        <p14:creationId xmlns:p14="http://schemas.microsoft.com/office/powerpoint/2010/main" val="267849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field of tall grass&#10;&#10;Description automatically generated">
            <a:extLst>
              <a:ext uri="{FF2B5EF4-FFF2-40B4-BE49-F238E27FC236}">
                <a16:creationId xmlns:a16="http://schemas.microsoft.com/office/drawing/2014/main" id="{E0B2FB44-2404-9466-D4BC-0DDC313C1F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01" r="9999"/>
          <a:stretch/>
        </p:blipFill>
        <p:spPr>
          <a:xfrm>
            <a:off x="0" y="0"/>
            <a:ext cx="12192000" cy="6858000"/>
          </a:xfrm>
          <a:prstGeom prst="rect">
            <a:avLst/>
          </a:prstGeom>
        </p:spPr>
      </p:pic>
      <p:sp>
        <p:nvSpPr>
          <p:cNvPr id="4" name="Content Placeholder 2"/>
          <p:cNvSpPr txBox="1">
            <a:spLocks/>
          </p:cNvSpPr>
          <p:nvPr/>
        </p:nvSpPr>
        <p:spPr>
          <a:xfrm>
            <a:off x="5638800" y="447040"/>
            <a:ext cx="6461760" cy="5963920"/>
          </a:xfrm>
          <a:prstGeom prst="rect">
            <a:avLst/>
          </a:prstGeom>
          <a:solidFill>
            <a:srgbClr val="F2F2F2">
              <a:alpha val="74902"/>
            </a:srgb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t-EE" sz="3600" b="1" dirty="0">
                <a:solidFill>
                  <a:schemeClr val="accent1">
                    <a:lumMod val="75000"/>
                  </a:schemeClr>
                </a:solidFill>
              </a:rPr>
              <a:t>Peamised teemad</a:t>
            </a:r>
          </a:p>
          <a:p>
            <a:r>
              <a:rPr lang="et-EE" sz="3600" b="1" dirty="0">
                <a:solidFill>
                  <a:schemeClr val="accent1">
                    <a:lumMod val="75000"/>
                  </a:schemeClr>
                </a:solidFill>
              </a:rPr>
              <a:t>CO</a:t>
            </a:r>
            <a:r>
              <a:rPr lang="et-EE" sz="3600" b="1" baseline="-25000" dirty="0">
                <a:solidFill>
                  <a:schemeClr val="accent1">
                    <a:lumMod val="75000"/>
                  </a:schemeClr>
                </a:solidFill>
              </a:rPr>
              <a:t>2</a:t>
            </a:r>
            <a:r>
              <a:rPr lang="et-EE" sz="3600" b="1" dirty="0">
                <a:solidFill>
                  <a:schemeClr val="accent1">
                    <a:lumMod val="75000"/>
                  </a:schemeClr>
                </a:solidFill>
              </a:rPr>
              <a:t>, CH</a:t>
            </a:r>
            <a:r>
              <a:rPr lang="et-EE" sz="3600" b="1" baseline="-25000" dirty="0">
                <a:solidFill>
                  <a:schemeClr val="accent1">
                    <a:lumMod val="75000"/>
                  </a:schemeClr>
                </a:solidFill>
              </a:rPr>
              <a:t>4</a:t>
            </a:r>
            <a:r>
              <a:rPr lang="et-EE" sz="3600" b="1" dirty="0">
                <a:solidFill>
                  <a:schemeClr val="accent1">
                    <a:lumMod val="75000"/>
                  </a:schemeClr>
                </a:solidFill>
              </a:rPr>
              <a:t> ja N</a:t>
            </a:r>
            <a:r>
              <a:rPr lang="et-EE" sz="3600" b="1" baseline="-25000" dirty="0">
                <a:solidFill>
                  <a:schemeClr val="accent1">
                    <a:lumMod val="75000"/>
                  </a:schemeClr>
                </a:solidFill>
              </a:rPr>
              <a:t>2</a:t>
            </a:r>
            <a:r>
              <a:rPr lang="et-EE" sz="3600" b="1" dirty="0">
                <a:solidFill>
                  <a:schemeClr val="accent1">
                    <a:lumMod val="75000"/>
                  </a:schemeClr>
                </a:solidFill>
              </a:rPr>
              <a:t>0 kui peamised kasvuhoonegaasid
LIFE OrgBalt projekt tulemused põllu- ja rohumaadelt</a:t>
            </a:r>
          </a:p>
          <a:p>
            <a:r>
              <a:rPr lang="et-EE" sz="3600" b="1" dirty="0">
                <a:solidFill>
                  <a:schemeClr val="accent1">
                    <a:lumMod val="75000"/>
                  </a:schemeClr>
                </a:solidFill>
              </a:rPr>
              <a:t>Kasvuhoonegaaside mõõtmismetoodikad</a:t>
            </a:r>
          </a:p>
          <a:p>
            <a:r>
              <a:rPr lang="et-EE" sz="3600" b="1" dirty="0">
                <a:solidFill>
                  <a:schemeClr val="accent1">
                    <a:lumMod val="75000"/>
                  </a:schemeClr>
                </a:solidFill>
              </a:rPr>
              <a:t>Järeldused ja tulevikuväljavaated</a:t>
            </a:r>
          </a:p>
        </p:txBody>
      </p:sp>
    </p:spTree>
    <p:extLst>
      <p:ext uri="{BB962C8B-B14F-4D97-AF65-F5344CB8AC3E}">
        <p14:creationId xmlns:p14="http://schemas.microsoft.com/office/powerpoint/2010/main" val="59652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descr="A black snake in the grass&#10;&#10;Description automatically generated with low confidence">
            <a:extLst>
              <a:ext uri="{FF2B5EF4-FFF2-40B4-BE49-F238E27FC236}">
                <a16:creationId xmlns:a16="http://schemas.microsoft.com/office/drawing/2014/main" id="{91B34138-525A-87E7-0812-EAACEA45C5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72" r="2124" b="9421"/>
          <a:stretch/>
        </p:blipFill>
        <p:spPr>
          <a:xfrm>
            <a:off x="81326" y="53320"/>
            <a:ext cx="4496257" cy="6768935"/>
          </a:xfrm>
          <a:prstGeom prst="rect">
            <a:avLst/>
          </a:prstGeom>
        </p:spPr>
      </p:pic>
      <p:pic>
        <p:nvPicPr>
          <p:cNvPr id="17" name="Picture 16" descr="A picture containing green, plant, agave&#10;&#10;Description automatically generated">
            <a:extLst>
              <a:ext uri="{FF2B5EF4-FFF2-40B4-BE49-F238E27FC236}">
                <a16:creationId xmlns:a16="http://schemas.microsoft.com/office/drawing/2014/main" id="{5A2FF938-5423-D142-2C81-3D78AC358A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35" t="686" r="20961" b="129"/>
          <a:stretch/>
        </p:blipFill>
        <p:spPr>
          <a:xfrm>
            <a:off x="4708280" y="44532"/>
            <a:ext cx="7376951" cy="6768936"/>
          </a:xfrm>
          <a:prstGeom prst="rect">
            <a:avLst/>
          </a:prstGeom>
        </p:spPr>
      </p:pic>
      <p:sp>
        <p:nvSpPr>
          <p:cNvPr id="61" name="TextBox 60">
            <a:extLst>
              <a:ext uri="{FF2B5EF4-FFF2-40B4-BE49-F238E27FC236}">
                <a16:creationId xmlns:a16="http://schemas.microsoft.com/office/drawing/2014/main" id="{E6CB155E-1760-A96D-D4E9-D0B09839E53D}"/>
              </a:ext>
            </a:extLst>
          </p:cNvPr>
          <p:cNvSpPr txBox="1"/>
          <p:nvPr/>
        </p:nvSpPr>
        <p:spPr>
          <a:xfrm>
            <a:off x="7787467" y="3565809"/>
            <a:ext cx="688769" cy="400110"/>
          </a:xfrm>
          <a:prstGeom prst="rect">
            <a:avLst/>
          </a:prstGeom>
          <a:noFill/>
        </p:spPr>
        <p:txBody>
          <a:bodyPr wrap="square" rtlCol="0">
            <a:spAutoFit/>
          </a:bodyPr>
          <a:lstStyle/>
          <a:p>
            <a:r>
              <a:rPr lang="et-EE" sz="2000" dirty="0">
                <a:solidFill>
                  <a:schemeClr val="bg1"/>
                </a:solidFill>
              </a:rPr>
              <a:t>A</a:t>
            </a:r>
          </a:p>
        </p:txBody>
      </p:sp>
      <p:sp>
        <p:nvSpPr>
          <p:cNvPr id="70" name="TextBox 69">
            <a:extLst>
              <a:ext uri="{FF2B5EF4-FFF2-40B4-BE49-F238E27FC236}">
                <a16:creationId xmlns:a16="http://schemas.microsoft.com/office/drawing/2014/main" id="{AC37542D-216B-43F2-E655-E8E869F4BAA7}"/>
              </a:ext>
            </a:extLst>
          </p:cNvPr>
          <p:cNvSpPr txBox="1"/>
          <p:nvPr/>
        </p:nvSpPr>
        <p:spPr>
          <a:xfrm>
            <a:off x="7582030" y="3464444"/>
            <a:ext cx="688769" cy="400110"/>
          </a:xfrm>
          <a:prstGeom prst="rect">
            <a:avLst/>
          </a:prstGeom>
          <a:noFill/>
        </p:spPr>
        <p:txBody>
          <a:bodyPr wrap="square" rtlCol="0">
            <a:spAutoFit/>
          </a:bodyPr>
          <a:lstStyle/>
          <a:p>
            <a:r>
              <a:rPr lang="et-EE" sz="2000" dirty="0">
                <a:solidFill>
                  <a:schemeClr val="bg1"/>
                </a:solidFill>
              </a:rPr>
              <a:t>B</a:t>
            </a:r>
            <a:endParaRPr lang="et-EE" sz="2400" dirty="0">
              <a:solidFill>
                <a:schemeClr val="bg1"/>
              </a:solidFill>
            </a:endParaRPr>
          </a:p>
        </p:txBody>
      </p:sp>
      <p:sp>
        <p:nvSpPr>
          <p:cNvPr id="72" name="TextBox 71">
            <a:extLst>
              <a:ext uri="{FF2B5EF4-FFF2-40B4-BE49-F238E27FC236}">
                <a16:creationId xmlns:a16="http://schemas.microsoft.com/office/drawing/2014/main" id="{4A43E731-ED19-DA27-9313-87FEC63F0CD9}"/>
              </a:ext>
            </a:extLst>
          </p:cNvPr>
          <p:cNvSpPr txBox="1"/>
          <p:nvPr/>
        </p:nvSpPr>
        <p:spPr>
          <a:xfrm>
            <a:off x="7350355" y="3293671"/>
            <a:ext cx="688769" cy="400110"/>
          </a:xfrm>
          <a:prstGeom prst="rect">
            <a:avLst/>
          </a:prstGeom>
          <a:noFill/>
        </p:spPr>
        <p:txBody>
          <a:bodyPr wrap="square" rtlCol="0">
            <a:spAutoFit/>
          </a:bodyPr>
          <a:lstStyle/>
          <a:p>
            <a:r>
              <a:rPr lang="et-EE" sz="2000" dirty="0">
                <a:solidFill>
                  <a:schemeClr val="bg1"/>
                </a:solidFill>
              </a:rPr>
              <a:t>C</a:t>
            </a:r>
          </a:p>
        </p:txBody>
      </p:sp>
      <p:sp>
        <p:nvSpPr>
          <p:cNvPr id="75" name="TextBox 74">
            <a:extLst>
              <a:ext uri="{FF2B5EF4-FFF2-40B4-BE49-F238E27FC236}">
                <a16:creationId xmlns:a16="http://schemas.microsoft.com/office/drawing/2014/main" id="{5AB0BF22-25ED-B808-8229-B4076417DAC5}"/>
              </a:ext>
            </a:extLst>
          </p:cNvPr>
          <p:cNvSpPr txBox="1"/>
          <p:nvPr/>
        </p:nvSpPr>
        <p:spPr>
          <a:xfrm>
            <a:off x="9039831" y="3098343"/>
            <a:ext cx="301707" cy="400110"/>
          </a:xfrm>
          <a:prstGeom prst="rect">
            <a:avLst/>
          </a:prstGeom>
          <a:noFill/>
        </p:spPr>
        <p:txBody>
          <a:bodyPr wrap="square" rtlCol="0">
            <a:spAutoFit/>
          </a:bodyPr>
          <a:lstStyle/>
          <a:p>
            <a:r>
              <a:rPr lang="et-EE" sz="2000" dirty="0">
                <a:solidFill>
                  <a:schemeClr val="bg1"/>
                </a:solidFill>
              </a:rPr>
              <a:t>A</a:t>
            </a:r>
          </a:p>
        </p:txBody>
      </p:sp>
      <p:sp>
        <p:nvSpPr>
          <p:cNvPr id="76" name="TextBox 75">
            <a:extLst>
              <a:ext uri="{FF2B5EF4-FFF2-40B4-BE49-F238E27FC236}">
                <a16:creationId xmlns:a16="http://schemas.microsoft.com/office/drawing/2014/main" id="{B718253B-74C1-C57A-7ACC-053B3E477F8A}"/>
              </a:ext>
            </a:extLst>
          </p:cNvPr>
          <p:cNvSpPr txBox="1"/>
          <p:nvPr/>
        </p:nvSpPr>
        <p:spPr>
          <a:xfrm>
            <a:off x="9265955" y="3228375"/>
            <a:ext cx="264519" cy="400110"/>
          </a:xfrm>
          <a:prstGeom prst="rect">
            <a:avLst/>
          </a:prstGeom>
          <a:noFill/>
        </p:spPr>
        <p:txBody>
          <a:bodyPr wrap="square" rtlCol="0">
            <a:spAutoFit/>
          </a:bodyPr>
          <a:lstStyle/>
          <a:p>
            <a:r>
              <a:rPr lang="et-EE" sz="2000" dirty="0">
                <a:solidFill>
                  <a:schemeClr val="bg1"/>
                </a:solidFill>
              </a:rPr>
              <a:t>B</a:t>
            </a:r>
          </a:p>
        </p:txBody>
      </p:sp>
      <p:sp>
        <p:nvSpPr>
          <p:cNvPr id="77" name="TextBox 76">
            <a:extLst>
              <a:ext uri="{FF2B5EF4-FFF2-40B4-BE49-F238E27FC236}">
                <a16:creationId xmlns:a16="http://schemas.microsoft.com/office/drawing/2014/main" id="{77DC2D13-2F9E-7804-68F5-6505F0F928A9}"/>
              </a:ext>
            </a:extLst>
          </p:cNvPr>
          <p:cNvSpPr txBox="1"/>
          <p:nvPr/>
        </p:nvSpPr>
        <p:spPr>
          <a:xfrm>
            <a:off x="9443567" y="3368440"/>
            <a:ext cx="324259" cy="400110"/>
          </a:xfrm>
          <a:prstGeom prst="rect">
            <a:avLst/>
          </a:prstGeom>
          <a:noFill/>
        </p:spPr>
        <p:txBody>
          <a:bodyPr wrap="square" rtlCol="0">
            <a:spAutoFit/>
          </a:bodyPr>
          <a:lstStyle/>
          <a:p>
            <a:r>
              <a:rPr lang="et-EE" sz="2000" dirty="0">
                <a:solidFill>
                  <a:schemeClr val="bg1"/>
                </a:solidFill>
              </a:rPr>
              <a:t>C</a:t>
            </a:r>
          </a:p>
        </p:txBody>
      </p:sp>
      <p:sp>
        <p:nvSpPr>
          <p:cNvPr id="2" name="TextBox 1">
            <a:extLst>
              <a:ext uri="{FF2B5EF4-FFF2-40B4-BE49-F238E27FC236}">
                <a16:creationId xmlns:a16="http://schemas.microsoft.com/office/drawing/2014/main" id="{18BEE7D2-0107-DB0C-D623-EB64085C2116}"/>
              </a:ext>
            </a:extLst>
          </p:cNvPr>
          <p:cNvSpPr txBox="1"/>
          <p:nvPr/>
        </p:nvSpPr>
        <p:spPr>
          <a:xfrm rot="17988255">
            <a:off x="9114790" y="1481954"/>
            <a:ext cx="756233" cy="400110"/>
          </a:xfrm>
          <a:prstGeom prst="rect">
            <a:avLst/>
          </a:prstGeom>
          <a:noFill/>
        </p:spPr>
        <p:txBody>
          <a:bodyPr wrap="none" rtlCol="0">
            <a:spAutoFit/>
          </a:bodyPr>
          <a:lstStyle/>
          <a:p>
            <a:r>
              <a:rPr lang="et-EE" sz="2000" dirty="0">
                <a:solidFill>
                  <a:schemeClr val="bg1"/>
                </a:solidFill>
              </a:rPr>
              <a:t>Kraav</a:t>
            </a:r>
            <a:endParaRPr lang="et-EE" dirty="0">
              <a:solidFill>
                <a:schemeClr val="bg1"/>
              </a:solidFill>
            </a:endParaRPr>
          </a:p>
        </p:txBody>
      </p:sp>
      <p:sp>
        <p:nvSpPr>
          <p:cNvPr id="3" name="TextBox 2">
            <a:extLst>
              <a:ext uri="{FF2B5EF4-FFF2-40B4-BE49-F238E27FC236}">
                <a16:creationId xmlns:a16="http://schemas.microsoft.com/office/drawing/2014/main" id="{05F05621-CB00-F405-0AFD-1564B0650AAC}"/>
              </a:ext>
            </a:extLst>
          </p:cNvPr>
          <p:cNvSpPr txBox="1"/>
          <p:nvPr/>
        </p:nvSpPr>
        <p:spPr>
          <a:xfrm rot="17917368">
            <a:off x="8020698" y="3974760"/>
            <a:ext cx="756233" cy="400110"/>
          </a:xfrm>
          <a:prstGeom prst="rect">
            <a:avLst/>
          </a:prstGeom>
          <a:noFill/>
        </p:spPr>
        <p:txBody>
          <a:bodyPr wrap="none" rtlCol="0">
            <a:spAutoFit/>
          </a:bodyPr>
          <a:lstStyle/>
          <a:p>
            <a:r>
              <a:rPr lang="et-EE" sz="2000" dirty="0">
                <a:solidFill>
                  <a:schemeClr val="bg1"/>
                </a:solidFill>
              </a:rPr>
              <a:t>Kraav</a:t>
            </a:r>
          </a:p>
        </p:txBody>
      </p:sp>
      <p:cxnSp>
        <p:nvCxnSpPr>
          <p:cNvPr id="8" name="Straight Connector 7">
            <a:extLst>
              <a:ext uri="{FF2B5EF4-FFF2-40B4-BE49-F238E27FC236}">
                <a16:creationId xmlns:a16="http://schemas.microsoft.com/office/drawing/2014/main" id="{B758639A-AFD1-1201-66BC-3AAD422D7816}"/>
              </a:ext>
            </a:extLst>
          </p:cNvPr>
          <p:cNvCxnSpPr>
            <a:cxnSpLocks/>
          </p:cNvCxnSpPr>
          <p:nvPr/>
        </p:nvCxnSpPr>
        <p:spPr>
          <a:xfrm>
            <a:off x="8691816" y="3453715"/>
            <a:ext cx="1178253" cy="33597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E37CF56-2781-94DB-9547-B4EDBCC88E4D}"/>
              </a:ext>
            </a:extLst>
          </p:cNvPr>
          <p:cNvCxnSpPr>
            <a:cxnSpLocks/>
          </p:cNvCxnSpPr>
          <p:nvPr/>
        </p:nvCxnSpPr>
        <p:spPr>
          <a:xfrm flipV="1">
            <a:off x="8691813" y="53320"/>
            <a:ext cx="2229712" cy="34111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5651F0BC-91B7-CE28-1136-4FD487B5B32F}"/>
              </a:ext>
            </a:extLst>
          </p:cNvPr>
          <p:cNvSpPr/>
          <p:nvPr/>
        </p:nvSpPr>
        <p:spPr>
          <a:xfrm>
            <a:off x="9870067" y="3669960"/>
            <a:ext cx="778476" cy="3143511"/>
          </a:xfrm>
          <a:custGeom>
            <a:avLst/>
            <a:gdLst>
              <a:gd name="connsiteX0" fmla="*/ 778476 w 778476"/>
              <a:gd name="connsiteY0" fmla="*/ 0 h 3188043"/>
              <a:gd name="connsiteX1" fmla="*/ 469557 w 778476"/>
              <a:gd name="connsiteY1" fmla="*/ 605481 h 3188043"/>
              <a:gd name="connsiteX2" fmla="*/ 308919 w 778476"/>
              <a:gd name="connsiteY2" fmla="*/ 1186249 h 3188043"/>
              <a:gd name="connsiteX3" fmla="*/ 86498 w 778476"/>
              <a:gd name="connsiteY3" fmla="*/ 2261287 h 3188043"/>
              <a:gd name="connsiteX4" fmla="*/ 0 w 778476"/>
              <a:gd name="connsiteY4" fmla="*/ 3188043 h 318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476" h="3188043">
                <a:moveTo>
                  <a:pt x="778476" y="0"/>
                </a:moveTo>
                <a:cubicBezTo>
                  <a:pt x="663146" y="203886"/>
                  <a:pt x="547816" y="407773"/>
                  <a:pt x="469557" y="605481"/>
                </a:cubicBezTo>
                <a:cubicBezTo>
                  <a:pt x="391298" y="803189"/>
                  <a:pt x="372762" y="910281"/>
                  <a:pt x="308919" y="1186249"/>
                </a:cubicBezTo>
                <a:cubicBezTo>
                  <a:pt x="245076" y="1462217"/>
                  <a:pt x="137985" y="1927655"/>
                  <a:pt x="86498" y="2261287"/>
                </a:cubicBezTo>
                <a:cubicBezTo>
                  <a:pt x="35011" y="2594919"/>
                  <a:pt x="17505" y="2891481"/>
                  <a:pt x="0" y="3188043"/>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 name="TextBox 3">
            <a:extLst>
              <a:ext uri="{FF2B5EF4-FFF2-40B4-BE49-F238E27FC236}">
                <a16:creationId xmlns:a16="http://schemas.microsoft.com/office/drawing/2014/main" id="{6A272578-7FE0-F3B3-4038-FDFD94C4B652}"/>
              </a:ext>
            </a:extLst>
          </p:cNvPr>
          <p:cNvSpPr txBox="1"/>
          <p:nvPr/>
        </p:nvSpPr>
        <p:spPr>
          <a:xfrm>
            <a:off x="9371479" y="2369661"/>
            <a:ext cx="1593447" cy="738664"/>
          </a:xfrm>
          <a:prstGeom prst="rect">
            <a:avLst/>
          </a:prstGeom>
          <a:noFill/>
          <a:ln>
            <a:solidFill>
              <a:schemeClr val="bg2"/>
            </a:solidFill>
          </a:ln>
        </p:spPr>
        <p:txBody>
          <a:bodyPr wrap="square" rtlCol="0">
            <a:spAutoFit/>
          </a:bodyPr>
          <a:lstStyle/>
          <a:p>
            <a:pPr algn="ctr"/>
            <a:r>
              <a:rPr lang="et-EE" sz="1400" dirty="0">
                <a:solidFill>
                  <a:schemeClr val="bg1"/>
                </a:solidFill>
              </a:rPr>
              <a:t>(II) Saverna sügava kuivendusega rohumaa</a:t>
            </a:r>
          </a:p>
        </p:txBody>
      </p:sp>
      <p:cxnSp>
        <p:nvCxnSpPr>
          <p:cNvPr id="12" name="Straight Connector 11">
            <a:extLst>
              <a:ext uri="{FF2B5EF4-FFF2-40B4-BE49-F238E27FC236}">
                <a16:creationId xmlns:a16="http://schemas.microsoft.com/office/drawing/2014/main" id="{D3BA02D6-74E4-1F8B-0633-3B3F2536B431}"/>
              </a:ext>
            </a:extLst>
          </p:cNvPr>
          <p:cNvCxnSpPr>
            <a:cxnSpLocks/>
          </p:cNvCxnSpPr>
          <p:nvPr/>
        </p:nvCxnSpPr>
        <p:spPr>
          <a:xfrm flipV="1">
            <a:off x="7922103" y="5178691"/>
            <a:ext cx="387011" cy="16347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5ACAC85-CA59-7374-026B-F706A019136F}"/>
              </a:ext>
            </a:extLst>
          </p:cNvPr>
          <p:cNvCxnSpPr>
            <a:cxnSpLocks/>
          </p:cNvCxnSpPr>
          <p:nvPr/>
        </p:nvCxnSpPr>
        <p:spPr>
          <a:xfrm flipH="1" flipV="1">
            <a:off x="8003045" y="4357682"/>
            <a:ext cx="306068" cy="8210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57CBA1-840C-EE28-99D9-84B5FE0A7B73}"/>
              </a:ext>
            </a:extLst>
          </p:cNvPr>
          <p:cNvCxnSpPr>
            <a:cxnSpLocks/>
          </p:cNvCxnSpPr>
          <p:nvPr/>
        </p:nvCxnSpPr>
        <p:spPr>
          <a:xfrm flipH="1">
            <a:off x="8009715" y="3524354"/>
            <a:ext cx="519201" cy="8333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54F5A0-B8AC-9413-62D1-DA6D8C7F0EAF}"/>
              </a:ext>
            </a:extLst>
          </p:cNvPr>
          <p:cNvCxnSpPr>
            <a:cxnSpLocks/>
          </p:cNvCxnSpPr>
          <p:nvPr/>
        </p:nvCxnSpPr>
        <p:spPr>
          <a:xfrm flipH="1" flipV="1">
            <a:off x="8001545" y="1561744"/>
            <a:ext cx="537219" cy="1951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F8E5DD4D-BE01-3E51-1C11-96E16955E0BC}"/>
              </a:ext>
            </a:extLst>
          </p:cNvPr>
          <p:cNvSpPr/>
          <p:nvPr/>
        </p:nvSpPr>
        <p:spPr>
          <a:xfrm>
            <a:off x="5506092" y="1468139"/>
            <a:ext cx="2497447" cy="5345331"/>
          </a:xfrm>
          <a:custGeom>
            <a:avLst/>
            <a:gdLst>
              <a:gd name="connsiteX0" fmla="*/ 145445 w 2497446"/>
              <a:gd name="connsiteY0" fmla="*/ 5366450 h 5366450"/>
              <a:gd name="connsiteX1" fmla="*/ 277792 w 2497446"/>
              <a:gd name="connsiteY1" fmla="*/ 4656587 h 5366450"/>
              <a:gd name="connsiteX2" fmla="*/ 37160 w 2497446"/>
              <a:gd name="connsiteY2" fmla="*/ 3970787 h 5366450"/>
              <a:gd name="connsiteX3" fmla="*/ 1066 w 2497446"/>
              <a:gd name="connsiteY3" fmla="*/ 3754218 h 5366450"/>
              <a:gd name="connsiteX4" fmla="*/ 13097 w 2497446"/>
              <a:gd name="connsiteY4" fmla="*/ 3657965 h 5366450"/>
              <a:gd name="connsiteX5" fmla="*/ 49192 w 2497446"/>
              <a:gd name="connsiteY5" fmla="*/ 3513587 h 5366450"/>
              <a:gd name="connsiteX6" fmla="*/ 181539 w 2497446"/>
              <a:gd name="connsiteY6" fmla="*/ 3441397 h 5366450"/>
              <a:gd name="connsiteX7" fmla="*/ 313887 w 2497446"/>
              <a:gd name="connsiteY7" fmla="*/ 3176702 h 5366450"/>
              <a:gd name="connsiteX8" fmla="*/ 614676 w 2497446"/>
              <a:gd name="connsiteY8" fmla="*/ 3056387 h 5366450"/>
              <a:gd name="connsiteX9" fmla="*/ 855308 w 2497446"/>
              <a:gd name="connsiteY9" fmla="*/ 3068418 h 5366450"/>
              <a:gd name="connsiteX10" fmla="*/ 879371 w 2497446"/>
              <a:gd name="connsiteY10" fmla="*/ 2972165 h 5366450"/>
              <a:gd name="connsiteX11" fmla="*/ 807182 w 2497446"/>
              <a:gd name="connsiteY11" fmla="*/ 2875913 h 5366450"/>
              <a:gd name="connsiteX12" fmla="*/ 783118 w 2497446"/>
              <a:gd name="connsiteY12" fmla="*/ 2695439 h 5366450"/>
              <a:gd name="connsiteX13" fmla="*/ 867339 w 2497446"/>
              <a:gd name="connsiteY13" fmla="*/ 2539029 h 5366450"/>
              <a:gd name="connsiteX14" fmla="*/ 1144066 w 2497446"/>
              <a:gd name="connsiteY14" fmla="*/ 2238239 h 5366450"/>
              <a:gd name="connsiteX15" fmla="*/ 1336571 w 2497446"/>
              <a:gd name="connsiteY15" fmla="*/ 1973544 h 5366450"/>
              <a:gd name="connsiteX16" fmla="*/ 1661424 w 2497446"/>
              <a:gd name="connsiteY16" fmla="*/ 1444155 h 5366450"/>
              <a:gd name="connsiteX17" fmla="*/ 1998308 w 2497446"/>
              <a:gd name="connsiteY17" fmla="*/ 914765 h 5366450"/>
              <a:gd name="connsiteX18" fmla="*/ 2178782 w 2497446"/>
              <a:gd name="connsiteY18" fmla="*/ 854608 h 5366450"/>
              <a:gd name="connsiteX19" fmla="*/ 2238939 w 2497446"/>
              <a:gd name="connsiteY19" fmla="*/ 758355 h 5366450"/>
              <a:gd name="connsiteX20" fmla="*/ 2226908 w 2497446"/>
              <a:gd name="connsiteY20" fmla="*/ 108650 h 5366450"/>
              <a:gd name="connsiteX21" fmla="*/ 2347224 w 2497446"/>
              <a:gd name="connsiteY21" fmla="*/ 365 h 5366450"/>
              <a:gd name="connsiteX22" fmla="*/ 2491603 w 2497446"/>
              <a:gd name="connsiteY22" fmla="*/ 72555 h 5366450"/>
              <a:gd name="connsiteX23" fmla="*/ 2455508 w 2497446"/>
              <a:gd name="connsiteY23" fmla="*/ 48492 h 536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7446" h="5366450">
                <a:moveTo>
                  <a:pt x="145445" y="5366450"/>
                </a:moveTo>
                <a:cubicBezTo>
                  <a:pt x="220642" y="5127823"/>
                  <a:pt x="295840" y="4889197"/>
                  <a:pt x="277792" y="4656587"/>
                </a:cubicBezTo>
                <a:cubicBezTo>
                  <a:pt x="259745" y="4423976"/>
                  <a:pt x="83281" y="4121182"/>
                  <a:pt x="37160" y="3970787"/>
                </a:cubicBezTo>
                <a:cubicBezTo>
                  <a:pt x="-8961" y="3820392"/>
                  <a:pt x="5077" y="3806355"/>
                  <a:pt x="1066" y="3754218"/>
                </a:cubicBezTo>
                <a:cubicBezTo>
                  <a:pt x="-2945" y="3702081"/>
                  <a:pt x="5076" y="3698070"/>
                  <a:pt x="13097" y="3657965"/>
                </a:cubicBezTo>
                <a:cubicBezTo>
                  <a:pt x="21118" y="3617860"/>
                  <a:pt x="21118" y="3549682"/>
                  <a:pt x="49192" y="3513587"/>
                </a:cubicBezTo>
                <a:cubicBezTo>
                  <a:pt x="77266" y="3477492"/>
                  <a:pt x="137423" y="3497544"/>
                  <a:pt x="181539" y="3441397"/>
                </a:cubicBezTo>
                <a:cubicBezTo>
                  <a:pt x="225655" y="3385250"/>
                  <a:pt x="241698" y="3240870"/>
                  <a:pt x="313887" y="3176702"/>
                </a:cubicBezTo>
                <a:cubicBezTo>
                  <a:pt x="386076" y="3112534"/>
                  <a:pt x="524439" y="3074434"/>
                  <a:pt x="614676" y="3056387"/>
                </a:cubicBezTo>
                <a:cubicBezTo>
                  <a:pt x="704913" y="3038340"/>
                  <a:pt x="811192" y="3082455"/>
                  <a:pt x="855308" y="3068418"/>
                </a:cubicBezTo>
                <a:cubicBezTo>
                  <a:pt x="899424" y="3054381"/>
                  <a:pt x="887392" y="3004249"/>
                  <a:pt x="879371" y="2972165"/>
                </a:cubicBezTo>
                <a:cubicBezTo>
                  <a:pt x="871350" y="2940081"/>
                  <a:pt x="823224" y="2922034"/>
                  <a:pt x="807182" y="2875913"/>
                </a:cubicBezTo>
                <a:cubicBezTo>
                  <a:pt x="791140" y="2829792"/>
                  <a:pt x="773092" y="2751586"/>
                  <a:pt x="783118" y="2695439"/>
                </a:cubicBezTo>
                <a:cubicBezTo>
                  <a:pt x="793144" y="2639292"/>
                  <a:pt x="807181" y="2615229"/>
                  <a:pt x="867339" y="2539029"/>
                </a:cubicBezTo>
                <a:cubicBezTo>
                  <a:pt x="927497" y="2462829"/>
                  <a:pt x="1065861" y="2332486"/>
                  <a:pt x="1144066" y="2238239"/>
                </a:cubicBezTo>
                <a:cubicBezTo>
                  <a:pt x="1222271" y="2143992"/>
                  <a:pt x="1250345" y="2105891"/>
                  <a:pt x="1336571" y="1973544"/>
                </a:cubicBezTo>
                <a:cubicBezTo>
                  <a:pt x="1422797" y="1841197"/>
                  <a:pt x="1551135" y="1620618"/>
                  <a:pt x="1661424" y="1444155"/>
                </a:cubicBezTo>
                <a:cubicBezTo>
                  <a:pt x="1771713" y="1267692"/>
                  <a:pt x="1912082" y="1013023"/>
                  <a:pt x="1998308" y="914765"/>
                </a:cubicBezTo>
                <a:cubicBezTo>
                  <a:pt x="2084534" y="816507"/>
                  <a:pt x="2138677" y="880676"/>
                  <a:pt x="2178782" y="854608"/>
                </a:cubicBezTo>
                <a:cubicBezTo>
                  <a:pt x="2218887" y="828540"/>
                  <a:pt x="2230918" y="882681"/>
                  <a:pt x="2238939" y="758355"/>
                </a:cubicBezTo>
                <a:cubicBezTo>
                  <a:pt x="2246960" y="634029"/>
                  <a:pt x="2208861" y="234982"/>
                  <a:pt x="2226908" y="108650"/>
                </a:cubicBezTo>
                <a:cubicBezTo>
                  <a:pt x="2244956" y="-17682"/>
                  <a:pt x="2303108" y="6381"/>
                  <a:pt x="2347224" y="365"/>
                </a:cubicBezTo>
                <a:cubicBezTo>
                  <a:pt x="2391340" y="-5651"/>
                  <a:pt x="2473556" y="64534"/>
                  <a:pt x="2491603" y="72555"/>
                </a:cubicBezTo>
                <a:cubicBezTo>
                  <a:pt x="2509650" y="80576"/>
                  <a:pt x="2482579" y="64534"/>
                  <a:pt x="2455508" y="48492"/>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3" name="TextBox 32">
            <a:extLst>
              <a:ext uri="{FF2B5EF4-FFF2-40B4-BE49-F238E27FC236}">
                <a16:creationId xmlns:a16="http://schemas.microsoft.com/office/drawing/2014/main" id="{EB6583FE-0A80-ED84-456A-439EC533BAC8}"/>
              </a:ext>
            </a:extLst>
          </p:cNvPr>
          <p:cNvSpPr txBox="1"/>
          <p:nvPr/>
        </p:nvSpPr>
        <p:spPr>
          <a:xfrm>
            <a:off x="6311600" y="4724371"/>
            <a:ext cx="2630079" cy="307777"/>
          </a:xfrm>
          <a:prstGeom prst="rect">
            <a:avLst/>
          </a:prstGeom>
          <a:noFill/>
          <a:ln>
            <a:solidFill>
              <a:schemeClr val="bg2"/>
            </a:solidFill>
          </a:ln>
        </p:spPr>
        <p:txBody>
          <a:bodyPr wrap="none" rtlCol="0">
            <a:spAutoFit/>
          </a:bodyPr>
          <a:lstStyle/>
          <a:p>
            <a:r>
              <a:rPr lang="et-EE" sz="1400" dirty="0">
                <a:solidFill>
                  <a:schemeClr val="bg1"/>
                </a:solidFill>
              </a:rPr>
              <a:t>(I) Saverna kuivendatud põllumaa</a:t>
            </a:r>
          </a:p>
        </p:txBody>
      </p:sp>
      <p:sp>
        <p:nvSpPr>
          <p:cNvPr id="10" name="Oval 9">
            <a:extLst>
              <a:ext uri="{FF2B5EF4-FFF2-40B4-BE49-F238E27FC236}">
                <a16:creationId xmlns:a16="http://schemas.microsoft.com/office/drawing/2014/main" id="{53C86635-7F43-A922-1F13-3CC2EE92A80A}"/>
              </a:ext>
            </a:extLst>
          </p:cNvPr>
          <p:cNvSpPr/>
          <p:nvPr/>
        </p:nvSpPr>
        <p:spPr>
          <a:xfrm>
            <a:off x="7457615" y="3633667"/>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14" name="Oval 13">
            <a:extLst>
              <a:ext uri="{FF2B5EF4-FFF2-40B4-BE49-F238E27FC236}">
                <a16:creationId xmlns:a16="http://schemas.microsoft.com/office/drawing/2014/main" id="{B8C2D2BF-C056-8BD1-4D3A-966B69A54F7C}"/>
              </a:ext>
            </a:extLst>
          </p:cNvPr>
          <p:cNvSpPr/>
          <p:nvPr/>
        </p:nvSpPr>
        <p:spPr>
          <a:xfrm>
            <a:off x="7674687" y="3797588"/>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16" name="Oval 15">
            <a:extLst>
              <a:ext uri="{FF2B5EF4-FFF2-40B4-BE49-F238E27FC236}">
                <a16:creationId xmlns:a16="http://schemas.microsoft.com/office/drawing/2014/main" id="{086DA060-DDB6-A1C6-33E2-57DE15D02886}"/>
              </a:ext>
            </a:extLst>
          </p:cNvPr>
          <p:cNvSpPr/>
          <p:nvPr/>
        </p:nvSpPr>
        <p:spPr>
          <a:xfrm>
            <a:off x="7861007" y="3940265"/>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21" name="Oval 20">
            <a:extLst>
              <a:ext uri="{FF2B5EF4-FFF2-40B4-BE49-F238E27FC236}">
                <a16:creationId xmlns:a16="http://schemas.microsoft.com/office/drawing/2014/main" id="{B6741301-B3A0-3615-83E7-EBA51B8E4F25}"/>
              </a:ext>
            </a:extLst>
          </p:cNvPr>
          <p:cNvSpPr/>
          <p:nvPr/>
        </p:nvSpPr>
        <p:spPr>
          <a:xfrm>
            <a:off x="9186654" y="3084296"/>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23" name="Oval 22">
            <a:extLst>
              <a:ext uri="{FF2B5EF4-FFF2-40B4-BE49-F238E27FC236}">
                <a16:creationId xmlns:a16="http://schemas.microsoft.com/office/drawing/2014/main" id="{0C2CBDC7-334F-2D37-69A3-6DB28658EE76}"/>
              </a:ext>
            </a:extLst>
          </p:cNvPr>
          <p:cNvSpPr/>
          <p:nvPr/>
        </p:nvSpPr>
        <p:spPr>
          <a:xfrm>
            <a:off x="9384594" y="3207549"/>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24" name="Oval 23">
            <a:extLst>
              <a:ext uri="{FF2B5EF4-FFF2-40B4-BE49-F238E27FC236}">
                <a16:creationId xmlns:a16="http://schemas.microsoft.com/office/drawing/2014/main" id="{1FCC2866-F935-8B67-864D-939FCE2A08B2}"/>
              </a:ext>
            </a:extLst>
          </p:cNvPr>
          <p:cNvSpPr/>
          <p:nvPr/>
        </p:nvSpPr>
        <p:spPr>
          <a:xfrm>
            <a:off x="9605697" y="3352384"/>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25" name="TextBox 24">
            <a:extLst>
              <a:ext uri="{FF2B5EF4-FFF2-40B4-BE49-F238E27FC236}">
                <a16:creationId xmlns:a16="http://schemas.microsoft.com/office/drawing/2014/main" id="{C231D332-C604-AF73-BF19-16024C3CFDA8}"/>
              </a:ext>
            </a:extLst>
          </p:cNvPr>
          <p:cNvSpPr txBox="1"/>
          <p:nvPr/>
        </p:nvSpPr>
        <p:spPr>
          <a:xfrm>
            <a:off x="227890" y="194683"/>
            <a:ext cx="3572587" cy="584775"/>
          </a:xfrm>
          <a:prstGeom prst="rect">
            <a:avLst/>
          </a:prstGeom>
          <a:solidFill>
            <a:schemeClr val="tx1">
              <a:alpha val="60000"/>
            </a:schemeClr>
          </a:solidFill>
          <a:ln>
            <a:solidFill>
              <a:schemeClr val="tx1"/>
            </a:solidFill>
          </a:ln>
        </p:spPr>
        <p:txBody>
          <a:bodyPr wrap="square" rtlCol="0">
            <a:spAutoFit/>
          </a:bodyPr>
          <a:lstStyle/>
          <a:p>
            <a:pPr algn="ctr"/>
            <a:r>
              <a:rPr lang="et-EE" sz="1600" dirty="0">
                <a:solidFill>
                  <a:schemeClr val="bg1"/>
                </a:solidFill>
              </a:rPr>
              <a:t>(II) Saverna sügava kuivendusega rohumaa</a:t>
            </a:r>
          </a:p>
        </p:txBody>
      </p:sp>
      <p:sp>
        <p:nvSpPr>
          <p:cNvPr id="7" name="Freeform 6">
            <a:extLst>
              <a:ext uri="{FF2B5EF4-FFF2-40B4-BE49-F238E27FC236}">
                <a16:creationId xmlns:a16="http://schemas.microsoft.com/office/drawing/2014/main" id="{E5D559FB-F2D5-5718-CEA2-C0715F605287}"/>
              </a:ext>
            </a:extLst>
          </p:cNvPr>
          <p:cNvSpPr/>
          <p:nvPr/>
        </p:nvSpPr>
        <p:spPr>
          <a:xfrm>
            <a:off x="10656607" y="111095"/>
            <a:ext cx="1307507" cy="3580688"/>
          </a:xfrm>
          <a:custGeom>
            <a:avLst/>
            <a:gdLst>
              <a:gd name="connsiteX0" fmla="*/ 0 w 1307506"/>
              <a:gd name="connsiteY0" fmla="*/ 3580688 h 3580688"/>
              <a:gd name="connsiteX1" fmla="*/ 94003 w 1307506"/>
              <a:gd name="connsiteY1" fmla="*/ 3435410 h 3580688"/>
              <a:gd name="connsiteX2" fmla="*/ 213644 w 1307506"/>
              <a:gd name="connsiteY2" fmla="*/ 3025212 h 3580688"/>
              <a:gd name="connsiteX3" fmla="*/ 256373 w 1307506"/>
              <a:gd name="connsiteY3" fmla="*/ 2785929 h 3580688"/>
              <a:gd name="connsiteX4" fmla="*/ 333286 w 1307506"/>
              <a:gd name="connsiteY4" fmla="*/ 2256090 h 3580688"/>
              <a:gd name="connsiteX5" fmla="*/ 427289 w 1307506"/>
              <a:gd name="connsiteY5" fmla="*/ 1786071 h 3580688"/>
              <a:gd name="connsiteX6" fmla="*/ 538385 w 1307506"/>
              <a:gd name="connsiteY6" fmla="*/ 1478423 h 3580688"/>
              <a:gd name="connsiteX7" fmla="*/ 752030 w 1307506"/>
              <a:gd name="connsiteY7" fmla="*/ 1025496 h 3580688"/>
              <a:gd name="connsiteX8" fmla="*/ 991312 w 1307506"/>
              <a:gd name="connsiteY8" fmla="*/ 598206 h 3580688"/>
              <a:gd name="connsiteX9" fmla="*/ 1307506 w 1307506"/>
              <a:gd name="connsiteY9" fmla="*/ 0 h 3580688"/>
              <a:gd name="connsiteX10" fmla="*/ 1307506 w 1307506"/>
              <a:gd name="connsiteY10" fmla="*/ 0 h 358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7506" h="3580688">
                <a:moveTo>
                  <a:pt x="0" y="3580688"/>
                </a:moveTo>
                <a:cubicBezTo>
                  <a:pt x="29198" y="3554338"/>
                  <a:pt x="58396" y="3527989"/>
                  <a:pt x="94003" y="3435410"/>
                </a:cubicBezTo>
                <a:cubicBezTo>
                  <a:pt x="129610" y="3342831"/>
                  <a:pt x="186582" y="3133459"/>
                  <a:pt x="213644" y="3025212"/>
                </a:cubicBezTo>
                <a:cubicBezTo>
                  <a:pt x="240706" y="2916965"/>
                  <a:pt x="236433" y="2914116"/>
                  <a:pt x="256373" y="2785929"/>
                </a:cubicBezTo>
                <a:cubicBezTo>
                  <a:pt x="276313" y="2657742"/>
                  <a:pt x="304800" y="2422733"/>
                  <a:pt x="333286" y="2256090"/>
                </a:cubicBezTo>
                <a:cubicBezTo>
                  <a:pt x="361772" y="2089447"/>
                  <a:pt x="393106" y="1915682"/>
                  <a:pt x="427289" y="1786071"/>
                </a:cubicBezTo>
                <a:cubicBezTo>
                  <a:pt x="461472" y="1656460"/>
                  <a:pt x="484262" y="1605185"/>
                  <a:pt x="538385" y="1478423"/>
                </a:cubicBezTo>
                <a:cubicBezTo>
                  <a:pt x="592508" y="1351661"/>
                  <a:pt x="676542" y="1172199"/>
                  <a:pt x="752030" y="1025496"/>
                </a:cubicBezTo>
                <a:cubicBezTo>
                  <a:pt x="827518" y="878793"/>
                  <a:pt x="898733" y="769122"/>
                  <a:pt x="991312" y="598206"/>
                </a:cubicBezTo>
                <a:cubicBezTo>
                  <a:pt x="1083891" y="427290"/>
                  <a:pt x="1307506" y="0"/>
                  <a:pt x="1307506" y="0"/>
                </a:cubicBezTo>
                <a:lnTo>
                  <a:pt x="1307506"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909591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CE145863-EA70-0082-A332-0E21E0E2DA2E}"/>
              </a:ext>
            </a:extLst>
          </p:cNvPr>
          <p:cNvPicPr>
            <a:picLocks noChangeAspect="1"/>
          </p:cNvPicPr>
          <p:nvPr/>
        </p:nvPicPr>
        <p:blipFill rotWithShape="1">
          <a:blip r:embed="rId3">
            <a:extLst>
              <a:ext uri="{28A0092B-C50C-407E-A947-70E740481C1C}">
                <a14:useLocalDpi xmlns:a14="http://schemas.microsoft.com/office/drawing/2010/main" val="0"/>
              </a:ext>
            </a:extLst>
          </a:blip>
          <a:srcRect l="12534" r="17659" b="13594"/>
          <a:stretch/>
        </p:blipFill>
        <p:spPr>
          <a:xfrm>
            <a:off x="4301067" y="102701"/>
            <a:ext cx="7756464" cy="6691271"/>
          </a:xfrm>
          <a:prstGeom prst="rect">
            <a:avLst/>
          </a:prstGeom>
        </p:spPr>
      </p:pic>
      <p:pic>
        <p:nvPicPr>
          <p:cNvPr id="16" name="Picture 15" descr="A picture containing tree, outdoor&#10;&#10;Description automatically generated">
            <a:extLst>
              <a:ext uri="{FF2B5EF4-FFF2-40B4-BE49-F238E27FC236}">
                <a16:creationId xmlns:a16="http://schemas.microsoft.com/office/drawing/2014/main" id="{4EA93928-4090-94EF-9132-8A57731147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574" b="9439"/>
          <a:stretch/>
        </p:blipFill>
        <p:spPr>
          <a:xfrm rot="5400000">
            <a:off x="-1179002" y="1395495"/>
            <a:ext cx="6691271" cy="4064328"/>
          </a:xfrm>
          <a:prstGeom prst="rect">
            <a:avLst/>
          </a:prstGeom>
        </p:spPr>
      </p:pic>
      <p:cxnSp>
        <p:nvCxnSpPr>
          <p:cNvPr id="21" name="Straight Connector 20">
            <a:extLst>
              <a:ext uri="{FF2B5EF4-FFF2-40B4-BE49-F238E27FC236}">
                <a16:creationId xmlns:a16="http://schemas.microsoft.com/office/drawing/2014/main" id="{E088B112-D551-54B7-A880-EB46905A971C}"/>
              </a:ext>
            </a:extLst>
          </p:cNvPr>
          <p:cNvCxnSpPr>
            <a:cxnSpLocks/>
          </p:cNvCxnSpPr>
          <p:nvPr/>
        </p:nvCxnSpPr>
        <p:spPr>
          <a:xfrm flipH="1" flipV="1">
            <a:off x="6364943" y="582709"/>
            <a:ext cx="2608731" cy="30928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BB6E17-24B4-F68D-A2B1-E6FC949083C9}"/>
              </a:ext>
            </a:extLst>
          </p:cNvPr>
          <p:cNvCxnSpPr>
            <a:cxnSpLocks/>
          </p:cNvCxnSpPr>
          <p:nvPr/>
        </p:nvCxnSpPr>
        <p:spPr>
          <a:xfrm flipV="1">
            <a:off x="5011273" y="582709"/>
            <a:ext cx="1353671" cy="8785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58B37A-E2D2-1919-F74C-C91F68D7C9E7}"/>
              </a:ext>
            </a:extLst>
          </p:cNvPr>
          <p:cNvCxnSpPr>
            <a:cxnSpLocks/>
          </p:cNvCxnSpPr>
          <p:nvPr/>
        </p:nvCxnSpPr>
        <p:spPr>
          <a:xfrm flipV="1">
            <a:off x="7467603" y="3675532"/>
            <a:ext cx="1506071" cy="13357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Freeform 30">
            <a:extLst>
              <a:ext uri="{FF2B5EF4-FFF2-40B4-BE49-F238E27FC236}">
                <a16:creationId xmlns:a16="http://schemas.microsoft.com/office/drawing/2014/main" id="{B822DFAB-3E08-A842-FFF6-E5A3E1E9E7A9}"/>
              </a:ext>
            </a:extLst>
          </p:cNvPr>
          <p:cNvSpPr/>
          <p:nvPr/>
        </p:nvSpPr>
        <p:spPr>
          <a:xfrm>
            <a:off x="4686536" y="1419700"/>
            <a:ext cx="330311" cy="600633"/>
          </a:xfrm>
          <a:custGeom>
            <a:avLst/>
            <a:gdLst>
              <a:gd name="connsiteX0" fmla="*/ 330310 w 330310"/>
              <a:gd name="connsiteY0" fmla="*/ 44579 h 600633"/>
              <a:gd name="connsiteX1" fmla="*/ 262348 w 330310"/>
              <a:gd name="connsiteY1" fmla="*/ 69292 h 600633"/>
              <a:gd name="connsiteX2" fmla="*/ 138781 w 330310"/>
              <a:gd name="connsiteY2" fmla="*/ 1330 h 600633"/>
              <a:gd name="connsiteX3" fmla="*/ 46105 w 330310"/>
              <a:gd name="connsiteY3" fmla="*/ 38400 h 600633"/>
              <a:gd name="connsiteX4" fmla="*/ 9035 w 330310"/>
              <a:gd name="connsiteY4" fmla="*/ 199038 h 600633"/>
              <a:gd name="connsiteX5" fmla="*/ 212921 w 330310"/>
              <a:gd name="connsiteY5" fmla="*/ 489422 h 600633"/>
              <a:gd name="connsiteX6" fmla="*/ 317953 w 330310"/>
              <a:gd name="connsiteY6" fmla="*/ 600633 h 60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310" h="600633">
                <a:moveTo>
                  <a:pt x="330310" y="44579"/>
                </a:moveTo>
                <a:cubicBezTo>
                  <a:pt x="312289" y="60539"/>
                  <a:pt x="294269" y="76500"/>
                  <a:pt x="262348" y="69292"/>
                </a:cubicBezTo>
                <a:cubicBezTo>
                  <a:pt x="230427" y="62084"/>
                  <a:pt x="174821" y="6479"/>
                  <a:pt x="138781" y="1330"/>
                </a:cubicBezTo>
                <a:cubicBezTo>
                  <a:pt x="102740" y="-3819"/>
                  <a:pt x="67729" y="5449"/>
                  <a:pt x="46105" y="38400"/>
                </a:cubicBezTo>
                <a:cubicBezTo>
                  <a:pt x="24481" y="71351"/>
                  <a:pt x="-18768" y="123868"/>
                  <a:pt x="9035" y="199038"/>
                </a:cubicBezTo>
                <a:cubicBezTo>
                  <a:pt x="36838" y="274208"/>
                  <a:pt x="161435" y="422489"/>
                  <a:pt x="212921" y="489422"/>
                </a:cubicBezTo>
                <a:cubicBezTo>
                  <a:pt x="264407" y="556355"/>
                  <a:pt x="291180" y="578494"/>
                  <a:pt x="317953" y="600633"/>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cxnSp>
        <p:nvCxnSpPr>
          <p:cNvPr id="34" name="Straight Connector 33">
            <a:extLst>
              <a:ext uri="{FF2B5EF4-FFF2-40B4-BE49-F238E27FC236}">
                <a16:creationId xmlns:a16="http://schemas.microsoft.com/office/drawing/2014/main" id="{0FB22CC2-4B9A-886F-FE78-4E7632B2C3C1}"/>
              </a:ext>
            </a:extLst>
          </p:cNvPr>
          <p:cNvCxnSpPr>
            <a:cxnSpLocks/>
          </p:cNvCxnSpPr>
          <p:nvPr/>
        </p:nvCxnSpPr>
        <p:spPr>
          <a:xfrm flipH="1" flipV="1">
            <a:off x="5011275" y="2020333"/>
            <a:ext cx="2456329" cy="29909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30A8B1-66B4-BEF0-6A3E-7C223D777426}"/>
              </a:ext>
            </a:extLst>
          </p:cNvPr>
          <p:cNvCxnSpPr>
            <a:cxnSpLocks/>
          </p:cNvCxnSpPr>
          <p:nvPr/>
        </p:nvCxnSpPr>
        <p:spPr>
          <a:xfrm flipH="1" flipV="1">
            <a:off x="9272187" y="3743061"/>
            <a:ext cx="2785344" cy="30302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2FF435-EC10-B8DF-1748-0D33EEA0B323}"/>
              </a:ext>
            </a:extLst>
          </p:cNvPr>
          <p:cNvCxnSpPr>
            <a:cxnSpLocks/>
          </p:cNvCxnSpPr>
          <p:nvPr/>
        </p:nvCxnSpPr>
        <p:spPr>
          <a:xfrm flipV="1">
            <a:off x="7792339" y="3719560"/>
            <a:ext cx="1479848" cy="13357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8A4265F-7879-0C7F-F9C3-C48012AB74DF}"/>
              </a:ext>
            </a:extLst>
          </p:cNvPr>
          <p:cNvCxnSpPr>
            <a:cxnSpLocks/>
          </p:cNvCxnSpPr>
          <p:nvPr/>
        </p:nvCxnSpPr>
        <p:spPr>
          <a:xfrm>
            <a:off x="7793768" y="5055301"/>
            <a:ext cx="1555335" cy="17386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C9037A0-2ABE-B6A1-1992-184EDF428F5D}"/>
              </a:ext>
            </a:extLst>
          </p:cNvPr>
          <p:cNvSpPr/>
          <p:nvPr/>
        </p:nvSpPr>
        <p:spPr>
          <a:xfrm>
            <a:off x="7527241" y="3555788"/>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55" name="Oval 54">
            <a:extLst>
              <a:ext uri="{FF2B5EF4-FFF2-40B4-BE49-F238E27FC236}">
                <a16:creationId xmlns:a16="http://schemas.microsoft.com/office/drawing/2014/main" id="{815B0113-895E-35DF-09F8-BE90D18CEB4C}"/>
              </a:ext>
            </a:extLst>
          </p:cNvPr>
          <p:cNvSpPr/>
          <p:nvPr/>
        </p:nvSpPr>
        <p:spPr>
          <a:xfrm>
            <a:off x="7711157" y="3771688"/>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56" name="Oval 55">
            <a:extLst>
              <a:ext uri="{FF2B5EF4-FFF2-40B4-BE49-F238E27FC236}">
                <a16:creationId xmlns:a16="http://schemas.microsoft.com/office/drawing/2014/main" id="{57AA9C27-BEBE-EE7C-1A0F-786497CF2E23}"/>
              </a:ext>
            </a:extLst>
          </p:cNvPr>
          <p:cNvSpPr/>
          <p:nvPr/>
        </p:nvSpPr>
        <p:spPr>
          <a:xfrm>
            <a:off x="7908241" y="3984412"/>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57" name="TextBox 56">
            <a:extLst>
              <a:ext uri="{FF2B5EF4-FFF2-40B4-BE49-F238E27FC236}">
                <a16:creationId xmlns:a16="http://schemas.microsoft.com/office/drawing/2014/main" id="{6492B273-8219-5AB9-20A0-49B274E9A0B6}"/>
              </a:ext>
            </a:extLst>
          </p:cNvPr>
          <p:cNvSpPr txBox="1"/>
          <p:nvPr/>
        </p:nvSpPr>
        <p:spPr>
          <a:xfrm>
            <a:off x="5457976" y="2078158"/>
            <a:ext cx="2069265" cy="738664"/>
          </a:xfrm>
          <a:prstGeom prst="rect">
            <a:avLst/>
          </a:prstGeom>
          <a:noFill/>
          <a:ln>
            <a:solidFill>
              <a:schemeClr val="bg2"/>
            </a:solidFill>
          </a:ln>
        </p:spPr>
        <p:txBody>
          <a:bodyPr wrap="square" rtlCol="0">
            <a:spAutoFit/>
          </a:bodyPr>
          <a:lstStyle/>
          <a:p>
            <a:pPr algn="ctr"/>
            <a:r>
              <a:rPr lang="et-EE" sz="1400" dirty="0">
                <a:solidFill>
                  <a:schemeClr val="bg1"/>
                </a:solidFill>
              </a:rPr>
              <a:t>(III) Maramaa madala kuivendusega rohumaa</a:t>
            </a:r>
          </a:p>
          <a:p>
            <a:pPr algn="ctr"/>
            <a:endParaRPr lang="et-EE" sz="1400" dirty="0">
              <a:solidFill>
                <a:schemeClr val="bg1"/>
              </a:solidFill>
            </a:endParaRPr>
          </a:p>
        </p:txBody>
      </p:sp>
      <p:sp>
        <p:nvSpPr>
          <p:cNvPr id="58" name="TextBox 57">
            <a:extLst>
              <a:ext uri="{FF2B5EF4-FFF2-40B4-BE49-F238E27FC236}">
                <a16:creationId xmlns:a16="http://schemas.microsoft.com/office/drawing/2014/main" id="{2CBBFE8D-7AEC-D517-2FCD-C78E02EA46A8}"/>
              </a:ext>
            </a:extLst>
          </p:cNvPr>
          <p:cNvSpPr txBox="1"/>
          <p:nvPr/>
        </p:nvSpPr>
        <p:spPr>
          <a:xfrm>
            <a:off x="9003422" y="5723956"/>
            <a:ext cx="1691979" cy="954107"/>
          </a:xfrm>
          <a:prstGeom prst="rect">
            <a:avLst/>
          </a:prstGeom>
          <a:noFill/>
          <a:ln>
            <a:solidFill>
              <a:schemeClr val="bg2"/>
            </a:solidFill>
          </a:ln>
        </p:spPr>
        <p:txBody>
          <a:bodyPr wrap="square" rtlCol="0">
            <a:spAutoFit/>
          </a:bodyPr>
          <a:lstStyle/>
          <a:p>
            <a:pPr algn="ctr"/>
            <a:r>
              <a:rPr lang="et-EE" sz="1400" dirty="0">
                <a:solidFill>
                  <a:schemeClr val="bg1"/>
                </a:solidFill>
              </a:rPr>
              <a:t>(IV) Maramaa mittetöötava kraavitusega rohumaa</a:t>
            </a:r>
          </a:p>
        </p:txBody>
      </p:sp>
      <p:sp>
        <p:nvSpPr>
          <p:cNvPr id="62" name="Oval 61">
            <a:extLst>
              <a:ext uri="{FF2B5EF4-FFF2-40B4-BE49-F238E27FC236}">
                <a16:creationId xmlns:a16="http://schemas.microsoft.com/office/drawing/2014/main" id="{C28012C3-1F30-163C-8BB2-9D8344FCBFBF}"/>
              </a:ext>
            </a:extLst>
          </p:cNvPr>
          <p:cNvSpPr/>
          <p:nvPr/>
        </p:nvSpPr>
        <p:spPr>
          <a:xfrm>
            <a:off x="8883525" y="4926103"/>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63" name="Oval 62">
            <a:extLst>
              <a:ext uri="{FF2B5EF4-FFF2-40B4-BE49-F238E27FC236}">
                <a16:creationId xmlns:a16="http://schemas.microsoft.com/office/drawing/2014/main" id="{E3689FF0-8169-EBB7-144B-EB96746ACC85}"/>
              </a:ext>
            </a:extLst>
          </p:cNvPr>
          <p:cNvSpPr/>
          <p:nvPr/>
        </p:nvSpPr>
        <p:spPr>
          <a:xfrm>
            <a:off x="9125635" y="5161052"/>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64" name="Oval 63">
            <a:extLst>
              <a:ext uri="{FF2B5EF4-FFF2-40B4-BE49-F238E27FC236}">
                <a16:creationId xmlns:a16="http://schemas.microsoft.com/office/drawing/2014/main" id="{E789158A-C491-A1AE-DB78-CD42075FF82D}"/>
              </a:ext>
            </a:extLst>
          </p:cNvPr>
          <p:cNvSpPr/>
          <p:nvPr/>
        </p:nvSpPr>
        <p:spPr>
          <a:xfrm>
            <a:off x="9349102" y="5402352"/>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65" name="TextBox 64">
            <a:extLst>
              <a:ext uri="{FF2B5EF4-FFF2-40B4-BE49-F238E27FC236}">
                <a16:creationId xmlns:a16="http://schemas.microsoft.com/office/drawing/2014/main" id="{29007114-861D-A289-2401-95B520F0BACE}"/>
              </a:ext>
            </a:extLst>
          </p:cNvPr>
          <p:cNvSpPr txBox="1"/>
          <p:nvPr/>
        </p:nvSpPr>
        <p:spPr>
          <a:xfrm>
            <a:off x="7626355" y="3429000"/>
            <a:ext cx="428481" cy="400110"/>
          </a:xfrm>
          <a:prstGeom prst="rect">
            <a:avLst/>
          </a:prstGeom>
          <a:noFill/>
        </p:spPr>
        <p:txBody>
          <a:bodyPr wrap="square" rtlCol="0">
            <a:spAutoFit/>
          </a:bodyPr>
          <a:lstStyle/>
          <a:p>
            <a:r>
              <a:rPr lang="et-EE" sz="2000" dirty="0">
                <a:solidFill>
                  <a:schemeClr val="bg1"/>
                </a:solidFill>
              </a:rPr>
              <a:t>B</a:t>
            </a:r>
            <a:endParaRPr lang="et-EE" sz="2400" dirty="0">
              <a:solidFill>
                <a:schemeClr val="bg1"/>
              </a:solidFill>
            </a:endParaRPr>
          </a:p>
        </p:txBody>
      </p:sp>
      <p:sp>
        <p:nvSpPr>
          <p:cNvPr id="66" name="TextBox 65">
            <a:extLst>
              <a:ext uri="{FF2B5EF4-FFF2-40B4-BE49-F238E27FC236}">
                <a16:creationId xmlns:a16="http://schemas.microsoft.com/office/drawing/2014/main" id="{D66FC525-E0FB-8C0F-71B9-200B0E08EE4A}"/>
              </a:ext>
            </a:extLst>
          </p:cNvPr>
          <p:cNvSpPr txBox="1"/>
          <p:nvPr/>
        </p:nvSpPr>
        <p:spPr>
          <a:xfrm>
            <a:off x="7426871" y="3222016"/>
            <a:ext cx="688769" cy="400110"/>
          </a:xfrm>
          <a:prstGeom prst="rect">
            <a:avLst/>
          </a:prstGeom>
          <a:noFill/>
        </p:spPr>
        <p:txBody>
          <a:bodyPr wrap="square" rtlCol="0">
            <a:spAutoFit/>
          </a:bodyPr>
          <a:lstStyle/>
          <a:p>
            <a:r>
              <a:rPr lang="et-EE" sz="2000" dirty="0">
                <a:solidFill>
                  <a:schemeClr val="bg1"/>
                </a:solidFill>
              </a:rPr>
              <a:t>C</a:t>
            </a:r>
          </a:p>
        </p:txBody>
      </p:sp>
      <p:sp>
        <p:nvSpPr>
          <p:cNvPr id="68" name="TextBox 67">
            <a:extLst>
              <a:ext uri="{FF2B5EF4-FFF2-40B4-BE49-F238E27FC236}">
                <a16:creationId xmlns:a16="http://schemas.microsoft.com/office/drawing/2014/main" id="{ED3AAB45-80C8-EFFD-1289-EC5BBD50873D}"/>
              </a:ext>
            </a:extLst>
          </p:cNvPr>
          <p:cNvSpPr txBox="1"/>
          <p:nvPr/>
        </p:nvSpPr>
        <p:spPr>
          <a:xfrm>
            <a:off x="7817630" y="3633300"/>
            <a:ext cx="688769" cy="400110"/>
          </a:xfrm>
          <a:prstGeom prst="rect">
            <a:avLst/>
          </a:prstGeom>
          <a:noFill/>
        </p:spPr>
        <p:txBody>
          <a:bodyPr wrap="square" rtlCol="0">
            <a:spAutoFit/>
          </a:bodyPr>
          <a:lstStyle/>
          <a:p>
            <a:r>
              <a:rPr lang="et-EE" sz="2000" dirty="0">
                <a:solidFill>
                  <a:schemeClr val="bg1"/>
                </a:solidFill>
              </a:rPr>
              <a:t>A</a:t>
            </a:r>
          </a:p>
        </p:txBody>
      </p:sp>
      <p:sp>
        <p:nvSpPr>
          <p:cNvPr id="71" name="TextBox 70">
            <a:extLst>
              <a:ext uri="{FF2B5EF4-FFF2-40B4-BE49-F238E27FC236}">
                <a16:creationId xmlns:a16="http://schemas.microsoft.com/office/drawing/2014/main" id="{87B811E1-03CA-26D5-B955-A709862CF227}"/>
              </a:ext>
            </a:extLst>
          </p:cNvPr>
          <p:cNvSpPr txBox="1"/>
          <p:nvPr/>
        </p:nvSpPr>
        <p:spPr>
          <a:xfrm>
            <a:off x="8808260" y="4566956"/>
            <a:ext cx="688769" cy="400110"/>
          </a:xfrm>
          <a:prstGeom prst="rect">
            <a:avLst/>
          </a:prstGeom>
          <a:noFill/>
        </p:spPr>
        <p:txBody>
          <a:bodyPr wrap="square" rtlCol="0">
            <a:spAutoFit/>
          </a:bodyPr>
          <a:lstStyle/>
          <a:p>
            <a:r>
              <a:rPr lang="et-EE" sz="2000" dirty="0">
                <a:solidFill>
                  <a:schemeClr val="bg1"/>
                </a:solidFill>
              </a:rPr>
              <a:t>A</a:t>
            </a:r>
          </a:p>
        </p:txBody>
      </p:sp>
      <p:sp>
        <p:nvSpPr>
          <p:cNvPr id="74" name="TextBox 73">
            <a:extLst>
              <a:ext uri="{FF2B5EF4-FFF2-40B4-BE49-F238E27FC236}">
                <a16:creationId xmlns:a16="http://schemas.microsoft.com/office/drawing/2014/main" id="{05EBEC29-D066-CFDA-3F52-6BAF134C8A37}"/>
              </a:ext>
            </a:extLst>
          </p:cNvPr>
          <p:cNvSpPr txBox="1"/>
          <p:nvPr/>
        </p:nvSpPr>
        <p:spPr>
          <a:xfrm>
            <a:off x="9039747" y="4828715"/>
            <a:ext cx="428481" cy="400110"/>
          </a:xfrm>
          <a:prstGeom prst="rect">
            <a:avLst/>
          </a:prstGeom>
          <a:noFill/>
        </p:spPr>
        <p:txBody>
          <a:bodyPr wrap="square" rtlCol="0">
            <a:spAutoFit/>
          </a:bodyPr>
          <a:lstStyle/>
          <a:p>
            <a:r>
              <a:rPr lang="et-EE" sz="2000" dirty="0">
                <a:solidFill>
                  <a:schemeClr val="bg1"/>
                </a:solidFill>
              </a:rPr>
              <a:t>B</a:t>
            </a:r>
            <a:endParaRPr lang="et-EE" sz="2400" dirty="0">
              <a:solidFill>
                <a:schemeClr val="bg1"/>
              </a:solidFill>
            </a:endParaRPr>
          </a:p>
        </p:txBody>
      </p:sp>
      <p:sp>
        <p:nvSpPr>
          <p:cNvPr id="87" name="TextBox 86">
            <a:extLst>
              <a:ext uri="{FF2B5EF4-FFF2-40B4-BE49-F238E27FC236}">
                <a16:creationId xmlns:a16="http://schemas.microsoft.com/office/drawing/2014/main" id="{804E0841-C6BD-AA29-EB65-2E50E37D4875}"/>
              </a:ext>
            </a:extLst>
          </p:cNvPr>
          <p:cNvSpPr txBox="1"/>
          <p:nvPr/>
        </p:nvSpPr>
        <p:spPr>
          <a:xfrm>
            <a:off x="9254835" y="5066944"/>
            <a:ext cx="688769" cy="400110"/>
          </a:xfrm>
          <a:prstGeom prst="rect">
            <a:avLst/>
          </a:prstGeom>
          <a:noFill/>
        </p:spPr>
        <p:txBody>
          <a:bodyPr wrap="square" rtlCol="0">
            <a:spAutoFit/>
          </a:bodyPr>
          <a:lstStyle/>
          <a:p>
            <a:r>
              <a:rPr lang="et-EE" sz="2000" dirty="0">
                <a:solidFill>
                  <a:schemeClr val="bg1"/>
                </a:solidFill>
              </a:rPr>
              <a:t>C</a:t>
            </a:r>
          </a:p>
        </p:txBody>
      </p:sp>
      <p:sp>
        <p:nvSpPr>
          <p:cNvPr id="88" name="TextBox 87">
            <a:extLst>
              <a:ext uri="{FF2B5EF4-FFF2-40B4-BE49-F238E27FC236}">
                <a16:creationId xmlns:a16="http://schemas.microsoft.com/office/drawing/2014/main" id="{D5E00980-3912-F05C-CBCF-D357DE858886}"/>
              </a:ext>
            </a:extLst>
          </p:cNvPr>
          <p:cNvSpPr txBox="1"/>
          <p:nvPr/>
        </p:nvSpPr>
        <p:spPr>
          <a:xfrm>
            <a:off x="248224" y="244156"/>
            <a:ext cx="3870295" cy="584775"/>
          </a:xfrm>
          <a:prstGeom prst="rect">
            <a:avLst/>
          </a:prstGeom>
          <a:solidFill>
            <a:schemeClr val="bg1">
              <a:alpha val="60000"/>
            </a:schemeClr>
          </a:solidFill>
          <a:ln>
            <a:solidFill>
              <a:schemeClr val="tx1"/>
            </a:solidFill>
          </a:ln>
        </p:spPr>
        <p:txBody>
          <a:bodyPr wrap="square" rtlCol="0">
            <a:spAutoFit/>
          </a:bodyPr>
          <a:lstStyle/>
          <a:p>
            <a:r>
              <a:rPr lang="et-EE" sz="1600" dirty="0"/>
              <a:t>(IV) Maramaa mittetöötava kraavitusega rohumaa</a:t>
            </a:r>
          </a:p>
        </p:txBody>
      </p:sp>
    </p:spTree>
    <p:extLst>
      <p:ext uri="{BB962C8B-B14F-4D97-AF65-F5344CB8AC3E}">
        <p14:creationId xmlns:p14="http://schemas.microsoft.com/office/powerpoint/2010/main" val="368012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3EBE13D4-2074-F021-E404-95FB9268885C}"/>
              </a:ext>
            </a:extLst>
          </p:cNvPr>
          <p:cNvPicPr>
            <a:picLocks noChangeAspect="1"/>
          </p:cNvPicPr>
          <p:nvPr/>
        </p:nvPicPr>
        <p:blipFill rotWithShape="1">
          <a:blip r:embed="rId3">
            <a:extLst>
              <a:ext uri="{28A0092B-C50C-407E-A947-70E740481C1C}">
                <a14:useLocalDpi xmlns:a14="http://schemas.microsoft.com/office/drawing/2010/main" val="0"/>
              </a:ext>
            </a:extLst>
          </a:blip>
          <a:srcRect l="993" t="600" r="11879" b="602"/>
          <a:stretch/>
        </p:blipFill>
        <p:spPr>
          <a:xfrm>
            <a:off x="83062" y="41148"/>
            <a:ext cx="7286995" cy="6775704"/>
          </a:xfrm>
          <a:prstGeom prst="rect">
            <a:avLst/>
          </a:prstGeom>
        </p:spPr>
      </p:pic>
      <p:pic>
        <p:nvPicPr>
          <p:cNvPr id="19" name="Picture 18" descr="A picture containing tree, grass, outdoor&#10;&#10;Description automatically generated">
            <a:extLst>
              <a:ext uri="{FF2B5EF4-FFF2-40B4-BE49-F238E27FC236}">
                <a16:creationId xmlns:a16="http://schemas.microsoft.com/office/drawing/2014/main" id="{5BC85420-9762-EA73-2D61-7F47EEB14A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06" r="20298" b="-3"/>
          <a:stretch/>
        </p:blipFill>
        <p:spPr>
          <a:xfrm rot="5400000">
            <a:off x="8106917" y="-614173"/>
            <a:ext cx="3346703" cy="4657344"/>
          </a:xfrm>
          <a:prstGeom prst="rect">
            <a:avLst/>
          </a:prstGeom>
        </p:spPr>
      </p:pic>
      <p:pic>
        <p:nvPicPr>
          <p:cNvPr id="4" name="Picture 3" descr="A picture containing grass, outdoor, sky, field&#10;&#10;Description automatically generated">
            <a:extLst>
              <a:ext uri="{FF2B5EF4-FFF2-40B4-BE49-F238E27FC236}">
                <a16:creationId xmlns:a16="http://schemas.microsoft.com/office/drawing/2014/main" id="{28EDC616-193B-D8BA-19DA-0C256556B6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407" r="-3" b="11698"/>
          <a:stretch/>
        </p:blipFill>
        <p:spPr>
          <a:xfrm>
            <a:off x="7451594" y="3470148"/>
            <a:ext cx="4657347" cy="3346704"/>
          </a:xfrm>
          <a:prstGeom prst="rect">
            <a:avLst/>
          </a:prstGeom>
        </p:spPr>
      </p:pic>
      <p:sp>
        <p:nvSpPr>
          <p:cNvPr id="5" name="TextBox 4">
            <a:extLst>
              <a:ext uri="{FF2B5EF4-FFF2-40B4-BE49-F238E27FC236}">
                <a16:creationId xmlns:a16="http://schemas.microsoft.com/office/drawing/2014/main" id="{877FB552-E3AF-6C3F-ABEE-58C74FE8EB3C}"/>
              </a:ext>
            </a:extLst>
          </p:cNvPr>
          <p:cNvSpPr txBox="1"/>
          <p:nvPr/>
        </p:nvSpPr>
        <p:spPr>
          <a:xfrm>
            <a:off x="3786657" y="5015270"/>
            <a:ext cx="1342034" cy="338554"/>
          </a:xfrm>
          <a:prstGeom prst="rect">
            <a:avLst/>
          </a:prstGeom>
          <a:solidFill>
            <a:schemeClr val="bg1">
              <a:alpha val="44000"/>
            </a:schemeClr>
          </a:solidFill>
          <a:ln>
            <a:noFill/>
          </a:ln>
        </p:spPr>
        <p:txBody>
          <a:bodyPr wrap="none" rtlCol="0">
            <a:spAutoFit/>
          </a:bodyPr>
          <a:lstStyle/>
          <a:p>
            <a:r>
              <a:rPr lang="et-EE" sz="1600" dirty="0"/>
              <a:t>(V) Sipe lamm</a:t>
            </a:r>
          </a:p>
        </p:txBody>
      </p:sp>
      <p:sp>
        <p:nvSpPr>
          <p:cNvPr id="6" name="TextBox 5">
            <a:extLst>
              <a:ext uri="{FF2B5EF4-FFF2-40B4-BE49-F238E27FC236}">
                <a16:creationId xmlns:a16="http://schemas.microsoft.com/office/drawing/2014/main" id="{8800B4C0-9F11-429B-3F72-20545C18B6A1}"/>
              </a:ext>
            </a:extLst>
          </p:cNvPr>
          <p:cNvSpPr txBox="1"/>
          <p:nvPr/>
        </p:nvSpPr>
        <p:spPr>
          <a:xfrm>
            <a:off x="3593868" y="3028891"/>
            <a:ext cx="688769" cy="400110"/>
          </a:xfrm>
          <a:prstGeom prst="rect">
            <a:avLst/>
          </a:prstGeom>
          <a:noFill/>
        </p:spPr>
        <p:txBody>
          <a:bodyPr wrap="square" rtlCol="0">
            <a:spAutoFit/>
          </a:bodyPr>
          <a:lstStyle/>
          <a:p>
            <a:r>
              <a:rPr lang="et-EE" sz="2000" dirty="0">
                <a:solidFill>
                  <a:schemeClr val="bg1"/>
                </a:solidFill>
              </a:rPr>
              <a:t>B</a:t>
            </a:r>
            <a:endParaRPr lang="et-EE" sz="2400" dirty="0">
              <a:solidFill>
                <a:schemeClr val="bg1"/>
              </a:solidFill>
            </a:endParaRPr>
          </a:p>
        </p:txBody>
      </p:sp>
      <p:sp>
        <p:nvSpPr>
          <p:cNvPr id="7" name="Oval 6">
            <a:extLst>
              <a:ext uri="{FF2B5EF4-FFF2-40B4-BE49-F238E27FC236}">
                <a16:creationId xmlns:a16="http://schemas.microsoft.com/office/drawing/2014/main" id="{7284956C-9F88-D17C-7170-09CFC879019A}"/>
              </a:ext>
            </a:extLst>
          </p:cNvPr>
          <p:cNvSpPr/>
          <p:nvPr/>
        </p:nvSpPr>
        <p:spPr>
          <a:xfrm>
            <a:off x="3726562" y="2019408"/>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8" name="Oval 7">
            <a:extLst>
              <a:ext uri="{FF2B5EF4-FFF2-40B4-BE49-F238E27FC236}">
                <a16:creationId xmlns:a16="http://schemas.microsoft.com/office/drawing/2014/main" id="{6FDB4367-5B87-07D5-434D-055579B43D92}"/>
              </a:ext>
            </a:extLst>
          </p:cNvPr>
          <p:cNvSpPr/>
          <p:nvPr/>
        </p:nvSpPr>
        <p:spPr>
          <a:xfrm>
            <a:off x="3878154" y="3072212"/>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9" name="Oval 8">
            <a:extLst>
              <a:ext uri="{FF2B5EF4-FFF2-40B4-BE49-F238E27FC236}">
                <a16:creationId xmlns:a16="http://schemas.microsoft.com/office/drawing/2014/main" id="{3058BF54-891D-3EA9-BD57-8945CB9E6834}"/>
              </a:ext>
            </a:extLst>
          </p:cNvPr>
          <p:cNvSpPr/>
          <p:nvPr/>
        </p:nvSpPr>
        <p:spPr>
          <a:xfrm>
            <a:off x="4072981" y="4167567"/>
            <a:ext cx="60099" cy="616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sp>
        <p:nvSpPr>
          <p:cNvPr id="10" name="TextBox 9">
            <a:extLst>
              <a:ext uri="{FF2B5EF4-FFF2-40B4-BE49-F238E27FC236}">
                <a16:creationId xmlns:a16="http://schemas.microsoft.com/office/drawing/2014/main" id="{48A58508-9F43-1488-85F2-CC03B454092A}"/>
              </a:ext>
            </a:extLst>
          </p:cNvPr>
          <p:cNvSpPr txBox="1"/>
          <p:nvPr/>
        </p:nvSpPr>
        <p:spPr>
          <a:xfrm>
            <a:off x="3788695" y="4167564"/>
            <a:ext cx="688769" cy="400110"/>
          </a:xfrm>
          <a:prstGeom prst="rect">
            <a:avLst/>
          </a:prstGeom>
          <a:noFill/>
        </p:spPr>
        <p:txBody>
          <a:bodyPr wrap="square" rtlCol="0">
            <a:spAutoFit/>
          </a:bodyPr>
          <a:lstStyle/>
          <a:p>
            <a:r>
              <a:rPr lang="et-EE" sz="2000" dirty="0">
                <a:solidFill>
                  <a:schemeClr val="bg1"/>
                </a:solidFill>
              </a:rPr>
              <a:t>C</a:t>
            </a:r>
          </a:p>
        </p:txBody>
      </p:sp>
      <p:sp>
        <p:nvSpPr>
          <p:cNvPr id="11" name="TextBox 10">
            <a:extLst>
              <a:ext uri="{FF2B5EF4-FFF2-40B4-BE49-F238E27FC236}">
                <a16:creationId xmlns:a16="http://schemas.microsoft.com/office/drawing/2014/main" id="{A0AEEF00-9FEE-ED35-97E9-50EF198F40DB}"/>
              </a:ext>
            </a:extLst>
          </p:cNvPr>
          <p:cNvSpPr txBox="1"/>
          <p:nvPr/>
        </p:nvSpPr>
        <p:spPr>
          <a:xfrm>
            <a:off x="3444311" y="1954819"/>
            <a:ext cx="688769" cy="400110"/>
          </a:xfrm>
          <a:prstGeom prst="rect">
            <a:avLst/>
          </a:prstGeom>
          <a:noFill/>
        </p:spPr>
        <p:txBody>
          <a:bodyPr wrap="square" rtlCol="0">
            <a:spAutoFit/>
          </a:bodyPr>
          <a:lstStyle/>
          <a:p>
            <a:r>
              <a:rPr lang="et-EE" sz="2000" dirty="0">
                <a:solidFill>
                  <a:schemeClr val="bg1"/>
                </a:solidFill>
              </a:rPr>
              <a:t>A</a:t>
            </a:r>
          </a:p>
        </p:txBody>
      </p:sp>
      <p:sp>
        <p:nvSpPr>
          <p:cNvPr id="25" name="Freeform 24">
            <a:extLst>
              <a:ext uri="{FF2B5EF4-FFF2-40B4-BE49-F238E27FC236}">
                <a16:creationId xmlns:a16="http://schemas.microsoft.com/office/drawing/2014/main" id="{89614A72-112D-CFE4-E078-A678D4510625}"/>
              </a:ext>
            </a:extLst>
          </p:cNvPr>
          <p:cNvSpPr/>
          <p:nvPr/>
        </p:nvSpPr>
        <p:spPr>
          <a:xfrm>
            <a:off x="3760078" y="1103588"/>
            <a:ext cx="914411" cy="1158767"/>
          </a:xfrm>
          <a:custGeom>
            <a:avLst/>
            <a:gdLst>
              <a:gd name="connsiteX0" fmla="*/ 0 w 914410"/>
              <a:gd name="connsiteY0" fmla="*/ 0 h 1158766"/>
              <a:gd name="connsiteX1" fmla="*/ 55179 w 914410"/>
              <a:gd name="connsiteY1" fmla="*/ 7883 h 1158766"/>
              <a:gd name="connsiteX2" fmla="*/ 283779 w 914410"/>
              <a:gd name="connsiteY2" fmla="*/ 31531 h 1158766"/>
              <a:gd name="connsiteX3" fmla="*/ 362607 w 914410"/>
              <a:gd name="connsiteY3" fmla="*/ 55180 h 1158766"/>
              <a:gd name="connsiteX4" fmla="*/ 409903 w 914410"/>
              <a:gd name="connsiteY4" fmla="*/ 70945 h 1158766"/>
              <a:gd name="connsiteX5" fmla="*/ 433552 w 914410"/>
              <a:gd name="connsiteY5" fmla="*/ 78828 h 1158766"/>
              <a:gd name="connsiteX6" fmla="*/ 480848 w 914410"/>
              <a:gd name="connsiteY6" fmla="*/ 110359 h 1158766"/>
              <a:gd name="connsiteX7" fmla="*/ 504496 w 914410"/>
              <a:gd name="connsiteY7" fmla="*/ 126124 h 1158766"/>
              <a:gd name="connsiteX8" fmla="*/ 528145 w 914410"/>
              <a:gd name="connsiteY8" fmla="*/ 141890 h 1158766"/>
              <a:gd name="connsiteX9" fmla="*/ 543910 w 914410"/>
              <a:gd name="connsiteY9" fmla="*/ 165538 h 1158766"/>
              <a:gd name="connsiteX10" fmla="*/ 614855 w 914410"/>
              <a:gd name="connsiteY10" fmla="*/ 228600 h 1158766"/>
              <a:gd name="connsiteX11" fmla="*/ 646386 w 914410"/>
              <a:gd name="connsiteY11" fmla="*/ 275897 h 1158766"/>
              <a:gd name="connsiteX12" fmla="*/ 662152 w 914410"/>
              <a:gd name="connsiteY12" fmla="*/ 299545 h 1158766"/>
              <a:gd name="connsiteX13" fmla="*/ 693683 w 914410"/>
              <a:gd name="connsiteY13" fmla="*/ 354724 h 1158766"/>
              <a:gd name="connsiteX14" fmla="*/ 701565 w 914410"/>
              <a:gd name="connsiteY14" fmla="*/ 386255 h 1158766"/>
              <a:gd name="connsiteX15" fmla="*/ 725214 w 914410"/>
              <a:gd name="connsiteY15" fmla="*/ 433552 h 1158766"/>
              <a:gd name="connsiteX16" fmla="*/ 740979 w 914410"/>
              <a:gd name="connsiteY16" fmla="*/ 504497 h 1158766"/>
              <a:gd name="connsiteX17" fmla="*/ 748862 w 914410"/>
              <a:gd name="connsiteY17" fmla="*/ 528145 h 1158766"/>
              <a:gd name="connsiteX18" fmla="*/ 764627 w 914410"/>
              <a:gd name="connsiteY18" fmla="*/ 622738 h 1158766"/>
              <a:gd name="connsiteX19" fmla="*/ 780393 w 914410"/>
              <a:gd name="connsiteY19" fmla="*/ 685800 h 1158766"/>
              <a:gd name="connsiteX20" fmla="*/ 796158 w 914410"/>
              <a:gd name="connsiteY20" fmla="*/ 733097 h 1158766"/>
              <a:gd name="connsiteX21" fmla="*/ 811924 w 914410"/>
              <a:gd name="connsiteY21" fmla="*/ 788276 h 1158766"/>
              <a:gd name="connsiteX22" fmla="*/ 827690 w 914410"/>
              <a:gd name="connsiteY22" fmla="*/ 819807 h 1158766"/>
              <a:gd name="connsiteX23" fmla="*/ 843455 w 914410"/>
              <a:gd name="connsiteY23" fmla="*/ 882869 h 1158766"/>
              <a:gd name="connsiteX24" fmla="*/ 851338 w 914410"/>
              <a:gd name="connsiteY24" fmla="*/ 914400 h 1158766"/>
              <a:gd name="connsiteX25" fmla="*/ 867103 w 914410"/>
              <a:gd name="connsiteY25" fmla="*/ 961697 h 1158766"/>
              <a:gd name="connsiteX26" fmla="*/ 874986 w 914410"/>
              <a:gd name="connsiteY26" fmla="*/ 993228 h 1158766"/>
              <a:gd name="connsiteX27" fmla="*/ 898634 w 914410"/>
              <a:gd name="connsiteY27" fmla="*/ 1079938 h 1158766"/>
              <a:gd name="connsiteX28" fmla="*/ 906517 w 914410"/>
              <a:gd name="connsiteY28" fmla="*/ 1119352 h 1158766"/>
              <a:gd name="connsiteX29" fmla="*/ 914400 w 914410"/>
              <a:gd name="connsiteY29" fmla="*/ 1158766 h 11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4410" h="1158766">
                <a:moveTo>
                  <a:pt x="0" y="0"/>
                </a:moveTo>
                <a:cubicBezTo>
                  <a:pt x="18393" y="2628"/>
                  <a:pt x="36676" y="6201"/>
                  <a:pt x="55179" y="7883"/>
                </a:cubicBezTo>
                <a:cubicBezTo>
                  <a:pt x="127155" y="14426"/>
                  <a:pt x="212718" y="13765"/>
                  <a:pt x="283779" y="31531"/>
                </a:cubicBezTo>
                <a:cubicBezTo>
                  <a:pt x="331438" y="43446"/>
                  <a:pt x="305024" y="35986"/>
                  <a:pt x="362607" y="55180"/>
                </a:cubicBezTo>
                <a:lnTo>
                  <a:pt x="409903" y="70945"/>
                </a:lnTo>
                <a:cubicBezTo>
                  <a:pt x="417786" y="73573"/>
                  <a:pt x="426638" y="74219"/>
                  <a:pt x="433552" y="78828"/>
                </a:cubicBezTo>
                <a:lnTo>
                  <a:pt x="480848" y="110359"/>
                </a:lnTo>
                <a:lnTo>
                  <a:pt x="504496" y="126124"/>
                </a:lnTo>
                <a:lnTo>
                  <a:pt x="528145" y="141890"/>
                </a:lnTo>
                <a:cubicBezTo>
                  <a:pt x="533400" y="149773"/>
                  <a:pt x="537211" y="158839"/>
                  <a:pt x="543910" y="165538"/>
                </a:cubicBezTo>
                <a:cubicBezTo>
                  <a:pt x="591296" y="212925"/>
                  <a:pt x="548652" y="129295"/>
                  <a:pt x="614855" y="228600"/>
                </a:cubicBezTo>
                <a:lnTo>
                  <a:pt x="646386" y="275897"/>
                </a:lnTo>
                <a:cubicBezTo>
                  <a:pt x="651641" y="283780"/>
                  <a:pt x="657915" y="291071"/>
                  <a:pt x="662152" y="299545"/>
                </a:cubicBezTo>
                <a:cubicBezTo>
                  <a:pt x="682154" y="339550"/>
                  <a:pt x="671399" y="321299"/>
                  <a:pt x="693683" y="354724"/>
                </a:cubicBezTo>
                <a:cubicBezTo>
                  <a:pt x="696310" y="365234"/>
                  <a:pt x="697297" y="376297"/>
                  <a:pt x="701565" y="386255"/>
                </a:cubicBezTo>
                <a:cubicBezTo>
                  <a:pt x="731176" y="455348"/>
                  <a:pt x="706235" y="367124"/>
                  <a:pt x="725214" y="433552"/>
                </a:cubicBezTo>
                <a:cubicBezTo>
                  <a:pt x="741394" y="490185"/>
                  <a:pt x="724727" y="439491"/>
                  <a:pt x="740979" y="504497"/>
                </a:cubicBezTo>
                <a:cubicBezTo>
                  <a:pt x="742994" y="512558"/>
                  <a:pt x="746234" y="520262"/>
                  <a:pt x="748862" y="528145"/>
                </a:cubicBezTo>
                <a:cubicBezTo>
                  <a:pt x="754117" y="559676"/>
                  <a:pt x="756874" y="591727"/>
                  <a:pt x="764627" y="622738"/>
                </a:cubicBezTo>
                <a:cubicBezTo>
                  <a:pt x="769882" y="643759"/>
                  <a:pt x="773541" y="665244"/>
                  <a:pt x="780393" y="685800"/>
                </a:cubicBezTo>
                <a:cubicBezTo>
                  <a:pt x="785648" y="701566"/>
                  <a:pt x="792127" y="716975"/>
                  <a:pt x="796158" y="733097"/>
                </a:cubicBezTo>
                <a:cubicBezTo>
                  <a:pt x="800158" y="749098"/>
                  <a:pt x="805138" y="772443"/>
                  <a:pt x="811924" y="788276"/>
                </a:cubicBezTo>
                <a:cubicBezTo>
                  <a:pt x="816553" y="799077"/>
                  <a:pt x="822435" y="809297"/>
                  <a:pt x="827690" y="819807"/>
                </a:cubicBezTo>
                <a:cubicBezTo>
                  <a:pt x="843713" y="899930"/>
                  <a:pt x="827297" y="826317"/>
                  <a:pt x="843455" y="882869"/>
                </a:cubicBezTo>
                <a:cubicBezTo>
                  <a:pt x="846431" y="893286"/>
                  <a:pt x="848225" y="904023"/>
                  <a:pt x="851338" y="914400"/>
                </a:cubicBezTo>
                <a:cubicBezTo>
                  <a:pt x="856113" y="930318"/>
                  <a:pt x="863072" y="945575"/>
                  <a:pt x="867103" y="961697"/>
                </a:cubicBezTo>
                <a:cubicBezTo>
                  <a:pt x="869731" y="972207"/>
                  <a:pt x="872010" y="982811"/>
                  <a:pt x="874986" y="993228"/>
                </a:cubicBezTo>
                <a:cubicBezTo>
                  <a:pt x="890088" y="1046085"/>
                  <a:pt x="879896" y="986250"/>
                  <a:pt x="898634" y="1079938"/>
                </a:cubicBezTo>
                <a:cubicBezTo>
                  <a:pt x="901262" y="1093076"/>
                  <a:pt x="903610" y="1106273"/>
                  <a:pt x="906517" y="1119352"/>
                </a:cubicBezTo>
                <a:cubicBezTo>
                  <a:pt x="915037" y="1157692"/>
                  <a:pt x="914400" y="1139016"/>
                  <a:pt x="914400" y="11587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6" name="Freeform 25">
            <a:extLst>
              <a:ext uri="{FF2B5EF4-FFF2-40B4-BE49-F238E27FC236}">
                <a16:creationId xmlns:a16="http://schemas.microsoft.com/office/drawing/2014/main" id="{B88D7C0F-CEDF-6BE9-0C46-CC01865562F5}"/>
              </a:ext>
            </a:extLst>
          </p:cNvPr>
          <p:cNvSpPr/>
          <p:nvPr/>
        </p:nvSpPr>
        <p:spPr>
          <a:xfrm>
            <a:off x="3150770" y="1095261"/>
            <a:ext cx="3652053" cy="5739092"/>
          </a:xfrm>
          <a:custGeom>
            <a:avLst/>
            <a:gdLst>
              <a:gd name="connsiteX0" fmla="*/ 89046 w 3652053"/>
              <a:gd name="connsiteY0" fmla="*/ 5699678 h 5739092"/>
              <a:gd name="connsiteX1" fmla="*/ 254584 w 3652053"/>
              <a:gd name="connsiteY1" fmla="*/ 5250361 h 5739092"/>
              <a:gd name="connsiteX2" fmla="*/ 317646 w 3652053"/>
              <a:gd name="connsiteY2" fmla="*/ 4864106 h 5739092"/>
              <a:gd name="connsiteX3" fmla="*/ 380708 w 3652053"/>
              <a:gd name="connsiteY3" fmla="*/ 4501499 h 5739092"/>
              <a:gd name="connsiteX4" fmla="*/ 420122 w 3652053"/>
              <a:gd name="connsiteY4" fmla="*/ 4115243 h 5739092"/>
              <a:gd name="connsiteX5" fmla="*/ 388591 w 3652053"/>
              <a:gd name="connsiteY5" fmla="*/ 3752637 h 5739092"/>
              <a:gd name="connsiteX6" fmla="*/ 325529 w 3652053"/>
              <a:gd name="connsiteY6" fmla="*/ 3429443 h 5739092"/>
              <a:gd name="connsiteX7" fmla="*/ 238818 w 3652053"/>
              <a:gd name="connsiteY7" fmla="*/ 3051071 h 5739092"/>
              <a:gd name="connsiteX8" fmla="*/ 144225 w 3652053"/>
              <a:gd name="connsiteY8" fmla="*/ 2743643 h 5739092"/>
              <a:gd name="connsiteX9" fmla="*/ 73280 w 3652053"/>
              <a:gd name="connsiteY9" fmla="*/ 2412568 h 5739092"/>
              <a:gd name="connsiteX10" fmla="*/ 18101 w 3652053"/>
              <a:gd name="connsiteY10" fmla="*/ 1986899 h 5739092"/>
              <a:gd name="connsiteX11" fmla="*/ 2335 w 3652053"/>
              <a:gd name="connsiteY11" fmla="*/ 1529699 h 5739092"/>
              <a:gd name="connsiteX12" fmla="*/ 2335 w 3652053"/>
              <a:gd name="connsiteY12" fmla="*/ 1096147 h 5739092"/>
              <a:gd name="connsiteX13" fmla="*/ 2335 w 3652053"/>
              <a:gd name="connsiteY13" fmla="*/ 796602 h 5739092"/>
              <a:gd name="connsiteX14" fmla="*/ 33866 w 3652053"/>
              <a:gd name="connsiteY14" fmla="*/ 544354 h 5739092"/>
              <a:gd name="connsiteX15" fmla="*/ 112694 w 3652053"/>
              <a:gd name="connsiteY15" fmla="*/ 394581 h 5739092"/>
              <a:gd name="connsiteX16" fmla="*/ 254584 w 3652053"/>
              <a:gd name="connsiteY16" fmla="*/ 260574 h 5739092"/>
              <a:gd name="connsiteX17" fmla="*/ 451653 w 3652053"/>
              <a:gd name="connsiteY17" fmla="*/ 71388 h 5739092"/>
              <a:gd name="connsiteX18" fmla="*/ 640839 w 3652053"/>
              <a:gd name="connsiteY18" fmla="*/ 443 h 5739092"/>
              <a:gd name="connsiteX19" fmla="*/ 995563 w 3652053"/>
              <a:gd name="connsiteY19" fmla="*/ 55623 h 5739092"/>
              <a:gd name="connsiteX20" fmla="*/ 1295108 w 3652053"/>
              <a:gd name="connsiteY20" fmla="*/ 299988 h 5739092"/>
              <a:gd name="connsiteX21" fmla="*/ 1444880 w 3652053"/>
              <a:gd name="connsiteY21" fmla="*/ 851781 h 5739092"/>
              <a:gd name="connsiteX22" fmla="*/ 1681363 w 3652053"/>
              <a:gd name="connsiteY22" fmla="*/ 1663706 h 5739092"/>
              <a:gd name="connsiteX23" fmla="*/ 2059735 w 3652053"/>
              <a:gd name="connsiteY23" fmla="*/ 2822471 h 5739092"/>
              <a:gd name="connsiteX24" fmla="*/ 2627294 w 3652053"/>
              <a:gd name="connsiteY24" fmla="*/ 3650161 h 5739092"/>
              <a:gd name="connsiteX25" fmla="*/ 3084494 w 3652053"/>
              <a:gd name="connsiteY25" fmla="*/ 4288664 h 5739092"/>
              <a:gd name="connsiteX26" fmla="*/ 3352508 w 3652053"/>
              <a:gd name="connsiteY26" fmla="*/ 4950816 h 5739092"/>
              <a:gd name="connsiteX27" fmla="*/ 3652053 w 3652053"/>
              <a:gd name="connsiteY27" fmla="*/ 5739092 h 573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2053" h="5739092">
                <a:moveTo>
                  <a:pt x="89046" y="5699678"/>
                </a:moveTo>
                <a:cubicBezTo>
                  <a:pt x="152765" y="5544650"/>
                  <a:pt x="216484" y="5389623"/>
                  <a:pt x="254584" y="5250361"/>
                </a:cubicBezTo>
                <a:cubicBezTo>
                  <a:pt x="292684" y="5111099"/>
                  <a:pt x="296625" y="4988916"/>
                  <a:pt x="317646" y="4864106"/>
                </a:cubicBezTo>
                <a:cubicBezTo>
                  <a:pt x="338667" y="4739296"/>
                  <a:pt x="363629" y="4626309"/>
                  <a:pt x="380708" y="4501499"/>
                </a:cubicBezTo>
                <a:cubicBezTo>
                  <a:pt x="397787" y="4376689"/>
                  <a:pt x="418808" y="4240053"/>
                  <a:pt x="420122" y="4115243"/>
                </a:cubicBezTo>
                <a:cubicBezTo>
                  <a:pt x="421436" y="3990433"/>
                  <a:pt x="404356" y="3866937"/>
                  <a:pt x="388591" y="3752637"/>
                </a:cubicBezTo>
                <a:cubicBezTo>
                  <a:pt x="372826" y="3638337"/>
                  <a:pt x="350491" y="3546371"/>
                  <a:pt x="325529" y="3429443"/>
                </a:cubicBezTo>
                <a:cubicBezTo>
                  <a:pt x="300567" y="3312515"/>
                  <a:pt x="269035" y="3165371"/>
                  <a:pt x="238818" y="3051071"/>
                </a:cubicBezTo>
                <a:cubicBezTo>
                  <a:pt x="208601" y="2936771"/>
                  <a:pt x="171815" y="2850060"/>
                  <a:pt x="144225" y="2743643"/>
                </a:cubicBezTo>
                <a:cubicBezTo>
                  <a:pt x="116635" y="2637226"/>
                  <a:pt x="94301" y="2538692"/>
                  <a:pt x="73280" y="2412568"/>
                </a:cubicBezTo>
                <a:cubicBezTo>
                  <a:pt x="52259" y="2286444"/>
                  <a:pt x="29925" y="2134044"/>
                  <a:pt x="18101" y="1986899"/>
                </a:cubicBezTo>
                <a:cubicBezTo>
                  <a:pt x="6277" y="1839754"/>
                  <a:pt x="4963" y="1678158"/>
                  <a:pt x="2335" y="1529699"/>
                </a:cubicBezTo>
                <a:cubicBezTo>
                  <a:pt x="-293" y="1381240"/>
                  <a:pt x="2335" y="1096147"/>
                  <a:pt x="2335" y="1096147"/>
                </a:cubicBezTo>
                <a:cubicBezTo>
                  <a:pt x="2335" y="973964"/>
                  <a:pt x="-2920" y="888567"/>
                  <a:pt x="2335" y="796602"/>
                </a:cubicBezTo>
                <a:cubicBezTo>
                  <a:pt x="7590" y="704637"/>
                  <a:pt x="15473" y="611357"/>
                  <a:pt x="33866" y="544354"/>
                </a:cubicBezTo>
                <a:cubicBezTo>
                  <a:pt x="52259" y="477351"/>
                  <a:pt x="75908" y="441878"/>
                  <a:pt x="112694" y="394581"/>
                </a:cubicBezTo>
                <a:cubicBezTo>
                  <a:pt x="149480" y="347284"/>
                  <a:pt x="254584" y="260574"/>
                  <a:pt x="254584" y="260574"/>
                </a:cubicBezTo>
                <a:cubicBezTo>
                  <a:pt x="311077" y="206709"/>
                  <a:pt x="387277" y="114743"/>
                  <a:pt x="451653" y="71388"/>
                </a:cubicBezTo>
                <a:cubicBezTo>
                  <a:pt x="516029" y="28033"/>
                  <a:pt x="550187" y="3071"/>
                  <a:pt x="640839" y="443"/>
                </a:cubicBezTo>
                <a:cubicBezTo>
                  <a:pt x="731491" y="-2185"/>
                  <a:pt x="886518" y="5699"/>
                  <a:pt x="995563" y="55623"/>
                </a:cubicBezTo>
                <a:cubicBezTo>
                  <a:pt x="1104608" y="105547"/>
                  <a:pt x="1220222" y="167295"/>
                  <a:pt x="1295108" y="299988"/>
                </a:cubicBezTo>
                <a:cubicBezTo>
                  <a:pt x="1369994" y="432681"/>
                  <a:pt x="1380504" y="624495"/>
                  <a:pt x="1444880" y="851781"/>
                </a:cubicBezTo>
                <a:cubicBezTo>
                  <a:pt x="1509256" y="1079067"/>
                  <a:pt x="1578887" y="1335258"/>
                  <a:pt x="1681363" y="1663706"/>
                </a:cubicBezTo>
                <a:cubicBezTo>
                  <a:pt x="1783839" y="1992154"/>
                  <a:pt x="1902080" y="2491395"/>
                  <a:pt x="2059735" y="2822471"/>
                </a:cubicBezTo>
                <a:cubicBezTo>
                  <a:pt x="2217390" y="3153547"/>
                  <a:pt x="2456501" y="3405796"/>
                  <a:pt x="2627294" y="3650161"/>
                </a:cubicBezTo>
                <a:cubicBezTo>
                  <a:pt x="2798087" y="3894526"/>
                  <a:pt x="2963625" y="4071888"/>
                  <a:pt x="3084494" y="4288664"/>
                </a:cubicBezTo>
                <a:cubicBezTo>
                  <a:pt x="3205363" y="4505440"/>
                  <a:pt x="3257915" y="4709078"/>
                  <a:pt x="3352508" y="4950816"/>
                </a:cubicBezTo>
                <a:cubicBezTo>
                  <a:pt x="3447101" y="5192554"/>
                  <a:pt x="3549577" y="5465823"/>
                  <a:pt x="3652053" y="5739092"/>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Tree>
    <p:extLst>
      <p:ext uri="{BB962C8B-B14F-4D97-AF65-F5344CB8AC3E}">
        <p14:creationId xmlns:p14="http://schemas.microsoft.com/office/powerpoint/2010/main" val="16512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grass, sky, outdoor, field&#10;&#10;Description automatically generated">
            <a:extLst>
              <a:ext uri="{FF2B5EF4-FFF2-40B4-BE49-F238E27FC236}">
                <a16:creationId xmlns:a16="http://schemas.microsoft.com/office/drawing/2014/main" id="{F08B30F8-30D0-1DF9-E7B3-7F15404A627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9988" r="9989" b="1"/>
          <a:stretch/>
        </p:blipFill>
        <p:spPr>
          <a:xfrm>
            <a:off x="21" y="1024"/>
            <a:ext cx="12191980" cy="6855959"/>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C315997B-4E51-BEB9-5D58-B0474F49ED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48" r="24541" b="3"/>
          <a:stretch/>
        </p:blipFill>
        <p:spPr>
          <a:xfrm>
            <a:off x="-6" y="725908"/>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pic>
        <p:nvPicPr>
          <p:cNvPr id="2" name="Picture 1" descr="A picture containing grass, outdoor, hay, field&#10;&#10;Description automatically generated">
            <a:extLst>
              <a:ext uri="{FF2B5EF4-FFF2-40B4-BE49-F238E27FC236}">
                <a16:creationId xmlns:a16="http://schemas.microsoft.com/office/drawing/2014/main" id="{3A2340CD-42A9-D322-86F8-611FC0CD00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166" r="3" b="26835"/>
          <a:stretch/>
        </p:blipFill>
        <p:spPr>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5" name="Picture 4" descr="A picture containing outdoor, grass, river, nature&#10;&#10;Description automatically generated">
            <a:extLst>
              <a:ext uri="{FF2B5EF4-FFF2-40B4-BE49-F238E27FC236}">
                <a16:creationId xmlns:a16="http://schemas.microsoft.com/office/drawing/2014/main" id="{A4EF643A-116A-6B11-2775-A92A4B6CE5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32" r="3" b="30769"/>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5" name="Picture 14">
            <a:extLst>
              <a:ext uri="{FF2B5EF4-FFF2-40B4-BE49-F238E27FC236}">
                <a16:creationId xmlns:a16="http://schemas.microsoft.com/office/drawing/2014/main" id="{2EECAA63-C9BD-D086-361F-4002771AF0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740" r="17261" b="3"/>
          <a:stretch/>
        </p:blipFill>
        <p:spPr>
          <a:xfrm>
            <a:off x="893783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6" name="TextBox 15">
            <a:extLst>
              <a:ext uri="{FF2B5EF4-FFF2-40B4-BE49-F238E27FC236}">
                <a16:creationId xmlns:a16="http://schemas.microsoft.com/office/drawing/2014/main" id="{93FABBCC-7021-3E3E-16C9-6092451BF26C}"/>
              </a:ext>
            </a:extLst>
          </p:cNvPr>
          <p:cNvSpPr txBox="1"/>
          <p:nvPr/>
        </p:nvSpPr>
        <p:spPr>
          <a:xfrm>
            <a:off x="1234970" y="4217870"/>
            <a:ext cx="5176345" cy="1817171"/>
          </a:xfrm>
          <a:prstGeom prst="rect">
            <a:avLst/>
          </a:prstGeom>
        </p:spPr>
        <p:txBody>
          <a:bodyPr vert="horz" lIns="91440" tIns="45720" rIns="91440" bIns="45720" rtlCol="0" anchor="ctr">
            <a:normAutofit/>
          </a:bodyPr>
          <a:lstStyle/>
          <a:p>
            <a:pPr defTabSz="914377">
              <a:lnSpc>
                <a:spcPct val="90000"/>
              </a:lnSpc>
              <a:spcAft>
                <a:spcPts val="600"/>
              </a:spcAft>
            </a:pPr>
            <a:r>
              <a:rPr lang="et-EE" sz="4000" b="1" dirty="0"/>
              <a:t>Tulemused</a:t>
            </a:r>
          </a:p>
        </p:txBody>
      </p:sp>
    </p:spTree>
    <p:extLst>
      <p:ext uri="{BB962C8B-B14F-4D97-AF65-F5344CB8AC3E}">
        <p14:creationId xmlns:p14="http://schemas.microsoft.com/office/powerpoint/2010/main" val="10795675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93CD4C36-AB0C-9720-F1C8-B8255BFC1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0939" y="182002"/>
            <a:ext cx="900713" cy="238305"/>
          </a:xfrm>
          <a:prstGeom prst="rect">
            <a:avLst/>
          </a:prstGeom>
        </p:spPr>
      </p:pic>
      <p:grpSp>
        <p:nvGrpSpPr>
          <p:cNvPr id="17" name="Group 16">
            <a:extLst>
              <a:ext uri="{FF2B5EF4-FFF2-40B4-BE49-F238E27FC236}">
                <a16:creationId xmlns:a16="http://schemas.microsoft.com/office/drawing/2014/main" id="{E609CC78-0745-65D8-5972-FBA2C00DEB0F}"/>
              </a:ext>
            </a:extLst>
          </p:cNvPr>
          <p:cNvGrpSpPr/>
          <p:nvPr/>
        </p:nvGrpSpPr>
        <p:grpSpPr>
          <a:xfrm>
            <a:off x="2622043" y="9331"/>
            <a:ext cx="4634345" cy="3419679"/>
            <a:chOff x="0" y="9316"/>
            <a:chExt cx="4634345" cy="3419678"/>
          </a:xfrm>
        </p:grpSpPr>
        <p:graphicFrame>
          <p:nvGraphicFramePr>
            <p:cNvPr id="3" name="Chart 2">
              <a:extLst>
                <a:ext uri="{FF2B5EF4-FFF2-40B4-BE49-F238E27FC236}">
                  <a16:creationId xmlns:a16="http://schemas.microsoft.com/office/drawing/2014/main" id="{E0591DB9-343D-073C-E1FA-DBB1D54D7A04}"/>
                </a:ext>
              </a:extLst>
            </p:cNvPr>
            <p:cNvGraphicFramePr>
              <a:graphicFrameLocks/>
            </p:cNvGraphicFramePr>
            <p:nvPr>
              <p:extLst>
                <p:ext uri="{D42A27DB-BD31-4B8C-83A1-F6EECF244321}">
                  <p14:modId xmlns:p14="http://schemas.microsoft.com/office/powerpoint/2010/main" val="3140530809"/>
                </p:ext>
              </p:extLst>
            </p:nvPr>
          </p:nvGraphicFramePr>
          <p:xfrm>
            <a:off x="0" y="9316"/>
            <a:ext cx="4634345" cy="341967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1A430F4-5773-3BDD-F1EF-F3CA6B9C2BE2}"/>
                </a:ext>
              </a:extLst>
            </p:cNvPr>
            <p:cNvSpPr txBox="1"/>
            <p:nvPr/>
          </p:nvSpPr>
          <p:spPr>
            <a:xfrm>
              <a:off x="2812078" y="309489"/>
              <a:ext cx="1518967" cy="276999"/>
            </a:xfrm>
            <a:prstGeom prst="rect">
              <a:avLst/>
            </a:prstGeom>
            <a:noFill/>
            <a:ln>
              <a:solidFill>
                <a:schemeClr val="tx1"/>
              </a:solidFill>
            </a:ln>
          </p:spPr>
          <p:txBody>
            <a:bodyPr wrap="square" rtlCol="0">
              <a:spAutoFit/>
            </a:bodyPr>
            <a:lstStyle/>
            <a:p>
              <a:pPr algn="ctr"/>
              <a:r>
                <a:rPr lang="et-EE" sz="1200" dirty="0"/>
                <a:t>(I) Saverna põld</a:t>
              </a:r>
            </a:p>
          </p:txBody>
        </p:sp>
      </p:grpSp>
      <p:grpSp>
        <p:nvGrpSpPr>
          <p:cNvPr id="18" name="Group 17">
            <a:extLst>
              <a:ext uri="{FF2B5EF4-FFF2-40B4-BE49-F238E27FC236}">
                <a16:creationId xmlns:a16="http://schemas.microsoft.com/office/drawing/2014/main" id="{12832DA9-53FA-A48A-0002-ACA4AD4C1A08}"/>
              </a:ext>
            </a:extLst>
          </p:cNvPr>
          <p:cNvGrpSpPr/>
          <p:nvPr/>
        </p:nvGrpSpPr>
        <p:grpSpPr>
          <a:xfrm>
            <a:off x="2416651" y="3327396"/>
            <a:ext cx="4807600" cy="3419679"/>
            <a:chOff x="0" y="3428994"/>
            <a:chExt cx="4634345" cy="3419678"/>
          </a:xfrm>
        </p:grpSpPr>
        <p:graphicFrame>
          <p:nvGraphicFramePr>
            <p:cNvPr id="5" name="Chart 4">
              <a:extLst>
                <a:ext uri="{FF2B5EF4-FFF2-40B4-BE49-F238E27FC236}">
                  <a16:creationId xmlns:a16="http://schemas.microsoft.com/office/drawing/2014/main" id="{6C4AF7F7-80C7-4F47-09C5-B0977B4B9746}"/>
                </a:ext>
              </a:extLst>
            </p:cNvPr>
            <p:cNvGraphicFramePr>
              <a:graphicFrameLocks/>
            </p:cNvGraphicFramePr>
            <p:nvPr>
              <p:extLst>
                <p:ext uri="{D42A27DB-BD31-4B8C-83A1-F6EECF244321}">
                  <p14:modId xmlns:p14="http://schemas.microsoft.com/office/powerpoint/2010/main" val="4237749365"/>
                </p:ext>
              </p:extLst>
            </p:nvPr>
          </p:nvGraphicFramePr>
          <p:xfrm>
            <a:off x="0" y="3428994"/>
            <a:ext cx="4634345" cy="341967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357DB70B-F832-0434-D100-B09E8DDCCF0F}"/>
                </a:ext>
              </a:extLst>
            </p:cNvPr>
            <p:cNvSpPr txBox="1"/>
            <p:nvPr/>
          </p:nvSpPr>
          <p:spPr>
            <a:xfrm>
              <a:off x="2735039" y="3544501"/>
              <a:ext cx="1673046" cy="461665"/>
            </a:xfrm>
            <a:prstGeom prst="rect">
              <a:avLst/>
            </a:prstGeom>
            <a:noFill/>
            <a:ln>
              <a:solidFill>
                <a:schemeClr val="tx1"/>
              </a:solidFill>
            </a:ln>
          </p:spPr>
          <p:txBody>
            <a:bodyPr wrap="square" rtlCol="0">
              <a:spAutoFit/>
            </a:bodyPr>
            <a:lstStyle/>
            <a:p>
              <a:pPr algn="ctr"/>
              <a:r>
                <a:rPr lang="et-EE" sz="1200" dirty="0"/>
                <a:t>(II) Saverna intensiivselt kuivendatud rohumaa</a:t>
              </a:r>
            </a:p>
          </p:txBody>
        </p:sp>
      </p:grpSp>
      <p:grpSp>
        <p:nvGrpSpPr>
          <p:cNvPr id="19" name="Group 18">
            <a:extLst>
              <a:ext uri="{FF2B5EF4-FFF2-40B4-BE49-F238E27FC236}">
                <a16:creationId xmlns:a16="http://schemas.microsoft.com/office/drawing/2014/main" id="{B318440D-E0F8-BC2D-7CA0-F443A2CE908D}"/>
              </a:ext>
            </a:extLst>
          </p:cNvPr>
          <p:cNvGrpSpPr/>
          <p:nvPr/>
        </p:nvGrpSpPr>
        <p:grpSpPr>
          <a:xfrm>
            <a:off x="6974653" y="59964"/>
            <a:ext cx="4634347" cy="3419679"/>
            <a:chOff x="4641942" y="9316"/>
            <a:chExt cx="4634346" cy="3419678"/>
          </a:xfrm>
        </p:grpSpPr>
        <p:graphicFrame>
          <p:nvGraphicFramePr>
            <p:cNvPr id="7" name="Chart 6">
              <a:extLst>
                <a:ext uri="{FF2B5EF4-FFF2-40B4-BE49-F238E27FC236}">
                  <a16:creationId xmlns:a16="http://schemas.microsoft.com/office/drawing/2014/main" id="{C2B169DF-AA57-AFB2-9A0C-8BD037037DD4}"/>
                </a:ext>
              </a:extLst>
            </p:cNvPr>
            <p:cNvGraphicFramePr>
              <a:graphicFrameLocks/>
            </p:cNvGraphicFramePr>
            <p:nvPr>
              <p:extLst>
                <p:ext uri="{D42A27DB-BD31-4B8C-83A1-F6EECF244321}">
                  <p14:modId xmlns:p14="http://schemas.microsoft.com/office/powerpoint/2010/main" val="1633257968"/>
                </p:ext>
              </p:extLst>
            </p:nvPr>
          </p:nvGraphicFramePr>
          <p:xfrm>
            <a:off x="4641942" y="9316"/>
            <a:ext cx="4634346" cy="3419678"/>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B5A8907E-1F11-A4DD-CE45-1C9518AD6B78}"/>
                </a:ext>
              </a:extLst>
            </p:cNvPr>
            <p:cNvSpPr txBox="1"/>
            <p:nvPr/>
          </p:nvSpPr>
          <p:spPr>
            <a:xfrm>
              <a:off x="7265814" y="166511"/>
              <a:ext cx="1756945" cy="646331"/>
            </a:xfrm>
            <a:prstGeom prst="rect">
              <a:avLst/>
            </a:prstGeom>
            <a:noFill/>
            <a:ln>
              <a:solidFill>
                <a:schemeClr val="tx1"/>
              </a:solidFill>
            </a:ln>
          </p:spPr>
          <p:txBody>
            <a:bodyPr wrap="square" rtlCol="0">
              <a:spAutoFit/>
            </a:bodyPr>
            <a:lstStyle/>
            <a:p>
              <a:pPr algn="ctr"/>
              <a:r>
                <a:rPr lang="et-EE" sz="1200" dirty="0"/>
                <a:t>(III) Maramaa madala kuivendusega rohumaa</a:t>
              </a:r>
            </a:p>
            <a:p>
              <a:pPr algn="ctr"/>
              <a:endParaRPr lang="et-EE" sz="1200" dirty="0"/>
            </a:p>
          </p:txBody>
        </p:sp>
      </p:grpSp>
      <p:grpSp>
        <p:nvGrpSpPr>
          <p:cNvPr id="4" name="Group 3">
            <a:extLst>
              <a:ext uri="{FF2B5EF4-FFF2-40B4-BE49-F238E27FC236}">
                <a16:creationId xmlns:a16="http://schemas.microsoft.com/office/drawing/2014/main" id="{CB85B15C-5388-5EBE-3847-7D392A0BE505}"/>
              </a:ext>
            </a:extLst>
          </p:cNvPr>
          <p:cNvGrpSpPr/>
          <p:nvPr/>
        </p:nvGrpSpPr>
        <p:grpSpPr>
          <a:xfrm>
            <a:off x="7024586" y="3327396"/>
            <a:ext cx="4671883" cy="3429007"/>
            <a:chOff x="4397508" y="3428994"/>
            <a:chExt cx="4671882" cy="3429006"/>
          </a:xfrm>
        </p:grpSpPr>
        <p:graphicFrame>
          <p:nvGraphicFramePr>
            <p:cNvPr id="11" name="Chart 10">
              <a:extLst>
                <a:ext uri="{FF2B5EF4-FFF2-40B4-BE49-F238E27FC236}">
                  <a16:creationId xmlns:a16="http://schemas.microsoft.com/office/drawing/2014/main" id="{4F2EEE69-1170-9445-B02C-60AC4BDD535C}"/>
                </a:ext>
              </a:extLst>
            </p:cNvPr>
            <p:cNvGraphicFramePr>
              <a:graphicFrameLocks/>
            </p:cNvGraphicFramePr>
            <p:nvPr>
              <p:extLst>
                <p:ext uri="{D42A27DB-BD31-4B8C-83A1-F6EECF244321}">
                  <p14:modId xmlns:p14="http://schemas.microsoft.com/office/powerpoint/2010/main" val="2394406516"/>
                </p:ext>
              </p:extLst>
            </p:nvPr>
          </p:nvGraphicFramePr>
          <p:xfrm>
            <a:off x="4397508" y="3428994"/>
            <a:ext cx="4671882" cy="3429006"/>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12">
              <a:extLst>
                <a:ext uri="{FF2B5EF4-FFF2-40B4-BE49-F238E27FC236}">
                  <a16:creationId xmlns:a16="http://schemas.microsoft.com/office/drawing/2014/main" id="{6E2F7B4F-1F1C-80CD-4ADF-7E55E61ACFFB}"/>
                </a:ext>
              </a:extLst>
            </p:cNvPr>
            <p:cNvSpPr txBox="1"/>
            <p:nvPr/>
          </p:nvSpPr>
          <p:spPr>
            <a:xfrm>
              <a:off x="5421351" y="3546513"/>
              <a:ext cx="1411930" cy="461665"/>
            </a:xfrm>
            <a:prstGeom prst="rect">
              <a:avLst/>
            </a:prstGeom>
            <a:noFill/>
            <a:ln>
              <a:solidFill>
                <a:schemeClr val="tx1"/>
              </a:solidFill>
            </a:ln>
          </p:spPr>
          <p:txBody>
            <a:bodyPr wrap="square" rtlCol="0">
              <a:spAutoFit/>
            </a:bodyPr>
            <a:lstStyle/>
            <a:p>
              <a:pPr algn="ctr"/>
              <a:r>
                <a:rPr lang="et-EE" sz="1200" dirty="0"/>
                <a:t>(IV) Maramaa taastatud rohumaa</a:t>
              </a:r>
            </a:p>
          </p:txBody>
        </p:sp>
      </p:grpSp>
      <p:sp>
        <p:nvSpPr>
          <p:cNvPr id="8" name="TextBox 7">
            <a:extLst>
              <a:ext uri="{FF2B5EF4-FFF2-40B4-BE49-F238E27FC236}">
                <a16:creationId xmlns:a16="http://schemas.microsoft.com/office/drawing/2014/main" id="{B7FCF52C-58BF-432E-1D07-FA88B8DDF2A8}"/>
              </a:ext>
            </a:extLst>
          </p:cNvPr>
          <p:cNvSpPr txBox="1"/>
          <p:nvPr/>
        </p:nvSpPr>
        <p:spPr>
          <a:xfrm>
            <a:off x="377372" y="515257"/>
            <a:ext cx="1991139" cy="1938992"/>
          </a:xfrm>
          <a:prstGeom prst="rect">
            <a:avLst/>
          </a:prstGeom>
          <a:noFill/>
        </p:spPr>
        <p:txBody>
          <a:bodyPr wrap="square" rtlCol="0">
            <a:spAutoFit/>
          </a:bodyPr>
          <a:lstStyle/>
          <a:p>
            <a:pPr algn="ctr"/>
            <a:r>
              <a:rPr lang="et-EE" sz="2400" b="1" dirty="0">
                <a:solidFill>
                  <a:srgbClr val="C00000"/>
                </a:solidFill>
              </a:rPr>
              <a:t>Mulla N</a:t>
            </a:r>
            <a:r>
              <a:rPr lang="et-EE" sz="2400" b="1" baseline="-25000" dirty="0">
                <a:solidFill>
                  <a:srgbClr val="C00000"/>
                </a:solidFill>
              </a:rPr>
              <a:t>2</a:t>
            </a:r>
            <a:r>
              <a:rPr lang="et-EE" sz="2400" b="1" dirty="0">
                <a:solidFill>
                  <a:srgbClr val="C00000"/>
                </a:solidFill>
              </a:rPr>
              <a:t>O voog</a:t>
            </a:r>
          </a:p>
          <a:p>
            <a:pPr algn="ctr"/>
            <a:r>
              <a:rPr lang="et-EE" sz="2400" b="1" dirty="0">
                <a:solidFill>
                  <a:srgbClr val="C00000"/>
                </a:solidFill>
              </a:rPr>
              <a:t>&amp;</a:t>
            </a:r>
          </a:p>
          <a:p>
            <a:pPr algn="ctr"/>
            <a:r>
              <a:rPr lang="et-EE" sz="2400" b="1" dirty="0">
                <a:solidFill>
                  <a:srgbClr val="C00000"/>
                </a:solidFill>
              </a:rPr>
              <a:t>keskkonna-parameetrid</a:t>
            </a:r>
          </a:p>
        </p:txBody>
      </p:sp>
      <p:sp>
        <p:nvSpPr>
          <p:cNvPr id="10" name="TextBox 9">
            <a:extLst>
              <a:ext uri="{FF2B5EF4-FFF2-40B4-BE49-F238E27FC236}">
                <a16:creationId xmlns:a16="http://schemas.microsoft.com/office/drawing/2014/main" id="{EFA75425-4DCE-5A5D-9CAC-FA7AC2CEC09D}"/>
              </a:ext>
            </a:extLst>
          </p:cNvPr>
          <p:cNvSpPr txBox="1"/>
          <p:nvPr/>
        </p:nvSpPr>
        <p:spPr>
          <a:xfrm>
            <a:off x="89681" y="2557092"/>
            <a:ext cx="2454586" cy="4247317"/>
          </a:xfrm>
          <a:prstGeom prst="rect">
            <a:avLst/>
          </a:prstGeom>
          <a:noFill/>
        </p:spPr>
        <p:txBody>
          <a:bodyPr wrap="square" rtlCol="0">
            <a:spAutoFit/>
          </a:bodyPr>
          <a:lstStyle/>
          <a:p>
            <a:pPr marL="285744" indent="-285744">
              <a:buFont typeface="Wingdings" panose="05000000000000000000" pitchFamily="2" charset="2"/>
              <a:buChar char="ü"/>
            </a:pPr>
            <a:r>
              <a:rPr lang="et-EE" dirty="0"/>
              <a:t>Suur varieeruvus         		vajalik suurem mõõtesagedus</a:t>
            </a:r>
          </a:p>
          <a:p>
            <a:pPr marL="285744" indent="-285744">
              <a:buFont typeface="Wingdings" panose="05000000000000000000" pitchFamily="2" charset="2"/>
              <a:buChar char="ü"/>
            </a:pPr>
            <a:r>
              <a:rPr lang="et-EE" dirty="0"/>
              <a:t>Oluline aastate vaheline erinevus</a:t>
            </a:r>
          </a:p>
          <a:p>
            <a:r>
              <a:rPr lang="et-EE" dirty="0"/>
              <a:t>		vajalik pikk        	mõõteperiood</a:t>
            </a:r>
          </a:p>
          <a:p>
            <a:pPr marL="285744" indent="-285744">
              <a:buFont typeface="Wingdings" panose="05000000000000000000" pitchFamily="2" charset="2"/>
              <a:buChar char="ü"/>
            </a:pPr>
            <a:r>
              <a:rPr lang="et-EE" dirty="0"/>
              <a:t>Selge </a:t>
            </a:r>
            <a:r>
              <a:rPr lang="et-EE" dirty="0" err="1"/>
              <a:t>keskkonnapara</a:t>
            </a:r>
            <a:r>
              <a:rPr lang="et-EE" dirty="0"/>
              <a:t>-meetritega seos puudub</a:t>
            </a:r>
          </a:p>
          <a:p>
            <a:pPr marL="285744" indent="-285744">
              <a:buFont typeface="Wingdings" panose="05000000000000000000" pitchFamily="2" charset="2"/>
              <a:buChar char="ü"/>
            </a:pPr>
            <a:r>
              <a:rPr lang="et-EE" dirty="0"/>
              <a:t>Kõrgemad vood kevadeti </a:t>
            </a:r>
          </a:p>
          <a:p>
            <a:r>
              <a:rPr lang="et-EE" dirty="0"/>
              <a:t>		mulla külmumine ja sulamine</a:t>
            </a:r>
          </a:p>
        </p:txBody>
      </p:sp>
      <p:cxnSp>
        <p:nvCxnSpPr>
          <p:cNvPr id="15" name="Straight Arrow Connector 14">
            <a:extLst>
              <a:ext uri="{FF2B5EF4-FFF2-40B4-BE49-F238E27FC236}">
                <a16:creationId xmlns:a16="http://schemas.microsoft.com/office/drawing/2014/main" id="{069419F0-A5DC-218B-B2C2-A5C6F68FBBE6}"/>
              </a:ext>
            </a:extLst>
          </p:cNvPr>
          <p:cNvCxnSpPr/>
          <p:nvPr/>
        </p:nvCxnSpPr>
        <p:spPr>
          <a:xfrm>
            <a:off x="631464" y="3012079"/>
            <a:ext cx="2874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6873CF-DE50-0F91-B648-4CBA71327D0F}"/>
              </a:ext>
            </a:extLst>
          </p:cNvPr>
          <p:cNvCxnSpPr/>
          <p:nvPr/>
        </p:nvCxnSpPr>
        <p:spPr>
          <a:xfrm>
            <a:off x="631464" y="4126175"/>
            <a:ext cx="2874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2C3A950-1E9C-05BA-D1E0-5B98CCB8E402}"/>
              </a:ext>
            </a:extLst>
          </p:cNvPr>
          <p:cNvCxnSpPr/>
          <p:nvPr/>
        </p:nvCxnSpPr>
        <p:spPr>
          <a:xfrm>
            <a:off x="657736" y="6333371"/>
            <a:ext cx="2874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992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clipart&#10;&#10;Description automatically generated">
            <a:extLst>
              <a:ext uri="{FF2B5EF4-FFF2-40B4-BE49-F238E27FC236}">
                <a16:creationId xmlns:a16="http://schemas.microsoft.com/office/drawing/2014/main" id="{ED56CF24-1DB3-598C-E0EB-0F327BDDF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0939" y="182002"/>
            <a:ext cx="900713" cy="238305"/>
          </a:xfrm>
          <a:prstGeom prst="rect">
            <a:avLst/>
          </a:prstGeom>
        </p:spPr>
      </p:pic>
      <p:grpSp>
        <p:nvGrpSpPr>
          <p:cNvPr id="39" name="Group 38">
            <a:extLst>
              <a:ext uri="{FF2B5EF4-FFF2-40B4-BE49-F238E27FC236}">
                <a16:creationId xmlns:a16="http://schemas.microsoft.com/office/drawing/2014/main" id="{B03C68BC-2993-F5FE-3F23-6A2819D798FE}"/>
              </a:ext>
            </a:extLst>
          </p:cNvPr>
          <p:cNvGrpSpPr/>
          <p:nvPr/>
        </p:nvGrpSpPr>
        <p:grpSpPr>
          <a:xfrm>
            <a:off x="157347" y="159403"/>
            <a:ext cx="10773571" cy="6698601"/>
            <a:chOff x="157344" y="159400"/>
            <a:chExt cx="10773570" cy="6698600"/>
          </a:xfrm>
        </p:grpSpPr>
        <p:pic>
          <p:nvPicPr>
            <p:cNvPr id="4" name="Picture 3" descr="Chart, box and whisker chart&#10;&#10;Description automatically generated">
              <a:extLst>
                <a:ext uri="{FF2B5EF4-FFF2-40B4-BE49-F238E27FC236}">
                  <a16:creationId xmlns:a16="http://schemas.microsoft.com/office/drawing/2014/main" id="{0082C7A5-FC7A-06A1-7AE5-4FCCC1C63F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8" t="1882" r="793" b="7661"/>
            <a:stretch/>
          </p:blipFill>
          <p:spPr>
            <a:xfrm>
              <a:off x="1155631" y="159400"/>
              <a:ext cx="9677316" cy="5766392"/>
            </a:xfrm>
            <a:prstGeom prst="rect">
              <a:avLst/>
            </a:prstGeom>
          </p:spPr>
        </p:pic>
        <p:sp>
          <p:nvSpPr>
            <p:cNvPr id="14" name="TextBox 13">
              <a:extLst>
                <a:ext uri="{FF2B5EF4-FFF2-40B4-BE49-F238E27FC236}">
                  <a16:creationId xmlns:a16="http://schemas.microsoft.com/office/drawing/2014/main" id="{122004B1-9B3A-1155-A760-7ED820B3064E}"/>
                </a:ext>
              </a:extLst>
            </p:cNvPr>
            <p:cNvSpPr txBox="1"/>
            <p:nvPr/>
          </p:nvSpPr>
          <p:spPr>
            <a:xfrm>
              <a:off x="9423934" y="6055265"/>
              <a:ext cx="1506980" cy="338554"/>
            </a:xfrm>
            <a:prstGeom prst="rect">
              <a:avLst/>
            </a:prstGeom>
            <a:solidFill>
              <a:schemeClr val="bg1"/>
            </a:solidFill>
            <a:ln>
              <a:noFill/>
            </a:ln>
          </p:spPr>
          <p:txBody>
            <a:bodyPr wrap="square" rtlCol="0">
              <a:spAutoFit/>
            </a:bodyPr>
            <a:lstStyle/>
            <a:p>
              <a:r>
                <a:rPr lang="et-EE" sz="1600" b="1" dirty="0">
                  <a:solidFill>
                    <a:schemeClr val="accent4">
                      <a:lumMod val="50000"/>
                    </a:schemeClr>
                  </a:solidFill>
                </a:rPr>
                <a:t>Madalsoo</a:t>
              </a:r>
            </a:p>
          </p:txBody>
        </p:sp>
        <p:sp>
          <p:nvSpPr>
            <p:cNvPr id="15" name="TextBox 14">
              <a:extLst>
                <a:ext uri="{FF2B5EF4-FFF2-40B4-BE49-F238E27FC236}">
                  <a16:creationId xmlns:a16="http://schemas.microsoft.com/office/drawing/2014/main" id="{A35DD81A-A9F4-499D-BA03-E0E0BD929FE6}"/>
                </a:ext>
              </a:extLst>
            </p:cNvPr>
            <p:cNvSpPr txBox="1"/>
            <p:nvPr/>
          </p:nvSpPr>
          <p:spPr>
            <a:xfrm>
              <a:off x="514015" y="1115841"/>
              <a:ext cx="590549" cy="338554"/>
            </a:xfrm>
            <a:prstGeom prst="rect">
              <a:avLst/>
            </a:prstGeom>
            <a:solidFill>
              <a:schemeClr val="bg1"/>
            </a:solidFill>
          </p:spPr>
          <p:txBody>
            <a:bodyPr wrap="square" rtlCol="0">
              <a:spAutoFit/>
            </a:bodyPr>
            <a:lstStyle/>
            <a:p>
              <a:pPr algn="r"/>
              <a:r>
                <a:rPr lang="et-EE" sz="1600" dirty="0"/>
                <a:t>750</a:t>
              </a:r>
            </a:p>
          </p:txBody>
        </p:sp>
        <p:sp>
          <p:nvSpPr>
            <p:cNvPr id="16" name="TextBox 15">
              <a:extLst>
                <a:ext uri="{FF2B5EF4-FFF2-40B4-BE49-F238E27FC236}">
                  <a16:creationId xmlns:a16="http://schemas.microsoft.com/office/drawing/2014/main" id="{F21FCAD3-D077-EF54-B2B9-A3F00805AF66}"/>
                </a:ext>
              </a:extLst>
            </p:cNvPr>
            <p:cNvSpPr txBox="1"/>
            <p:nvPr/>
          </p:nvSpPr>
          <p:spPr>
            <a:xfrm>
              <a:off x="535421" y="3993844"/>
              <a:ext cx="590549" cy="338554"/>
            </a:xfrm>
            <a:prstGeom prst="rect">
              <a:avLst/>
            </a:prstGeom>
            <a:solidFill>
              <a:schemeClr val="bg1"/>
            </a:solidFill>
          </p:spPr>
          <p:txBody>
            <a:bodyPr wrap="square" rtlCol="0">
              <a:spAutoFit/>
            </a:bodyPr>
            <a:lstStyle/>
            <a:p>
              <a:pPr algn="r"/>
              <a:r>
                <a:rPr lang="et-EE" sz="1600" dirty="0"/>
                <a:t>250</a:t>
              </a:r>
            </a:p>
          </p:txBody>
        </p:sp>
        <p:cxnSp>
          <p:nvCxnSpPr>
            <p:cNvPr id="13" name="Straight Connector 12">
              <a:extLst>
                <a:ext uri="{FF2B5EF4-FFF2-40B4-BE49-F238E27FC236}">
                  <a16:creationId xmlns:a16="http://schemas.microsoft.com/office/drawing/2014/main" id="{1DE248B4-0AC0-15FC-8750-C3C46FE34FD7}"/>
                </a:ext>
              </a:extLst>
            </p:cNvPr>
            <p:cNvCxnSpPr>
              <a:cxnSpLocks/>
            </p:cNvCxnSpPr>
            <p:nvPr/>
          </p:nvCxnSpPr>
          <p:spPr>
            <a:xfrm>
              <a:off x="3192025" y="211504"/>
              <a:ext cx="0" cy="566218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3D0F112-A1CE-F59E-6B7F-FEAB87229E9D}"/>
                </a:ext>
              </a:extLst>
            </p:cNvPr>
            <p:cNvSpPr txBox="1"/>
            <p:nvPr/>
          </p:nvSpPr>
          <p:spPr>
            <a:xfrm>
              <a:off x="556347" y="2569725"/>
              <a:ext cx="590543" cy="338554"/>
            </a:xfrm>
            <a:prstGeom prst="rect">
              <a:avLst/>
            </a:prstGeom>
            <a:solidFill>
              <a:schemeClr val="bg1"/>
            </a:solidFill>
          </p:spPr>
          <p:txBody>
            <a:bodyPr wrap="square" rtlCol="0">
              <a:spAutoFit/>
            </a:bodyPr>
            <a:lstStyle/>
            <a:p>
              <a:pPr algn="r"/>
              <a:r>
                <a:rPr lang="et-EE" sz="1600" dirty="0"/>
                <a:t>500</a:t>
              </a:r>
            </a:p>
          </p:txBody>
        </p:sp>
        <p:sp>
          <p:nvSpPr>
            <p:cNvPr id="20" name="TextBox 19">
              <a:extLst>
                <a:ext uri="{FF2B5EF4-FFF2-40B4-BE49-F238E27FC236}">
                  <a16:creationId xmlns:a16="http://schemas.microsoft.com/office/drawing/2014/main" id="{3E4417EF-CC99-AFA8-9138-8DE2DEB2F7E1}"/>
                </a:ext>
              </a:extLst>
            </p:cNvPr>
            <p:cNvSpPr txBox="1"/>
            <p:nvPr/>
          </p:nvSpPr>
          <p:spPr>
            <a:xfrm rot="16200000">
              <a:off x="-486102" y="3244333"/>
              <a:ext cx="1656223" cy="369332"/>
            </a:xfrm>
            <a:prstGeom prst="rect">
              <a:avLst/>
            </a:prstGeom>
            <a:noFill/>
          </p:spPr>
          <p:txBody>
            <a:bodyPr wrap="none" rtlCol="0">
              <a:spAutoFit/>
            </a:bodyPr>
            <a:lstStyle/>
            <a:p>
              <a:r>
                <a:rPr lang="et-EE" dirty="0"/>
                <a:t>N</a:t>
              </a:r>
              <a:r>
                <a:rPr lang="et-EE" baseline="-25000" dirty="0"/>
                <a:t>2</a:t>
              </a:r>
              <a:r>
                <a:rPr lang="et-EE" dirty="0"/>
                <a:t>O (µg m</a:t>
              </a:r>
              <a:r>
                <a:rPr lang="et-EE" baseline="30000" dirty="0"/>
                <a:t>-2</a:t>
              </a:r>
              <a:r>
                <a:rPr lang="et-EE" dirty="0"/>
                <a:t> h</a:t>
              </a:r>
              <a:r>
                <a:rPr lang="et-EE" baseline="30000" dirty="0"/>
                <a:t>-1</a:t>
              </a:r>
              <a:r>
                <a:rPr lang="et-EE" dirty="0"/>
                <a:t>)</a:t>
              </a:r>
            </a:p>
          </p:txBody>
        </p:sp>
        <p:sp>
          <p:nvSpPr>
            <p:cNvPr id="8" name="TextBox 7">
              <a:extLst>
                <a:ext uri="{FF2B5EF4-FFF2-40B4-BE49-F238E27FC236}">
                  <a16:creationId xmlns:a16="http://schemas.microsoft.com/office/drawing/2014/main" id="{456B698D-25E9-BF93-BA49-45EAEECAD009}"/>
                </a:ext>
              </a:extLst>
            </p:cNvPr>
            <p:cNvSpPr txBox="1"/>
            <p:nvPr/>
          </p:nvSpPr>
          <p:spPr>
            <a:xfrm>
              <a:off x="621531" y="5447727"/>
              <a:ext cx="439251" cy="338554"/>
            </a:xfrm>
            <a:prstGeom prst="rect">
              <a:avLst/>
            </a:prstGeom>
            <a:solidFill>
              <a:schemeClr val="bg1"/>
            </a:solidFill>
          </p:spPr>
          <p:txBody>
            <a:bodyPr wrap="square" rtlCol="0">
              <a:spAutoFit/>
            </a:bodyPr>
            <a:lstStyle/>
            <a:p>
              <a:pPr algn="r"/>
              <a:r>
                <a:rPr lang="et-EE" sz="1600" dirty="0"/>
                <a:t>0</a:t>
              </a:r>
            </a:p>
          </p:txBody>
        </p:sp>
        <p:cxnSp>
          <p:nvCxnSpPr>
            <p:cNvPr id="21" name="Straight Connector 20">
              <a:extLst>
                <a:ext uri="{FF2B5EF4-FFF2-40B4-BE49-F238E27FC236}">
                  <a16:creationId xmlns:a16="http://schemas.microsoft.com/office/drawing/2014/main" id="{680F5D34-1087-62E4-8428-CEE72839998E}"/>
                </a:ext>
              </a:extLst>
            </p:cNvPr>
            <p:cNvCxnSpPr>
              <a:cxnSpLocks/>
            </p:cNvCxnSpPr>
            <p:nvPr/>
          </p:nvCxnSpPr>
          <p:spPr>
            <a:xfrm>
              <a:off x="8690209" y="211504"/>
              <a:ext cx="0" cy="567081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9B4115-1C7E-4B45-609D-635D2BEF2CF7}"/>
                </a:ext>
              </a:extLst>
            </p:cNvPr>
            <p:cNvSpPr txBox="1"/>
            <p:nvPr/>
          </p:nvSpPr>
          <p:spPr>
            <a:xfrm>
              <a:off x="1389556" y="6027003"/>
              <a:ext cx="1765748" cy="830997"/>
            </a:xfrm>
            <a:prstGeom prst="rect">
              <a:avLst/>
            </a:prstGeom>
            <a:noFill/>
          </p:spPr>
          <p:txBody>
            <a:bodyPr wrap="square" rtlCol="0">
              <a:spAutoFit/>
            </a:bodyPr>
            <a:lstStyle/>
            <a:p>
              <a:pPr algn="ctr"/>
              <a:r>
                <a:rPr lang="et-EE" sz="1600" b="1" dirty="0">
                  <a:solidFill>
                    <a:schemeClr val="accent1">
                      <a:lumMod val="60000"/>
                      <a:lumOff val="40000"/>
                    </a:schemeClr>
                  </a:solidFill>
                </a:rPr>
                <a:t>Sügava kuivendusega põllumaa</a:t>
              </a:r>
              <a:r>
                <a:rPr lang="et-EE" sz="1600" dirty="0">
                  <a:solidFill>
                    <a:schemeClr val="accent1">
                      <a:lumMod val="60000"/>
                      <a:lumOff val="40000"/>
                    </a:schemeClr>
                  </a:solidFill>
                </a:rPr>
                <a:t>	</a:t>
              </a:r>
              <a:endParaRPr lang="et-EE" sz="1600" dirty="0"/>
            </a:p>
          </p:txBody>
        </p:sp>
        <p:sp>
          <p:nvSpPr>
            <p:cNvPr id="28" name="TextBox 27">
              <a:extLst>
                <a:ext uri="{FF2B5EF4-FFF2-40B4-BE49-F238E27FC236}">
                  <a16:creationId xmlns:a16="http://schemas.microsoft.com/office/drawing/2014/main" id="{8C8D292E-A9CB-2F7E-61CF-D6AB7E4B535A}"/>
                </a:ext>
              </a:extLst>
            </p:cNvPr>
            <p:cNvSpPr txBox="1"/>
            <p:nvPr/>
          </p:nvSpPr>
          <p:spPr>
            <a:xfrm>
              <a:off x="3312494" y="6016749"/>
              <a:ext cx="1716481" cy="830997"/>
            </a:xfrm>
            <a:prstGeom prst="rect">
              <a:avLst/>
            </a:prstGeom>
            <a:noFill/>
          </p:spPr>
          <p:txBody>
            <a:bodyPr wrap="square" rtlCol="0">
              <a:spAutoFit/>
            </a:bodyPr>
            <a:lstStyle/>
            <a:p>
              <a:pPr algn="ctr"/>
              <a:r>
                <a:rPr lang="et-EE" sz="1600" b="1" dirty="0">
                  <a:solidFill>
                    <a:srgbClr val="88E0CD"/>
                  </a:solidFill>
                </a:rPr>
                <a:t>Sügava kuivendusega rohumaa</a:t>
              </a:r>
            </a:p>
          </p:txBody>
        </p:sp>
        <p:sp>
          <p:nvSpPr>
            <p:cNvPr id="29" name="TextBox 28">
              <a:extLst>
                <a:ext uri="{FF2B5EF4-FFF2-40B4-BE49-F238E27FC236}">
                  <a16:creationId xmlns:a16="http://schemas.microsoft.com/office/drawing/2014/main" id="{FE1A5C1A-602F-66B3-62B7-21E92958BE87}"/>
                </a:ext>
              </a:extLst>
            </p:cNvPr>
            <p:cNvSpPr txBox="1"/>
            <p:nvPr/>
          </p:nvSpPr>
          <p:spPr>
            <a:xfrm>
              <a:off x="5186166" y="6016750"/>
              <a:ext cx="1716480" cy="830997"/>
            </a:xfrm>
            <a:prstGeom prst="rect">
              <a:avLst/>
            </a:prstGeom>
            <a:noFill/>
          </p:spPr>
          <p:txBody>
            <a:bodyPr wrap="square" rtlCol="0">
              <a:spAutoFit/>
            </a:bodyPr>
            <a:lstStyle/>
            <a:p>
              <a:pPr algn="ctr"/>
              <a:r>
                <a:rPr lang="et-EE" sz="1600" b="1" dirty="0">
                  <a:solidFill>
                    <a:srgbClr val="67AA9B"/>
                  </a:solidFill>
                </a:rPr>
                <a:t>Madala kuivendusega rohumaa</a:t>
              </a:r>
              <a:endParaRPr lang="et-EE" sz="1600" dirty="0">
                <a:solidFill>
                  <a:srgbClr val="67AA9B"/>
                </a:solidFill>
              </a:endParaRPr>
            </a:p>
          </p:txBody>
        </p:sp>
        <p:sp>
          <p:nvSpPr>
            <p:cNvPr id="30" name="TextBox 29">
              <a:extLst>
                <a:ext uri="{FF2B5EF4-FFF2-40B4-BE49-F238E27FC236}">
                  <a16:creationId xmlns:a16="http://schemas.microsoft.com/office/drawing/2014/main" id="{7591675F-0085-6A81-6BF2-FDDDA2DA8493}"/>
                </a:ext>
              </a:extLst>
            </p:cNvPr>
            <p:cNvSpPr txBox="1"/>
            <p:nvPr/>
          </p:nvSpPr>
          <p:spPr>
            <a:xfrm>
              <a:off x="6882799" y="5978320"/>
              <a:ext cx="2050708" cy="830997"/>
            </a:xfrm>
            <a:prstGeom prst="rect">
              <a:avLst/>
            </a:prstGeom>
            <a:noFill/>
          </p:spPr>
          <p:txBody>
            <a:bodyPr wrap="square" rtlCol="0">
              <a:spAutoFit/>
            </a:bodyPr>
            <a:lstStyle/>
            <a:p>
              <a:pPr algn="ctr"/>
              <a:r>
                <a:rPr lang="et-EE" sz="1600" b="1" dirty="0">
                  <a:solidFill>
                    <a:schemeClr val="accent4">
                      <a:lumMod val="75000"/>
                    </a:schemeClr>
                  </a:solidFill>
                </a:rPr>
                <a:t>Mittetöötava kraavitusega rohumaa</a:t>
              </a:r>
            </a:p>
          </p:txBody>
        </p:sp>
        <p:sp>
          <p:nvSpPr>
            <p:cNvPr id="34" name="TextBox 33">
              <a:extLst>
                <a:ext uri="{FF2B5EF4-FFF2-40B4-BE49-F238E27FC236}">
                  <a16:creationId xmlns:a16="http://schemas.microsoft.com/office/drawing/2014/main" id="{DAAF6EFB-6D3F-2585-C17C-F0B24C7725C8}"/>
                </a:ext>
              </a:extLst>
            </p:cNvPr>
            <p:cNvSpPr txBox="1"/>
            <p:nvPr/>
          </p:nvSpPr>
          <p:spPr>
            <a:xfrm>
              <a:off x="1717863" y="3809177"/>
              <a:ext cx="1109135" cy="523220"/>
            </a:xfrm>
            <a:prstGeom prst="rect">
              <a:avLst/>
            </a:prstGeom>
            <a:noFill/>
          </p:spPr>
          <p:txBody>
            <a:bodyPr wrap="square" rtlCol="0">
              <a:spAutoFit/>
            </a:bodyPr>
            <a:lstStyle/>
            <a:p>
              <a:r>
                <a:rPr lang="et-EE" sz="1400" dirty="0"/>
                <a:t>Keskmine:</a:t>
              </a:r>
            </a:p>
            <a:p>
              <a:r>
                <a:rPr lang="et-EE" sz="1400" dirty="0"/>
                <a:t>78.60±22.62</a:t>
              </a:r>
            </a:p>
          </p:txBody>
        </p:sp>
        <p:sp>
          <p:nvSpPr>
            <p:cNvPr id="35" name="TextBox 34">
              <a:extLst>
                <a:ext uri="{FF2B5EF4-FFF2-40B4-BE49-F238E27FC236}">
                  <a16:creationId xmlns:a16="http://schemas.microsoft.com/office/drawing/2014/main" id="{70362290-4D3C-F06C-555C-97E381B1D255}"/>
                </a:ext>
              </a:extLst>
            </p:cNvPr>
            <p:cNvSpPr txBox="1"/>
            <p:nvPr/>
          </p:nvSpPr>
          <p:spPr>
            <a:xfrm>
              <a:off x="3706109" y="2780986"/>
              <a:ext cx="1109135" cy="523220"/>
            </a:xfrm>
            <a:prstGeom prst="rect">
              <a:avLst/>
            </a:prstGeom>
            <a:noFill/>
          </p:spPr>
          <p:txBody>
            <a:bodyPr wrap="square" rtlCol="0">
              <a:spAutoFit/>
            </a:bodyPr>
            <a:lstStyle/>
            <a:p>
              <a:r>
                <a:rPr lang="et-EE" sz="1400" dirty="0"/>
                <a:t>Keskmine:</a:t>
              </a:r>
            </a:p>
            <a:p>
              <a:r>
                <a:rPr lang="et-EE" sz="1400" dirty="0"/>
                <a:t>61.97±8.49</a:t>
              </a:r>
            </a:p>
          </p:txBody>
        </p:sp>
        <p:sp>
          <p:nvSpPr>
            <p:cNvPr id="36" name="TextBox 35">
              <a:extLst>
                <a:ext uri="{FF2B5EF4-FFF2-40B4-BE49-F238E27FC236}">
                  <a16:creationId xmlns:a16="http://schemas.microsoft.com/office/drawing/2014/main" id="{9575207C-4C15-657F-4E8E-1A3F2D0D467B}"/>
                </a:ext>
              </a:extLst>
            </p:cNvPr>
            <p:cNvSpPr txBox="1"/>
            <p:nvPr/>
          </p:nvSpPr>
          <p:spPr>
            <a:xfrm>
              <a:off x="7490460" y="4696248"/>
              <a:ext cx="1109135" cy="523220"/>
            </a:xfrm>
            <a:prstGeom prst="rect">
              <a:avLst/>
            </a:prstGeom>
            <a:noFill/>
          </p:spPr>
          <p:txBody>
            <a:bodyPr wrap="square" rtlCol="0">
              <a:spAutoFit/>
            </a:bodyPr>
            <a:lstStyle/>
            <a:p>
              <a:r>
                <a:rPr lang="et-EE" sz="1400" dirty="0"/>
                <a:t>Keskmine:</a:t>
              </a:r>
            </a:p>
            <a:p>
              <a:r>
                <a:rPr lang="et-EE" sz="1400" dirty="0"/>
                <a:t>6.76±1.13</a:t>
              </a:r>
            </a:p>
          </p:txBody>
        </p:sp>
        <p:sp>
          <p:nvSpPr>
            <p:cNvPr id="37" name="TextBox 36">
              <a:extLst>
                <a:ext uri="{FF2B5EF4-FFF2-40B4-BE49-F238E27FC236}">
                  <a16:creationId xmlns:a16="http://schemas.microsoft.com/office/drawing/2014/main" id="{A0D41C3E-7748-2E9D-6F08-FA350BB05747}"/>
                </a:ext>
              </a:extLst>
            </p:cNvPr>
            <p:cNvSpPr txBox="1"/>
            <p:nvPr/>
          </p:nvSpPr>
          <p:spPr>
            <a:xfrm>
              <a:off x="5541433" y="3287894"/>
              <a:ext cx="1109135" cy="523220"/>
            </a:xfrm>
            <a:prstGeom prst="rect">
              <a:avLst/>
            </a:prstGeom>
            <a:noFill/>
          </p:spPr>
          <p:txBody>
            <a:bodyPr wrap="square" rtlCol="0">
              <a:spAutoFit/>
            </a:bodyPr>
            <a:lstStyle/>
            <a:p>
              <a:r>
                <a:rPr lang="et-EE" sz="1400" dirty="0"/>
                <a:t>Keskmine:</a:t>
              </a:r>
            </a:p>
            <a:p>
              <a:r>
                <a:rPr lang="et-EE" sz="1400" dirty="0"/>
                <a:t>12.89±5.67</a:t>
              </a:r>
            </a:p>
          </p:txBody>
        </p:sp>
        <p:sp>
          <p:nvSpPr>
            <p:cNvPr id="38" name="TextBox 37">
              <a:extLst>
                <a:ext uri="{FF2B5EF4-FFF2-40B4-BE49-F238E27FC236}">
                  <a16:creationId xmlns:a16="http://schemas.microsoft.com/office/drawing/2014/main" id="{3ABA10FA-1A95-AE2A-E9A8-214568135740}"/>
                </a:ext>
              </a:extLst>
            </p:cNvPr>
            <p:cNvSpPr txBox="1"/>
            <p:nvPr/>
          </p:nvSpPr>
          <p:spPr>
            <a:xfrm>
              <a:off x="9207011" y="4434638"/>
              <a:ext cx="1109135" cy="523220"/>
            </a:xfrm>
            <a:prstGeom prst="rect">
              <a:avLst/>
            </a:prstGeom>
            <a:noFill/>
          </p:spPr>
          <p:txBody>
            <a:bodyPr wrap="square" rtlCol="0">
              <a:spAutoFit/>
            </a:bodyPr>
            <a:lstStyle/>
            <a:p>
              <a:r>
                <a:rPr lang="et-EE" sz="1400" dirty="0"/>
                <a:t>Keskmine: 10.26±2.39</a:t>
              </a:r>
            </a:p>
          </p:txBody>
        </p:sp>
      </p:grpSp>
      <p:sp>
        <p:nvSpPr>
          <p:cNvPr id="5" name="TextBox 4">
            <a:extLst>
              <a:ext uri="{FF2B5EF4-FFF2-40B4-BE49-F238E27FC236}">
                <a16:creationId xmlns:a16="http://schemas.microsoft.com/office/drawing/2014/main" id="{2E5AED62-AE9C-3208-FED8-702702589291}"/>
              </a:ext>
            </a:extLst>
          </p:cNvPr>
          <p:cNvSpPr txBox="1"/>
          <p:nvPr/>
        </p:nvSpPr>
        <p:spPr>
          <a:xfrm>
            <a:off x="1594651" y="364466"/>
            <a:ext cx="1083295" cy="338554"/>
          </a:xfrm>
          <a:prstGeom prst="rect">
            <a:avLst/>
          </a:prstGeom>
          <a:noFill/>
          <a:ln>
            <a:solidFill>
              <a:schemeClr val="tx1"/>
            </a:solidFill>
          </a:ln>
        </p:spPr>
        <p:txBody>
          <a:bodyPr wrap="square" rtlCol="0">
            <a:spAutoFit/>
          </a:bodyPr>
          <a:lstStyle/>
          <a:p>
            <a:pPr algn="ctr"/>
            <a:r>
              <a:rPr lang="et-EE" sz="1600" dirty="0">
                <a:solidFill>
                  <a:srgbClr val="FF0000"/>
                </a:solidFill>
              </a:rPr>
              <a:t>Põllumaa</a:t>
            </a:r>
          </a:p>
        </p:txBody>
      </p:sp>
      <p:sp>
        <p:nvSpPr>
          <p:cNvPr id="6" name="TextBox 5">
            <a:extLst>
              <a:ext uri="{FF2B5EF4-FFF2-40B4-BE49-F238E27FC236}">
                <a16:creationId xmlns:a16="http://schemas.microsoft.com/office/drawing/2014/main" id="{EDE21E5A-C96E-E3CE-5C04-92EA2E4F7067}"/>
              </a:ext>
            </a:extLst>
          </p:cNvPr>
          <p:cNvSpPr txBox="1"/>
          <p:nvPr/>
        </p:nvSpPr>
        <p:spPr>
          <a:xfrm>
            <a:off x="5599781" y="364466"/>
            <a:ext cx="1095363" cy="338554"/>
          </a:xfrm>
          <a:prstGeom prst="rect">
            <a:avLst/>
          </a:prstGeom>
          <a:noFill/>
          <a:ln>
            <a:solidFill>
              <a:schemeClr val="tx1"/>
            </a:solidFill>
          </a:ln>
        </p:spPr>
        <p:txBody>
          <a:bodyPr wrap="square" rtlCol="0">
            <a:spAutoFit/>
          </a:bodyPr>
          <a:lstStyle/>
          <a:p>
            <a:pPr algn="ctr"/>
            <a:r>
              <a:rPr lang="et-EE" sz="1600" dirty="0">
                <a:solidFill>
                  <a:srgbClr val="FF0000"/>
                </a:solidFill>
              </a:rPr>
              <a:t>Rohumaa</a:t>
            </a:r>
          </a:p>
        </p:txBody>
      </p:sp>
      <p:sp>
        <p:nvSpPr>
          <p:cNvPr id="7" name="TextBox 6">
            <a:extLst>
              <a:ext uri="{FF2B5EF4-FFF2-40B4-BE49-F238E27FC236}">
                <a16:creationId xmlns:a16="http://schemas.microsoft.com/office/drawing/2014/main" id="{296DCEE5-C2DD-AF85-5DAE-217D11F51351}"/>
              </a:ext>
            </a:extLst>
          </p:cNvPr>
          <p:cNvSpPr txBox="1"/>
          <p:nvPr/>
        </p:nvSpPr>
        <p:spPr>
          <a:xfrm>
            <a:off x="9230614" y="397015"/>
            <a:ext cx="1061933" cy="338554"/>
          </a:xfrm>
          <a:prstGeom prst="rect">
            <a:avLst/>
          </a:prstGeom>
          <a:noFill/>
          <a:ln>
            <a:solidFill>
              <a:schemeClr val="tx1"/>
            </a:solidFill>
          </a:ln>
        </p:spPr>
        <p:txBody>
          <a:bodyPr wrap="square" rtlCol="0">
            <a:spAutoFit/>
          </a:bodyPr>
          <a:lstStyle/>
          <a:p>
            <a:pPr algn="ctr"/>
            <a:r>
              <a:rPr lang="et-EE" sz="1600" dirty="0">
                <a:solidFill>
                  <a:srgbClr val="FF0000"/>
                </a:solidFill>
              </a:rPr>
              <a:t>Madalsoo</a:t>
            </a:r>
          </a:p>
        </p:txBody>
      </p:sp>
      <p:sp>
        <p:nvSpPr>
          <p:cNvPr id="9" name="TextBox 8">
            <a:extLst>
              <a:ext uri="{FF2B5EF4-FFF2-40B4-BE49-F238E27FC236}">
                <a16:creationId xmlns:a16="http://schemas.microsoft.com/office/drawing/2014/main" id="{229E12AE-A500-7AF3-2074-EFC89CF8BCE9}"/>
              </a:ext>
            </a:extLst>
          </p:cNvPr>
          <p:cNvSpPr txBox="1"/>
          <p:nvPr/>
        </p:nvSpPr>
        <p:spPr>
          <a:xfrm>
            <a:off x="157344" y="-2668"/>
            <a:ext cx="5293688" cy="369332"/>
          </a:xfrm>
          <a:prstGeom prst="rect">
            <a:avLst/>
          </a:prstGeom>
          <a:noFill/>
        </p:spPr>
        <p:txBody>
          <a:bodyPr wrap="square" rtlCol="0">
            <a:spAutoFit/>
          </a:bodyPr>
          <a:lstStyle/>
          <a:p>
            <a:r>
              <a:rPr lang="et-EE" b="1" dirty="0"/>
              <a:t>Naerugaasi vood Läti ja Eesti andmete põhjal</a:t>
            </a:r>
          </a:p>
        </p:txBody>
      </p:sp>
    </p:spTree>
    <p:extLst>
      <p:ext uri="{BB962C8B-B14F-4D97-AF65-F5344CB8AC3E}">
        <p14:creationId xmlns:p14="http://schemas.microsoft.com/office/powerpoint/2010/main" val="4028272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630E4-90E7-1073-127A-2A1FBE9ECB41}"/>
              </a:ext>
            </a:extLst>
          </p:cNvPr>
          <p:cNvSpPr txBox="1"/>
          <p:nvPr/>
        </p:nvSpPr>
        <p:spPr>
          <a:xfrm>
            <a:off x="384806" y="3164902"/>
            <a:ext cx="11714780" cy="264101"/>
          </a:xfrm>
          <a:prstGeom prst="rect">
            <a:avLst/>
          </a:prstGeom>
          <a:ln>
            <a:solidFill>
              <a:schemeClr val="tx1"/>
            </a:solidFill>
          </a:ln>
        </p:spPr>
        <p:txBody>
          <a:bodyPr vert="horz" lIns="91440" tIns="45720" rIns="91440" bIns="45720" rtlCol="0" anchor="ctr" anchorCtr="0">
            <a:normAutofit fontScale="92500" lnSpcReduction="10000"/>
          </a:bodyPr>
          <a:lstStyle/>
          <a:p>
            <a:pPr algn="ctr" defTabSz="914377">
              <a:lnSpc>
                <a:spcPct val="90000"/>
              </a:lnSpc>
              <a:spcAft>
                <a:spcPts val="600"/>
              </a:spcAft>
            </a:pPr>
            <a:r>
              <a:rPr lang="et-EE" sz="1400" b="1" dirty="0"/>
              <a:t>Mulla niiskus(%)</a:t>
            </a:r>
          </a:p>
        </p:txBody>
      </p:sp>
      <p:sp>
        <p:nvSpPr>
          <p:cNvPr id="3" name="TextBox 2">
            <a:extLst>
              <a:ext uri="{FF2B5EF4-FFF2-40B4-BE49-F238E27FC236}">
                <a16:creationId xmlns:a16="http://schemas.microsoft.com/office/drawing/2014/main" id="{DD8B63B0-86C2-D285-7332-C534AC9F1111}"/>
              </a:ext>
            </a:extLst>
          </p:cNvPr>
          <p:cNvSpPr txBox="1"/>
          <p:nvPr/>
        </p:nvSpPr>
        <p:spPr>
          <a:xfrm>
            <a:off x="143934" y="90575"/>
            <a:ext cx="3178387" cy="369332"/>
          </a:xfrm>
          <a:prstGeom prst="rect">
            <a:avLst/>
          </a:prstGeom>
          <a:solidFill>
            <a:schemeClr val="bg1"/>
          </a:solidFill>
        </p:spPr>
        <p:txBody>
          <a:bodyPr wrap="square" rtlCol="0">
            <a:spAutoFit/>
          </a:bodyPr>
          <a:lstStyle/>
          <a:p>
            <a:pPr>
              <a:spcAft>
                <a:spcPts val="600"/>
              </a:spcAft>
            </a:pPr>
            <a:r>
              <a:rPr lang="et-EE" b="1" dirty="0"/>
              <a:t>Punkti suurus: N</a:t>
            </a:r>
            <a:r>
              <a:rPr lang="et-EE" b="1" baseline="-25000" dirty="0"/>
              <a:t>2</a:t>
            </a:r>
            <a:r>
              <a:rPr lang="et-EE" b="1" dirty="0"/>
              <a:t>O (µg m</a:t>
            </a:r>
            <a:r>
              <a:rPr lang="et-EE" b="1" baseline="30000" dirty="0"/>
              <a:t>-2</a:t>
            </a:r>
            <a:r>
              <a:rPr lang="et-EE" b="1" dirty="0"/>
              <a:t> h</a:t>
            </a:r>
            <a:r>
              <a:rPr lang="et-EE" b="1" baseline="30000" dirty="0"/>
              <a:t>-1</a:t>
            </a:r>
            <a:r>
              <a:rPr lang="et-EE" b="1" dirty="0"/>
              <a:t>)</a:t>
            </a:r>
          </a:p>
        </p:txBody>
      </p:sp>
      <p:sp>
        <p:nvSpPr>
          <p:cNvPr id="4" name="TextBox 3">
            <a:extLst>
              <a:ext uri="{FF2B5EF4-FFF2-40B4-BE49-F238E27FC236}">
                <a16:creationId xmlns:a16="http://schemas.microsoft.com/office/drawing/2014/main" id="{63C1AE38-D689-8812-2352-41D0A25F8C3D}"/>
              </a:ext>
            </a:extLst>
          </p:cNvPr>
          <p:cNvSpPr txBox="1"/>
          <p:nvPr/>
        </p:nvSpPr>
        <p:spPr>
          <a:xfrm rot="16200000">
            <a:off x="-4400251" y="3453086"/>
            <a:ext cx="6229722" cy="292388"/>
          </a:xfrm>
          <a:prstGeom prst="rect">
            <a:avLst/>
          </a:prstGeom>
          <a:solidFill>
            <a:schemeClr val="bg1"/>
          </a:solidFill>
          <a:ln>
            <a:solidFill>
              <a:schemeClr val="tx1"/>
            </a:solidFill>
          </a:ln>
        </p:spPr>
        <p:txBody>
          <a:bodyPr wrap="square" rtlCol="0" anchor="ctr" anchorCtr="0">
            <a:spAutoFit/>
          </a:bodyPr>
          <a:lstStyle/>
          <a:p>
            <a:pPr algn="ctr">
              <a:spcAft>
                <a:spcPts val="600"/>
              </a:spcAft>
            </a:pPr>
            <a:r>
              <a:rPr lang="et-EE" sz="1300" b="1" dirty="0"/>
              <a:t>Mulla temperatuur10 cm (</a:t>
            </a:r>
            <a:r>
              <a:rPr lang="et-EE" sz="1300" b="1" baseline="30000" dirty="0" err="1"/>
              <a:t>o</a:t>
            </a:r>
            <a:r>
              <a:rPr lang="et-EE" sz="1300" b="1" dirty="0" err="1"/>
              <a:t>C</a:t>
            </a:r>
            <a:r>
              <a:rPr lang="et-EE" sz="1300" b="1" dirty="0"/>
              <a:t>)</a:t>
            </a:r>
          </a:p>
        </p:txBody>
      </p:sp>
      <p:pic>
        <p:nvPicPr>
          <p:cNvPr id="5" name="Picture 4" descr="Chart, scatter chart, bubble chart&#10;&#10;Description automatically generated">
            <a:extLst>
              <a:ext uri="{FF2B5EF4-FFF2-40B4-BE49-F238E27FC236}">
                <a16:creationId xmlns:a16="http://schemas.microsoft.com/office/drawing/2014/main" id="{D0C9B386-6F55-5E02-4B99-4C05F11686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18" t="5959" r="2280" b="6809"/>
          <a:stretch/>
        </p:blipFill>
        <p:spPr>
          <a:xfrm>
            <a:off x="449251" y="741403"/>
            <a:ext cx="3894585" cy="2362131"/>
          </a:xfrm>
          <a:prstGeom prst="rect">
            <a:avLst/>
          </a:prstGeom>
          <a:ln>
            <a:noFill/>
          </a:ln>
        </p:spPr>
      </p:pic>
      <p:pic>
        <p:nvPicPr>
          <p:cNvPr id="6" name="Picture 5" descr="Chart, scatter chart, bubble chart&#10;&#10;Description automatically generated">
            <a:extLst>
              <a:ext uri="{FF2B5EF4-FFF2-40B4-BE49-F238E27FC236}">
                <a16:creationId xmlns:a16="http://schemas.microsoft.com/office/drawing/2014/main" id="{4DAA9EA1-F718-26A1-F106-74A9A87FE4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1" t="5229" r="2179" b="6512"/>
          <a:stretch/>
        </p:blipFill>
        <p:spPr>
          <a:xfrm>
            <a:off x="4472981" y="767688"/>
            <a:ext cx="3853259" cy="2335847"/>
          </a:xfrm>
          <a:prstGeom prst="rect">
            <a:avLst/>
          </a:prstGeom>
          <a:ln>
            <a:noFill/>
          </a:ln>
        </p:spPr>
      </p:pic>
      <p:pic>
        <p:nvPicPr>
          <p:cNvPr id="7" name="Picture 6" descr="Chart, bubble chart&#10;&#10;Description automatically generated">
            <a:extLst>
              <a:ext uri="{FF2B5EF4-FFF2-40B4-BE49-F238E27FC236}">
                <a16:creationId xmlns:a16="http://schemas.microsoft.com/office/drawing/2014/main" id="{00A160B1-9591-5420-8670-01EF108C95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76" t="6100" r="2179" b="10139"/>
          <a:stretch/>
        </p:blipFill>
        <p:spPr>
          <a:xfrm>
            <a:off x="449250" y="4050460"/>
            <a:ext cx="4080651" cy="2273743"/>
          </a:xfrm>
          <a:prstGeom prst="rect">
            <a:avLst/>
          </a:prstGeom>
        </p:spPr>
      </p:pic>
      <p:pic>
        <p:nvPicPr>
          <p:cNvPr id="8" name="Picture 7" descr="Chart, bubble chart&#10;&#10;Description automatically generated">
            <a:extLst>
              <a:ext uri="{FF2B5EF4-FFF2-40B4-BE49-F238E27FC236}">
                <a16:creationId xmlns:a16="http://schemas.microsoft.com/office/drawing/2014/main" id="{4E2AC53C-634C-48AE-7C55-25BEA3836A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76" t="5228" r="1743" b="6609"/>
          <a:stretch/>
        </p:blipFill>
        <p:spPr>
          <a:xfrm>
            <a:off x="4671111" y="4004158"/>
            <a:ext cx="3922283" cy="2311869"/>
          </a:xfrm>
          <a:prstGeom prst="rect">
            <a:avLst/>
          </a:prstGeom>
        </p:spPr>
      </p:pic>
      <p:sp>
        <p:nvSpPr>
          <p:cNvPr id="9" name="TextBox 8">
            <a:extLst>
              <a:ext uri="{FF2B5EF4-FFF2-40B4-BE49-F238E27FC236}">
                <a16:creationId xmlns:a16="http://schemas.microsoft.com/office/drawing/2014/main" id="{70C60D67-2A51-D282-F9EB-69471A752A42}"/>
              </a:ext>
            </a:extLst>
          </p:cNvPr>
          <p:cNvSpPr txBox="1"/>
          <p:nvPr/>
        </p:nvSpPr>
        <p:spPr>
          <a:xfrm>
            <a:off x="8353090" y="2147326"/>
            <a:ext cx="1506980" cy="307777"/>
          </a:xfrm>
          <a:prstGeom prst="rect">
            <a:avLst/>
          </a:prstGeom>
          <a:solidFill>
            <a:schemeClr val="bg1"/>
          </a:solidFill>
          <a:ln>
            <a:noFill/>
          </a:ln>
        </p:spPr>
        <p:txBody>
          <a:bodyPr wrap="square" rtlCol="0">
            <a:spAutoFit/>
          </a:bodyPr>
          <a:lstStyle/>
          <a:p>
            <a:r>
              <a:rPr lang="et-EE" sz="1400" b="1" dirty="0" err="1">
                <a:solidFill>
                  <a:schemeClr val="accent4">
                    <a:lumMod val="50000"/>
                  </a:schemeClr>
                </a:solidFill>
              </a:rPr>
              <a:t>Fen</a:t>
            </a:r>
            <a:endParaRPr lang="et-EE" sz="1400" b="1" dirty="0">
              <a:solidFill>
                <a:schemeClr val="accent4">
                  <a:lumMod val="50000"/>
                </a:schemeClr>
              </a:solidFill>
            </a:endParaRPr>
          </a:p>
        </p:txBody>
      </p:sp>
      <p:sp>
        <p:nvSpPr>
          <p:cNvPr id="10" name="TextBox 9">
            <a:extLst>
              <a:ext uri="{FF2B5EF4-FFF2-40B4-BE49-F238E27FC236}">
                <a16:creationId xmlns:a16="http://schemas.microsoft.com/office/drawing/2014/main" id="{3F5FA08A-7350-40FF-DC7D-EA11B6C3DB12}"/>
              </a:ext>
            </a:extLst>
          </p:cNvPr>
          <p:cNvSpPr txBox="1"/>
          <p:nvPr/>
        </p:nvSpPr>
        <p:spPr>
          <a:xfrm>
            <a:off x="542336" y="459909"/>
            <a:ext cx="2988320" cy="307777"/>
          </a:xfrm>
          <a:prstGeom prst="rect">
            <a:avLst/>
          </a:prstGeom>
          <a:noFill/>
        </p:spPr>
        <p:txBody>
          <a:bodyPr wrap="square" rtlCol="0">
            <a:spAutoFit/>
          </a:bodyPr>
          <a:lstStyle/>
          <a:p>
            <a:r>
              <a:rPr lang="et-EE" sz="1400" b="1" dirty="0">
                <a:solidFill>
                  <a:schemeClr val="accent1">
                    <a:lumMod val="60000"/>
                    <a:lumOff val="40000"/>
                  </a:schemeClr>
                </a:solidFill>
              </a:rPr>
              <a:t>Sügava kuivendusega põllumaa</a:t>
            </a:r>
            <a:endParaRPr lang="et-EE" sz="1400" dirty="0"/>
          </a:p>
        </p:txBody>
      </p:sp>
      <p:sp>
        <p:nvSpPr>
          <p:cNvPr id="11" name="TextBox 10">
            <a:extLst>
              <a:ext uri="{FF2B5EF4-FFF2-40B4-BE49-F238E27FC236}">
                <a16:creationId xmlns:a16="http://schemas.microsoft.com/office/drawing/2014/main" id="{38EEA493-E90F-A6A5-1E0F-541FBDF6E9BF}"/>
              </a:ext>
            </a:extLst>
          </p:cNvPr>
          <p:cNvSpPr txBox="1"/>
          <p:nvPr/>
        </p:nvSpPr>
        <p:spPr>
          <a:xfrm>
            <a:off x="582938" y="3705998"/>
            <a:ext cx="3648553" cy="307777"/>
          </a:xfrm>
          <a:prstGeom prst="rect">
            <a:avLst/>
          </a:prstGeom>
          <a:noFill/>
        </p:spPr>
        <p:txBody>
          <a:bodyPr wrap="square" rtlCol="0">
            <a:spAutoFit/>
          </a:bodyPr>
          <a:lstStyle/>
          <a:p>
            <a:r>
              <a:rPr lang="et-EE" sz="1400" b="1" dirty="0">
                <a:solidFill>
                  <a:srgbClr val="88E0CD"/>
                </a:solidFill>
              </a:rPr>
              <a:t>Sügava kuivendusega rohumaa</a:t>
            </a:r>
            <a:endParaRPr lang="et-EE" sz="1400" dirty="0">
              <a:solidFill>
                <a:srgbClr val="88E0CD"/>
              </a:solidFill>
            </a:endParaRPr>
          </a:p>
        </p:txBody>
      </p:sp>
      <p:sp>
        <p:nvSpPr>
          <p:cNvPr id="12" name="TextBox 11">
            <a:extLst>
              <a:ext uri="{FF2B5EF4-FFF2-40B4-BE49-F238E27FC236}">
                <a16:creationId xmlns:a16="http://schemas.microsoft.com/office/drawing/2014/main" id="{F14FDD0B-8867-405E-7AE1-EFE31D78B2D3}"/>
              </a:ext>
            </a:extLst>
          </p:cNvPr>
          <p:cNvSpPr txBox="1"/>
          <p:nvPr/>
        </p:nvSpPr>
        <p:spPr>
          <a:xfrm>
            <a:off x="4548353" y="484421"/>
            <a:ext cx="2967755" cy="307777"/>
          </a:xfrm>
          <a:prstGeom prst="rect">
            <a:avLst/>
          </a:prstGeom>
          <a:noFill/>
        </p:spPr>
        <p:txBody>
          <a:bodyPr wrap="square" rtlCol="0">
            <a:spAutoFit/>
          </a:bodyPr>
          <a:lstStyle/>
          <a:p>
            <a:r>
              <a:rPr lang="et-EE" sz="1400" b="1" dirty="0">
                <a:solidFill>
                  <a:srgbClr val="67AA9B"/>
                </a:solidFill>
              </a:rPr>
              <a:t>Madala kuivendusega rohumaa</a:t>
            </a:r>
            <a:endParaRPr lang="et-EE" sz="1400" dirty="0">
              <a:solidFill>
                <a:srgbClr val="67AA9B"/>
              </a:solidFill>
            </a:endParaRPr>
          </a:p>
        </p:txBody>
      </p:sp>
      <p:sp>
        <p:nvSpPr>
          <p:cNvPr id="13" name="TextBox 12">
            <a:extLst>
              <a:ext uri="{FF2B5EF4-FFF2-40B4-BE49-F238E27FC236}">
                <a16:creationId xmlns:a16="http://schemas.microsoft.com/office/drawing/2014/main" id="{643C342D-B8D2-A614-C86C-9EFCC3D24606}"/>
              </a:ext>
            </a:extLst>
          </p:cNvPr>
          <p:cNvSpPr txBox="1"/>
          <p:nvPr/>
        </p:nvSpPr>
        <p:spPr>
          <a:xfrm>
            <a:off x="4879093" y="3696381"/>
            <a:ext cx="2978803" cy="307777"/>
          </a:xfrm>
          <a:prstGeom prst="rect">
            <a:avLst/>
          </a:prstGeom>
          <a:noFill/>
        </p:spPr>
        <p:txBody>
          <a:bodyPr wrap="square" rtlCol="0">
            <a:spAutoFit/>
          </a:bodyPr>
          <a:lstStyle/>
          <a:p>
            <a:r>
              <a:rPr lang="et-EE" sz="1400" b="1" dirty="0">
                <a:solidFill>
                  <a:schemeClr val="accent4">
                    <a:lumMod val="75000"/>
                  </a:schemeClr>
                </a:solidFill>
              </a:rPr>
              <a:t>Mittetöötava kraavitusega rohumaa</a:t>
            </a:r>
          </a:p>
        </p:txBody>
      </p:sp>
      <p:pic>
        <p:nvPicPr>
          <p:cNvPr id="14" name="Picture 13" descr="Chart, bubble chart&#10;&#10;Description automatically generated">
            <a:extLst>
              <a:ext uri="{FF2B5EF4-FFF2-40B4-BE49-F238E27FC236}">
                <a16:creationId xmlns:a16="http://schemas.microsoft.com/office/drawing/2014/main" id="{66C9DDA4-05D0-D00C-13CF-A789C5D95D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02" t="5403" r="1525" b="6814"/>
          <a:stretch/>
        </p:blipFill>
        <p:spPr>
          <a:xfrm>
            <a:off x="8353091" y="682718"/>
            <a:ext cx="3853259" cy="2311869"/>
          </a:xfrm>
          <a:prstGeom prst="rect">
            <a:avLst/>
          </a:prstGeom>
          <a:noFill/>
          <a:ln>
            <a:noFill/>
          </a:ln>
        </p:spPr>
      </p:pic>
      <p:sp>
        <p:nvSpPr>
          <p:cNvPr id="15" name="TextBox 14">
            <a:extLst>
              <a:ext uri="{FF2B5EF4-FFF2-40B4-BE49-F238E27FC236}">
                <a16:creationId xmlns:a16="http://schemas.microsoft.com/office/drawing/2014/main" id="{7AE341F0-8062-B35B-863D-97EB2CD74315}"/>
              </a:ext>
            </a:extLst>
          </p:cNvPr>
          <p:cNvSpPr txBox="1"/>
          <p:nvPr/>
        </p:nvSpPr>
        <p:spPr>
          <a:xfrm>
            <a:off x="384805" y="6450042"/>
            <a:ext cx="8208588" cy="264101"/>
          </a:xfrm>
          <a:prstGeom prst="rect">
            <a:avLst/>
          </a:prstGeom>
          <a:ln>
            <a:solidFill>
              <a:schemeClr val="tx1"/>
            </a:solidFill>
          </a:ln>
        </p:spPr>
        <p:txBody>
          <a:bodyPr vert="horz" lIns="91440" tIns="45720" rIns="91440" bIns="45720" rtlCol="0" anchor="ctr" anchorCtr="0">
            <a:normAutofit fontScale="92500" lnSpcReduction="10000"/>
          </a:bodyPr>
          <a:lstStyle/>
          <a:p>
            <a:pPr algn="ctr" defTabSz="914377">
              <a:lnSpc>
                <a:spcPct val="90000"/>
              </a:lnSpc>
              <a:spcAft>
                <a:spcPts val="600"/>
              </a:spcAft>
            </a:pPr>
            <a:r>
              <a:rPr lang="et-EE" sz="1400" b="1" dirty="0"/>
              <a:t>Mulla niiskus(%)</a:t>
            </a:r>
          </a:p>
        </p:txBody>
      </p:sp>
      <p:sp>
        <p:nvSpPr>
          <p:cNvPr id="16" name="TextBox 15">
            <a:extLst>
              <a:ext uri="{FF2B5EF4-FFF2-40B4-BE49-F238E27FC236}">
                <a16:creationId xmlns:a16="http://schemas.microsoft.com/office/drawing/2014/main" id="{A4BF1F13-7A4E-EE17-C848-B0BF40E934F8}"/>
              </a:ext>
            </a:extLst>
          </p:cNvPr>
          <p:cNvSpPr txBox="1"/>
          <p:nvPr/>
        </p:nvSpPr>
        <p:spPr>
          <a:xfrm>
            <a:off x="8533799" y="405723"/>
            <a:ext cx="1506980" cy="307777"/>
          </a:xfrm>
          <a:prstGeom prst="rect">
            <a:avLst/>
          </a:prstGeom>
          <a:solidFill>
            <a:schemeClr val="bg1"/>
          </a:solidFill>
          <a:ln>
            <a:noFill/>
          </a:ln>
        </p:spPr>
        <p:txBody>
          <a:bodyPr wrap="square" rtlCol="0">
            <a:spAutoFit/>
          </a:bodyPr>
          <a:lstStyle/>
          <a:p>
            <a:r>
              <a:rPr lang="et-EE" sz="1400" b="1" dirty="0">
                <a:solidFill>
                  <a:schemeClr val="accent4">
                    <a:lumMod val="50000"/>
                  </a:schemeClr>
                </a:solidFill>
              </a:rPr>
              <a:t>Madalsoo</a:t>
            </a:r>
          </a:p>
        </p:txBody>
      </p:sp>
      <p:sp>
        <p:nvSpPr>
          <p:cNvPr id="17" name="TextBox 16">
            <a:extLst>
              <a:ext uri="{FF2B5EF4-FFF2-40B4-BE49-F238E27FC236}">
                <a16:creationId xmlns:a16="http://schemas.microsoft.com/office/drawing/2014/main" id="{F3EA1E84-B5A8-C203-70B6-A542CD45969B}"/>
              </a:ext>
            </a:extLst>
          </p:cNvPr>
          <p:cNvSpPr txBox="1"/>
          <p:nvPr/>
        </p:nvSpPr>
        <p:spPr>
          <a:xfrm>
            <a:off x="8934458" y="3764280"/>
            <a:ext cx="2487925" cy="923330"/>
          </a:xfrm>
          <a:prstGeom prst="rect">
            <a:avLst/>
          </a:prstGeom>
          <a:noFill/>
        </p:spPr>
        <p:txBody>
          <a:bodyPr wrap="square" rtlCol="0">
            <a:spAutoFit/>
          </a:bodyPr>
          <a:lstStyle/>
          <a:p>
            <a:r>
              <a:rPr lang="et-EE" dirty="0"/>
              <a:t>Suuremad N</a:t>
            </a:r>
            <a:r>
              <a:rPr lang="et-EE" baseline="-25000" dirty="0"/>
              <a:t>2</a:t>
            </a:r>
            <a:r>
              <a:rPr lang="et-EE" dirty="0"/>
              <a:t>O vood mullast kui mullaniiskus jääb vahemikku 30-60 %</a:t>
            </a:r>
          </a:p>
        </p:txBody>
      </p:sp>
      <p:sp>
        <p:nvSpPr>
          <p:cNvPr id="18" name="Arrow: Down 17">
            <a:extLst>
              <a:ext uri="{FF2B5EF4-FFF2-40B4-BE49-F238E27FC236}">
                <a16:creationId xmlns:a16="http://schemas.microsoft.com/office/drawing/2014/main" id="{A9F7E628-C038-A2A0-DED7-3A0770DFFC7A}"/>
              </a:ext>
            </a:extLst>
          </p:cNvPr>
          <p:cNvSpPr/>
          <p:nvPr/>
        </p:nvSpPr>
        <p:spPr>
          <a:xfrm rot="10800000">
            <a:off x="12946382" y="3863342"/>
            <a:ext cx="320371" cy="92333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dirty="0">
              <a:solidFill>
                <a:srgbClr val="FF0000"/>
              </a:solidFill>
            </a:endParaRPr>
          </a:p>
        </p:txBody>
      </p:sp>
      <p:pic>
        <p:nvPicPr>
          <p:cNvPr id="19" name="Picture 18" descr="A picture containing text, clipart&#10;&#10;Description automatically generated">
            <a:extLst>
              <a:ext uri="{FF2B5EF4-FFF2-40B4-BE49-F238E27FC236}">
                <a16:creationId xmlns:a16="http://schemas.microsoft.com/office/drawing/2014/main" id="{C69F1144-E154-7E1D-8671-60DB7970F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0939" y="182002"/>
            <a:ext cx="900713" cy="238305"/>
          </a:xfrm>
          <a:prstGeom prst="rect">
            <a:avLst/>
          </a:prstGeom>
        </p:spPr>
      </p:pic>
    </p:spTree>
    <p:extLst>
      <p:ext uri="{BB962C8B-B14F-4D97-AF65-F5344CB8AC3E}">
        <p14:creationId xmlns:p14="http://schemas.microsoft.com/office/powerpoint/2010/main" val="554100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A9BC07-436E-A09C-AFEF-91A5CFBC9A95}"/>
              </a:ext>
            </a:extLst>
          </p:cNvPr>
          <p:cNvGrpSpPr/>
          <p:nvPr/>
        </p:nvGrpSpPr>
        <p:grpSpPr>
          <a:xfrm>
            <a:off x="2271474" y="9329"/>
            <a:ext cx="4663212" cy="3677148"/>
            <a:chOff x="0" y="9328"/>
            <a:chExt cx="4663212" cy="3677148"/>
          </a:xfrm>
        </p:grpSpPr>
        <p:graphicFrame>
          <p:nvGraphicFramePr>
            <p:cNvPr id="8" name="Chart 7">
              <a:extLst>
                <a:ext uri="{FF2B5EF4-FFF2-40B4-BE49-F238E27FC236}">
                  <a16:creationId xmlns:a16="http://schemas.microsoft.com/office/drawing/2014/main" id="{77F1E583-709D-FC4F-D8BD-325649CC2172}"/>
                </a:ext>
              </a:extLst>
            </p:cNvPr>
            <p:cNvGraphicFramePr>
              <a:graphicFrameLocks/>
            </p:cNvGraphicFramePr>
            <p:nvPr>
              <p:extLst>
                <p:ext uri="{D42A27DB-BD31-4B8C-83A1-F6EECF244321}">
                  <p14:modId xmlns:p14="http://schemas.microsoft.com/office/powerpoint/2010/main" val="4070705187"/>
                </p:ext>
              </p:extLst>
            </p:nvPr>
          </p:nvGraphicFramePr>
          <p:xfrm>
            <a:off x="0" y="9328"/>
            <a:ext cx="4663212" cy="36771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1A430F4-5773-3BDD-F1EF-F3CA6B9C2BE2}"/>
                </a:ext>
              </a:extLst>
            </p:cNvPr>
            <p:cNvSpPr txBox="1"/>
            <p:nvPr/>
          </p:nvSpPr>
          <p:spPr>
            <a:xfrm>
              <a:off x="1086395" y="53592"/>
              <a:ext cx="2144729" cy="461665"/>
            </a:xfrm>
            <a:prstGeom prst="rect">
              <a:avLst/>
            </a:prstGeom>
            <a:noFill/>
            <a:ln>
              <a:solidFill>
                <a:schemeClr val="tx1"/>
              </a:solidFill>
            </a:ln>
          </p:spPr>
          <p:txBody>
            <a:bodyPr wrap="square" rtlCol="0">
              <a:spAutoFit/>
            </a:bodyPr>
            <a:lstStyle/>
            <a:p>
              <a:pPr algn="ctr"/>
              <a:r>
                <a:rPr lang="et-EE" sz="1200" dirty="0"/>
                <a:t>(I) Saverna sügava kuivendusega põllumaa</a:t>
              </a:r>
            </a:p>
          </p:txBody>
        </p:sp>
      </p:grpSp>
      <p:grpSp>
        <p:nvGrpSpPr>
          <p:cNvPr id="3" name="Group 2">
            <a:extLst>
              <a:ext uri="{FF2B5EF4-FFF2-40B4-BE49-F238E27FC236}">
                <a16:creationId xmlns:a16="http://schemas.microsoft.com/office/drawing/2014/main" id="{4B675913-8302-109F-AE9D-DB8F3DFC26C2}"/>
              </a:ext>
            </a:extLst>
          </p:cNvPr>
          <p:cNvGrpSpPr/>
          <p:nvPr/>
        </p:nvGrpSpPr>
        <p:grpSpPr>
          <a:xfrm>
            <a:off x="6588994" y="9328"/>
            <a:ext cx="4797453" cy="3493936"/>
            <a:chOff x="4317518" y="9328"/>
            <a:chExt cx="4507323" cy="3493936"/>
          </a:xfrm>
        </p:grpSpPr>
        <p:graphicFrame>
          <p:nvGraphicFramePr>
            <p:cNvPr id="15" name="Chart 14">
              <a:extLst>
                <a:ext uri="{FF2B5EF4-FFF2-40B4-BE49-F238E27FC236}">
                  <a16:creationId xmlns:a16="http://schemas.microsoft.com/office/drawing/2014/main" id="{1EAD7630-ABC9-BCD2-164E-C631AFC12E3B}"/>
                </a:ext>
              </a:extLst>
            </p:cNvPr>
            <p:cNvGraphicFramePr>
              <a:graphicFrameLocks/>
            </p:cNvGraphicFramePr>
            <p:nvPr>
              <p:extLst>
                <p:ext uri="{D42A27DB-BD31-4B8C-83A1-F6EECF244321}">
                  <p14:modId xmlns:p14="http://schemas.microsoft.com/office/powerpoint/2010/main" val="887015598"/>
                </p:ext>
              </p:extLst>
            </p:nvPr>
          </p:nvGraphicFramePr>
          <p:xfrm>
            <a:off x="4317518" y="63013"/>
            <a:ext cx="4507323" cy="3440251"/>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2DFD1B3D-1BCC-9DBF-6955-02B5500124C7}"/>
                </a:ext>
              </a:extLst>
            </p:cNvPr>
            <p:cNvSpPr txBox="1"/>
            <p:nvPr/>
          </p:nvSpPr>
          <p:spPr>
            <a:xfrm>
              <a:off x="6694281" y="9328"/>
              <a:ext cx="1867956" cy="461665"/>
            </a:xfrm>
            <a:prstGeom prst="rect">
              <a:avLst/>
            </a:prstGeom>
            <a:noFill/>
            <a:ln>
              <a:solidFill>
                <a:schemeClr val="tx1"/>
              </a:solidFill>
            </a:ln>
          </p:spPr>
          <p:txBody>
            <a:bodyPr wrap="square" rtlCol="0">
              <a:spAutoFit/>
            </a:bodyPr>
            <a:lstStyle/>
            <a:p>
              <a:pPr algn="ctr"/>
              <a:r>
                <a:rPr lang="et-EE" sz="1200" dirty="0"/>
                <a:t>(III) Maramaa madala kuivendusega rohumaa</a:t>
              </a:r>
            </a:p>
          </p:txBody>
        </p:sp>
      </p:grpSp>
      <p:grpSp>
        <p:nvGrpSpPr>
          <p:cNvPr id="7" name="Group 6">
            <a:extLst>
              <a:ext uri="{FF2B5EF4-FFF2-40B4-BE49-F238E27FC236}">
                <a16:creationId xmlns:a16="http://schemas.microsoft.com/office/drawing/2014/main" id="{30033DF6-3B4A-94D5-CBE1-7876F749BB71}"/>
              </a:ext>
            </a:extLst>
          </p:cNvPr>
          <p:cNvGrpSpPr/>
          <p:nvPr/>
        </p:nvGrpSpPr>
        <p:grpSpPr>
          <a:xfrm>
            <a:off x="2262805" y="3503264"/>
            <a:ext cx="4671883" cy="3359520"/>
            <a:chOff x="-8671" y="3503264"/>
            <a:chExt cx="4671883" cy="3359520"/>
          </a:xfrm>
        </p:grpSpPr>
        <p:graphicFrame>
          <p:nvGraphicFramePr>
            <p:cNvPr id="14" name="Chart 13">
              <a:extLst>
                <a:ext uri="{FF2B5EF4-FFF2-40B4-BE49-F238E27FC236}">
                  <a16:creationId xmlns:a16="http://schemas.microsoft.com/office/drawing/2014/main" id="{66D948AD-F1E2-EDB2-95AB-7702CC45B0F2}"/>
                </a:ext>
              </a:extLst>
            </p:cNvPr>
            <p:cNvGraphicFramePr>
              <a:graphicFrameLocks/>
            </p:cNvGraphicFramePr>
            <p:nvPr>
              <p:extLst>
                <p:ext uri="{D42A27DB-BD31-4B8C-83A1-F6EECF244321}">
                  <p14:modId xmlns:p14="http://schemas.microsoft.com/office/powerpoint/2010/main" val="1863102112"/>
                </p:ext>
              </p:extLst>
            </p:nvPr>
          </p:nvGraphicFramePr>
          <p:xfrm>
            <a:off x="-8671" y="3503264"/>
            <a:ext cx="4671883" cy="335952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357DB70B-F832-0434-D100-B09E8DDCCF0F}"/>
                </a:ext>
              </a:extLst>
            </p:cNvPr>
            <p:cNvSpPr txBox="1"/>
            <p:nvPr/>
          </p:nvSpPr>
          <p:spPr>
            <a:xfrm>
              <a:off x="1868626" y="5430035"/>
              <a:ext cx="1779975" cy="461665"/>
            </a:xfrm>
            <a:prstGeom prst="rect">
              <a:avLst/>
            </a:prstGeom>
            <a:noFill/>
            <a:ln>
              <a:solidFill>
                <a:schemeClr val="tx1"/>
              </a:solidFill>
            </a:ln>
          </p:spPr>
          <p:txBody>
            <a:bodyPr wrap="square" rtlCol="0">
              <a:spAutoFit/>
            </a:bodyPr>
            <a:lstStyle/>
            <a:p>
              <a:pPr algn="ctr"/>
              <a:r>
                <a:rPr lang="et-EE" sz="1200" dirty="0"/>
                <a:t>(II) Saverna sügava kuivendusega rohumaa</a:t>
              </a:r>
            </a:p>
          </p:txBody>
        </p:sp>
      </p:grpSp>
      <p:grpSp>
        <p:nvGrpSpPr>
          <p:cNvPr id="4" name="Group 3">
            <a:extLst>
              <a:ext uri="{FF2B5EF4-FFF2-40B4-BE49-F238E27FC236}">
                <a16:creationId xmlns:a16="http://schemas.microsoft.com/office/drawing/2014/main" id="{EC7B6491-0110-3F53-915A-8DE1A162BE5F}"/>
              </a:ext>
            </a:extLst>
          </p:cNvPr>
          <p:cNvGrpSpPr/>
          <p:nvPr/>
        </p:nvGrpSpPr>
        <p:grpSpPr>
          <a:xfrm>
            <a:off x="6799241" y="3354739"/>
            <a:ext cx="4587204" cy="3440251"/>
            <a:chOff x="4317518" y="3354736"/>
            <a:chExt cx="4297074" cy="3440251"/>
          </a:xfrm>
        </p:grpSpPr>
        <p:graphicFrame>
          <p:nvGraphicFramePr>
            <p:cNvPr id="24" name="Chart 23">
              <a:extLst>
                <a:ext uri="{FF2B5EF4-FFF2-40B4-BE49-F238E27FC236}">
                  <a16:creationId xmlns:a16="http://schemas.microsoft.com/office/drawing/2014/main" id="{B0964802-B4CF-89E3-B5A1-351532483A0E}"/>
                </a:ext>
              </a:extLst>
            </p:cNvPr>
            <p:cNvGraphicFramePr>
              <a:graphicFrameLocks/>
            </p:cNvGraphicFramePr>
            <p:nvPr>
              <p:extLst>
                <p:ext uri="{D42A27DB-BD31-4B8C-83A1-F6EECF244321}">
                  <p14:modId xmlns:p14="http://schemas.microsoft.com/office/powerpoint/2010/main" val="1434261872"/>
                </p:ext>
              </p:extLst>
            </p:nvPr>
          </p:nvGraphicFramePr>
          <p:xfrm>
            <a:off x="4317518" y="3354736"/>
            <a:ext cx="4297074" cy="3440251"/>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6E2F7B4F-1F1C-80CD-4ADF-7E55E61ACFFB}"/>
                </a:ext>
              </a:extLst>
            </p:cNvPr>
            <p:cNvSpPr txBox="1"/>
            <p:nvPr/>
          </p:nvSpPr>
          <p:spPr>
            <a:xfrm>
              <a:off x="7032113" y="3556949"/>
              <a:ext cx="1411931" cy="830997"/>
            </a:xfrm>
            <a:prstGeom prst="rect">
              <a:avLst/>
            </a:prstGeom>
            <a:noFill/>
            <a:ln>
              <a:solidFill>
                <a:schemeClr val="tx1"/>
              </a:solidFill>
            </a:ln>
          </p:spPr>
          <p:txBody>
            <a:bodyPr wrap="square" rtlCol="0">
              <a:spAutoFit/>
            </a:bodyPr>
            <a:lstStyle/>
            <a:p>
              <a:pPr algn="ctr"/>
              <a:r>
                <a:rPr lang="et-EE" sz="1200" dirty="0"/>
                <a:t>(IV) Maramaa mittetöötava kraavitusega rohumaa</a:t>
              </a:r>
            </a:p>
          </p:txBody>
        </p:sp>
      </p:grpSp>
      <p:sp>
        <p:nvSpPr>
          <p:cNvPr id="9" name="TextBox 8">
            <a:extLst>
              <a:ext uri="{FF2B5EF4-FFF2-40B4-BE49-F238E27FC236}">
                <a16:creationId xmlns:a16="http://schemas.microsoft.com/office/drawing/2014/main" id="{BA3691E8-31A6-4C5A-9F14-2DE06A7F2BD6}"/>
              </a:ext>
            </a:extLst>
          </p:cNvPr>
          <p:cNvSpPr txBox="1"/>
          <p:nvPr/>
        </p:nvSpPr>
        <p:spPr>
          <a:xfrm>
            <a:off x="377372" y="515257"/>
            <a:ext cx="1991139" cy="1938992"/>
          </a:xfrm>
          <a:prstGeom prst="rect">
            <a:avLst/>
          </a:prstGeom>
          <a:noFill/>
        </p:spPr>
        <p:txBody>
          <a:bodyPr wrap="square" rtlCol="0">
            <a:spAutoFit/>
          </a:bodyPr>
          <a:lstStyle/>
          <a:p>
            <a:pPr algn="ctr"/>
            <a:r>
              <a:rPr lang="et-EE" sz="2400" b="1" dirty="0">
                <a:solidFill>
                  <a:schemeClr val="accent6">
                    <a:lumMod val="50000"/>
                  </a:schemeClr>
                </a:solidFill>
              </a:rPr>
              <a:t>Mulla CH</a:t>
            </a:r>
            <a:r>
              <a:rPr lang="et-EE" sz="2400" b="1" baseline="-25000" dirty="0">
                <a:solidFill>
                  <a:schemeClr val="accent6">
                    <a:lumMod val="50000"/>
                  </a:schemeClr>
                </a:solidFill>
              </a:rPr>
              <a:t>4</a:t>
            </a:r>
            <a:r>
              <a:rPr lang="et-EE" sz="2400" b="1" dirty="0">
                <a:solidFill>
                  <a:schemeClr val="accent6">
                    <a:lumMod val="50000"/>
                  </a:schemeClr>
                </a:solidFill>
              </a:rPr>
              <a:t> voog</a:t>
            </a:r>
          </a:p>
          <a:p>
            <a:pPr algn="ctr"/>
            <a:r>
              <a:rPr lang="et-EE" sz="2400" b="1" dirty="0">
                <a:solidFill>
                  <a:schemeClr val="accent6">
                    <a:lumMod val="50000"/>
                  </a:schemeClr>
                </a:solidFill>
              </a:rPr>
              <a:t>&amp;</a:t>
            </a:r>
          </a:p>
          <a:p>
            <a:pPr algn="ctr"/>
            <a:r>
              <a:rPr lang="et-EE" sz="2400" b="1" dirty="0">
                <a:solidFill>
                  <a:schemeClr val="accent6">
                    <a:lumMod val="50000"/>
                  </a:schemeClr>
                </a:solidFill>
              </a:rPr>
              <a:t>keskkonna-parameetrid</a:t>
            </a:r>
          </a:p>
        </p:txBody>
      </p:sp>
      <p:sp>
        <p:nvSpPr>
          <p:cNvPr id="11" name="TextBox 10">
            <a:extLst>
              <a:ext uri="{FF2B5EF4-FFF2-40B4-BE49-F238E27FC236}">
                <a16:creationId xmlns:a16="http://schemas.microsoft.com/office/drawing/2014/main" id="{74FF3831-8E13-FD71-BA9C-4E7A5242DD97}"/>
              </a:ext>
            </a:extLst>
          </p:cNvPr>
          <p:cNvSpPr txBox="1"/>
          <p:nvPr/>
        </p:nvSpPr>
        <p:spPr>
          <a:xfrm>
            <a:off x="72572" y="3207660"/>
            <a:ext cx="2274912" cy="3139321"/>
          </a:xfrm>
          <a:prstGeom prst="rect">
            <a:avLst/>
          </a:prstGeom>
          <a:noFill/>
        </p:spPr>
        <p:txBody>
          <a:bodyPr wrap="square" rtlCol="0">
            <a:spAutoFit/>
          </a:bodyPr>
          <a:lstStyle/>
          <a:p>
            <a:pPr marL="285744" indent="-285744">
              <a:buFont typeface="Wingdings" panose="05000000000000000000" pitchFamily="2" charset="2"/>
              <a:buChar char="ü"/>
            </a:pPr>
            <a:r>
              <a:rPr lang="et-EE" dirty="0"/>
              <a:t>Voo suur varieeruvus 		vajalik tihedam mõõtesagedus</a:t>
            </a:r>
          </a:p>
          <a:p>
            <a:pPr marL="285744" indent="-285744">
              <a:buFont typeface="Wingdings" panose="05000000000000000000" pitchFamily="2" charset="2"/>
              <a:buChar char="ü"/>
            </a:pPr>
            <a:r>
              <a:rPr lang="et-EE" dirty="0"/>
              <a:t>Madalama mullaniiskusega (veetasemega) &amp; kõrgema temperatuuriga suurem CH</a:t>
            </a:r>
            <a:r>
              <a:rPr lang="et-EE" baseline="-25000" dirty="0"/>
              <a:t>4</a:t>
            </a:r>
            <a:r>
              <a:rPr lang="et-EE" dirty="0"/>
              <a:t> sidumine</a:t>
            </a:r>
          </a:p>
        </p:txBody>
      </p:sp>
      <p:pic>
        <p:nvPicPr>
          <p:cNvPr id="12" name="Picture 11" descr="A picture containing text, clipart&#10;&#10;Description automatically generated">
            <a:extLst>
              <a:ext uri="{FF2B5EF4-FFF2-40B4-BE49-F238E27FC236}">
                <a16:creationId xmlns:a16="http://schemas.microsoft.com/office/drawing/2014/main" id="{7C66F143-8776-7B50-8179-BFB571FA7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0939" y="182002"/>
            <a:ext cx="900713" cy="238305"/>
          </a:xfrm>
          <a:prstGeom prst="rect">
            <a:avLst/>
          </a:prstGeom>
        </p:spPr>
      </p:pic>
      <p:cxnSp>
        <p:nvCxnSpPr>
          <p:cNvPr id="10" name="Straight Arrow Connector 9">
            <a:extLst>
              <a:ext uri="{FF2B5EF4-FFF2-40B4-BE49-F238E27FC236}">
                <a16:creationId xmlns:a16="http://schemas.microsoft.com/office/drawing/2014/main" id="{FFEE4939-4820-97B8-E684-F726F1DD77A5}"/>
              </a:ext>
            </a:extLst>
          </p:cNvPr>
          <p:cNvCxnSpPr/>
          <p:nvPr/>
        </p:nvCxnSpPr>
        <p:spPr>
          <a:xfrm>
            <a:off x="233640" y="3973775"/>
            <a:ext cx="28746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8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CE1DC8F-4A32-66CE-3B15-D24688D81D7D}"/>
              </a:ext>
            </a:extLst>
          </p:cNvPr>
          <p:cNvGrpSpPr/>
          <p:nvPr/>
        </p:nvGrpSpPr>
        <p:grpSpPr>
          <a:xfrm>
            <a:off x="8449831" y="777996"/>
            <a:ext cx="3606784" cy="4622399"/>
            <a:chOff x="8401795" y="11740"/>
            <a:chExt cx="3606783" cy="4622398"/>
          </a:xfrm>
        </p:grpSpPr>
        <p:sp>
          <p:nvSpPr>
            <p:cNvPr id="15" name="TextBox 14">
              <a:extLst>
                <a:ext uri="{FF2B5EF4-FFF2-40B4-BE49-F238E27FC236}">
                  <a16:creationId xmlns:a16="http://schemas.microsoft.com/office/drawing/2014/main" id="{476A9F74-40AA-97E5-B102-301E2AD60FD8}"/>
                </a:ext>
              </a:extLst>
            </p:cNvPr>
            <p:cNvSpPr txBox="1"/>
            <p:nvPr/>
          </p:nvSpPr>
          <p:spPr>
            <a:xfrm>
              <a:off x="8770510" y="3285060"/>
              <a:ext cx="526799" cy="338554"/>
            </a:xfrm>
            <a:prstGeom prst="rect">
              <a:avLst/>
            </a:prstGeom>
            <a:solidFill>
              <a:schemeClr val="bg1"/>
            </a:solidFill>
          </p:spPr>
          <p:txBody>
            <a:bodyPr wrap="square" rtlCol="0">
              <a:spAutoFit/>
            </a:bodyPr>
            <a:lstStyle/>
            <a:p>
              <a:pPr algn="r"/>
              <a:r>
                <a:rPr lang="et-EE" sz="1600" dirty="0"/>
                <a:t>500</a:t>
              </a:r>
            </a:p>
          </p:txBody>
        </p:sp>
        <p:sp>
          <p:nvSpPr>
            <p:cNvPr id="16" name="TextBox 15">
              <a:extLst>
                <a:ext uri="{FF2B5EF4-FFF2-40B4-BE49-F238E27FC236}">
                  <a16:creationId xmlns:a16="http://schemas.microsoft.com/office/drawing/2014/main" id="{1CFB837E-D9C9-78CA-3D29-7B6E6A68F82F}"/>
                </a:ext>
              </a:extLst>
            </p:cNvPr>
            <p:cNvSpPr txBox="1"/>
            <p:nvPr/>
          </p:nvSpPr>
          <p:spPr>
            <a:xfrm>
              <a:off x="8686218" y="2470040"/>
              <a:ext cx="624398" cy="338554"/>
            </a:xfrm>
            <a:prstGeom prst="rect">
              <a:avLst/>
            </a:prstGeom>
            <a:solidFill>
              <a:schemeClr val="bg1"/>
            </a:solidFill>
          </p:spPr>
          <p:txBody>
            <a:bodyPr wrap="square" rtlCol="0">
              <a:spAutoFit/>
            </a:bodyPr>
            <a:lstStyle/>
            <a:p>
              <a:pPr algn="r"/>
              <a:r>
                <a:rPr lang="et-EE" sz="1600" dirty="0"/>
                <a:t>1000</a:t>
              </a:r>
            </a:p>
          </p:txBody>
        </p:sp>
        <p:sp>
          <p:nvSpPr>
            <p:cNvPr id="17" name="TextBox 16">
              <a:extLst>
                <a:ext uri="{FF2B5EF4-FFF2-40B4-BE49-F238E27FC236}">
                  <a16:creationId xmlns:a16="http://schemas.microsoft.com/office/drawing/2014/main" id="{1BE0E28D-40B8-6C43-FA5F-AD3FA0AD585E}"/>
                </a:ext>
              </a:extLst>
            </p:cNvPr>
            <p:cNvSpPr txBox="1"/>
            <p:nvPr/>
          </p:nvSpPr>
          <p:spPr>
            <a:xfrm>
              <a:off x="8672908" y="1641780"/>
              <a:ext cx="624398" cy="338554"/>
            </a:xfrm>
            <a:prstGeom prst="rect">
              <a:avLst/>
            </a:prstGeom>
            <a:solidFill>
              <a:schemeClr val="bg1"/>
            </a:solidFill>
          </p:spPr>
          <p:txBody>
            <a:bodyPr wrap="square" rtlCol="0">
              <a:spAutoFit/>
            </a:bodyPr>
            <a:lstStyle/>
            <a:p>
              <a:pPr algn="r"/>
              <a:r>
                <a:rPr lang="et-EE" sz="1600" dirty="0"/>
                <a:t>1500</a:t>
              </a:r>
            </a:p>
          </p:txBody>
        </p:sp>
        <p:sp>
          <p:nvSpPr>
            <p:cNvPr id="18" name="TextBox 17">
              <a:extLst>
                <a:ext uri="{FF2B5EF4-FFF2-40B4-BE49-F238E27FC236}">
                  <a16:creationId xmlns:a16="http://schemas.microsoft.com/office/drawing/2014/main" id="{16E08C9F-4908-E142-D771-610F81EE34E6}"/>
                </a:ext>
              </a:extLst>
            </p:cNvPr>
            <p:cNvSpPr txBox="1"/>
            <p:nvPr/>
          </p:nvSpPr>
          <p:spPr>
            <a:xfrm>
              <a:off x="8685190" y="810288"/>
              <a:ext cx="624398" cy="338554"/>
            </a:xfrm>
            <a:prstGeom prst="rect">
              <a:avLst/>
            </a:prstGeom>
            <a:solidFill>
              <a:schemeClr val="bg1"/>
            </a:solidFill>
          </p:spPr>
          <p:txBody>
            <a:bodyPr wrap="square" rtlCol="0">
              <a:spAutoFit/>
            </a:bodyPr>
            <a:lstStyle/>
            <a:p>
              <a:pPr algn="r"/>
              <a:r>
                <a:rPr lang="et-EE" sz="1600" dirty="0"/>
                <a:t>2000</a:t>
              </a:r>
            </a:p>
          </p:txBody>
        </p:sp>
        <p:sp>
          <p:nvSpPr>
            <p:cNvPr id="19" name="TextBox 18">
              <a:extLst>
                <a:ext uri="{FF2B5EF4-FFF2-40B4-BE49-F238E27FC236}">
                  <a16:creationId xmlns:a16="http://schemas.microsoft.com/office/drawing/2014/main" id="{F82749C8-02DB-138F-2AA8-AD5D4E67F34B}"/>
                </a:ext>
              </a:extLst>
            </p:cNvPr>
            <p:cNvSpPr txBox="1"/>
            <p:nvPr/>
          </p:nvSpPr>
          <p:spPr>
            <a:xfrm>
              <a:off x="8658572" y="11740"/>
              <a:ext cx="624398" cy="338554"/>
            </a:xfrm>
            <a:prstGeom prst="rect">
              <a:avLst/>
            </a:prstGeom>
            <a:solidFill>
              <a:schemeClr val="bg1"/>
            </a:solidFill>
          </p:spPr>
          <p:txBody>
            <a:bodyPr wrap="square" rtlCol="0">
              <a:spAutoFit/>
            </a:bodyPr>
            <a:lstStyle/>
            <a:p>
              <a:pPr algn="r"/>
              <a:r>
                <a:rPr lang="et-EE" sz="1600" dirty="0"/>
                <a:t>2500</a:t>
              </a:r>
            </a:p>
          </p:txBody>
        </p:sp>
        <p:sp>
          <p:nvSpPr>
            <p:cNvPr id="23" name="TextBox 22">
              <a:extLst>
                <a:ext uri="{FF2B5EF4-FFF2-40B4-BE49-F238E27FC236}">
                  <a16:creationId xmlns:a16="http://schemas.microsoft.com/office/drawing/2014/main" id="{A1DCA5AC-6DC6-D364-9AE7-5798C25C007B}"/>
                </a:ext>
              </a:extLst>
            </p:cNvPr>
            <p:cNvSpPr txBox="1"/>
            <p:nvPr/>
          </p:nvSpPr>
          <p:spPr>
            <a:xfrm rot="16200000">
              <a:off x="7775181" y="2439011"/>
              <a:ext cx="1622560" cy="369332"/>
            </a:xfrm>
            <a:prstGeom prst="rect">
              <a:avLst/>
            </a:prstGeom>
            <a:noFill/>
          </p:spPr>
          <p:txBody>
            <a:bodyPr wrap="none" rtlCol="0">
              <a:spAutoFit/>
            </a:bodyPr>
            <a:lstStyle/>
            <a:p>
              <a:r>
                <a:rPr lang="et-EE" dirty="0"/>
                <a:t>CH</a:t>
              </a:r>
              <a:r>
                <a:rPr lang="et-EE" baseline="-25000" dirty="0"/>
                <a:t>4</a:t>
              </a:r>
              <a:r>
                <a:rPr lang="et-EE" dirty="0"/>
                <a:t> (µg m</a:t>
              </a:r>
              <a:r>
                <a:rPr lang="et-EE" baseline="30000" dirty="0"/>
                <a:t>-2</a:t>
              </a:r>
              <a:r>
                <a:rPr lang="et-EE" dirty="0"/>
                <a:t> h</a:t>
              </a:r>
              <a:r>
                <a:rPr lang="et-EE" baseline="30000" dirty="0"/>
                <a:t>-1</a:t>
              </a:r>
              <a:r>
                <a:rPr lang="et-EE" dirty="0"/>
                <a:t>)</a:t>
              </a:r>
            </a:p>
          </p:txBody>
        </p:sp>
        <p:pic>
          <p:nvPicPr>
            <p:cNvPr id="5" name="Picture 4" descr="Graphical user interface, application, table&#10;&#10;Description automatically generated">
              <a:extLst>
                <a:ext uri="{FF2B5EF4-FFF2-40B4-BE49-F238E27FC236}">
                  <a16:creationId xmlns:a16="http://schemas.microsoft.com/office/drawing/2014/main" id="{C9B6E4FF-543F-8EBA-0BF3-62F8EA6D35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82" t="1431" r="1456" b="4603"/>
            <a:stretch/>
          </p:blipFill>
          <p:spPr>
            <a:xfrm>
              <a:off x="9256353" y="69506"/>
              <a:ext cx="2752225" cy="4564632"/>
            </a:xfrm>
            <a:prstGeom prst="rect">
              <a:avLst/>
            </a:prstGeom>
          </p:spPr>
        </p:pic>
        <p:sp>
          <p:nvSpPr>
            <p:cNvPr id="6" name="TextBox 5">
              <a:extLst>
                <a:ext uri="{FF2B5EF4-FFF2-40B4-BE49-F238E27FC236}">
                  <a16:creationId xmlns:a16="http://schemas.microsoft.com/office/drawing/2014/main" id="{0EAD3298-CDDC-0AD8-E833-F0AD48D8137A}"/>
                </a:ext>
              </a:extLst>
            </p:cNvPr>
            <p:cNvSpPr txBox="1"/>
            <p:nvPr/>
          </p:nvSpPr>
          <p:spPr>
            <a:xfrm>
              <a:off x="8736827" y="4074739"/>
              <a:ext cx="526799" cy="338554"/>
            </a:xfrm>
            <a:prstGeom prst="rect">
              <a:avLst/>
            </a:prstGeom>
            <a:solidFill>
              <a:schemeClr val="bg1"/>
            </a:solidFill>
          </p:spPr>
          <p:txBody>
            <a:bodyPr wrap="square" rtlCol="0">
              <a:spAutoFit/>
            </a:bodyPr>
            <a:lstStyle/>
            <a:p>
              <a:pPr algn="r"/>
              <a:r>
                <a:rPr lang="et-EE" sz="1600" dirty="0"/>
                <a:t>0</a:t>
              </a:r>
            </a:p>
          </p:txBody>
        </p:sp>
      </p:grpSp>
      <p:grpSp>
        <p:nvGrpSpPr>
          <p:cNvPr id="43" name="Group 42">
            <a:extLst>
              <a:ext uri="{FF2B5EF4-FFF2-40B4-BE49-F238E27FC236}">
                <a16:creationId xmlns:a16="http://schemas.microsoft.com/office/drawing/2014/main" id="{D638C53A-0F55-A6F9-DF0F-9C6F9B50C870}"/>
              </a:ext>
            </a:extLst>
          </p:cNvPr>
          <p:cNvGrpSpPr/>
          <p:nvPr/>
        </p:nvGrpSpPr>
        <p:grpSpPr>
          <a:xfrm>
            <a:off x="76148" y="835761"/>
            <a:ext cx="8284320" cy="4657222"/>
            <a:chOff x="28115" y="69506"/>
            <a:chExt cx="8284319" cy="4657222"/>
          </a:xfrm>
        </p:grpSpPr>
        <p:pic>
          <p:nvPicPr>
            <p:cNvPr id="3" name="Picture 2" descr="Chart, box and whisker chart&#10;&#10;Description automatically generated">
              <a:extLst>
                <a:ext uri="{FF2B5EF4-FFF2-40B4-BE49-F238E27FC236}">
                  <a16:creationId xmlns:a16="http://schemas.microsoft.com/office/drawing/2014/main" id="{FE1DCB3C-E411-124A-8DFB-FD4948C2DD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0" t="1431" r="895" b="4603"/>
            <a:stretch/>
          </p:blipFill>
          <p:spPr>
            <a:xfrm>
              <a:off x="873112" y="69506"/>
              <a:ext cx="7439322" cy="4564632"/>
            </a:xfrm>
            <a:prstGeom prst="rect">
              <a:avLst/>
            </a:prstGeom>
          </p:spPr>
        </p:pic>
        <p:sp>
          <p:nvSpPr>
            <p:cNvPr id="12" name="TextBox 11">
              <a:extLst>
                <a:ext uri="{FF2B5EF4-FFF2-40B4-BE49-F238E27FC236}">
                  <a16:creationId xmlns:a16="http://schemas.microsoft.com/office/drawing/2014/main" id="{05CD7C40-0534-2009-BD47-AA6A15C9BB93}"/>
                </a:ext>
              </a:extLst>
            </p:cNvPr>
            <p:cNvSpPr txBox="1"/>
            <p:nvPr/>
          </p:nvSpPr>
          <p:spPr>
            <a:xfrm>
              <a:off x="313744" y="1213135"/>
              <a:ext cx="583400" cy="338554"/>
            </a:xfrm>
            <a:prstGeom prst="rect">
              <a:avLst/>
            </a:prstGeom>
            <a:solidFill>
              <a:schemeClr val="bg1"/>
            </a:solidFill>
          </p:spPr>
          <p:txBody>
            <a:bodyPr wrap="square" rtlCol="0">
              <a:spAutoFit/>
            </a:bodyPr>
            <a:lstStyle/>
            <a:p>
              <a:pPr algn="r"/>
              <a:r>
                <a:rPr lang="et-EE" sz="1600" dirty="0"/>
                <a:t>100</a:t>
              </a:r>
            </a:p>
          </p:txBody>
        </p:sp>
        <p:cxnSp>
          <p:nvCxnSpPr>
            <p:cNvPr id="35" name="Straight Connector 34">
              <a:extLst>
                <a:ext uri="{FF2B5EF4-FFF2-40B4-BE49-F238E27FC236}">
                  <a16:creationId xmlns:a16="http://schemas.microsoft.com/office/drawing/2014/main" id="{E5FF55FB-E175-43D1-04FE-95ABF287A69D}"/>
                </a:ext>
              </a:extLst>
            </p:cNvPr>
            <p:cNvCxnSpPr>
              <a:cxnSpLocks/>
            </p:cNvCxnSpPr>
            <p:nvPr/>
          </p:nvCxnSpPr>
          <p:spPr>
            <a:xfrm>
              <a:off x="2668756" y="103752"/>
              <a:ext cx="0" cy="449613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07195A-1F49-E5E5-767F-B419B62F9F1B}"/>
                </a:ext>
              </a:extLst>
            </p:cNvPr>
            <p:cNvCxnSpPr>
              <a:cxnSpLocks/>
            </p:cNvCxnSpPr>
            <p:nvPr/>
          </p:nvCxnSpPr>
          <p:spPr>
            <a:xfrm>
              <a:off x="8168371" y="103752"/>
              <a:ext cx="0" cy="449613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B7CF4D-6C7C-72A9-C6C9-6ABD94F05166}"/>
                </a:ext>
              </a:extLst>
            </p:cNvPr>
            <p:cNvSpPr txBox="1"/>
            <p:nvPr/>
          </p:nvSpPr>
          <p:spPr>
            <a:xfrm>
              <a:off x="298019" y="4388174"/>
              <a:ext cx="583400" cy="338554"/>
            </a:xfrm>
            <a:prstGeom prst="rect">
              <a:avLst/>
            </a:prstGeom>
            <a:solidFill>
              <a:schemeClr val="bg1"/>
            </a:solidFill>
          </p:spPr>
          <p:txBody>
            <a:bodyPr wrap="square" rtlCol="0">
              <a:spAutoFit/>
            </a:bodyPr>
            <a:lstStyle/>
            <a:p>
              <a:pPr algn="r"/>
              <a:r>
                <a:rPr lang="et-EE" sz="1600" dirty="0"/>
                <a:t>0</a:t>
              </a:r>
            </a:p>
          </p:txBody>
        </p:sp>
        <p:sp>
          <p:nvSpPr>
            <p:cNvPr id="30" name="TextBox 29">
              <a:extLst>
                <a:ext uri="{FF2B5EF4-FFF2-40B4-BE49-F238E27FC236}">
                  <a16:creationId xmlns:a16="http://schemas.microsoft.com/office/drawing/2014/main" id="{CA90F922-B341-5C98-3678-5D318357D288}"/>
                </a:ext>
              </a:extLst>
            </p:cNvPr>
            <p:cNvSpPr txBox="1"/>
            <p:nvPr/>
          </p:nvSpPr>
          <p:spPr>
            <a:xfrm>
              <a:off x="298019" y="2702798"/>
              <a:ext cx="583400" cy="338554"/>
            </a:xfrm>
            <a:prstGeom prst="rect">
              <a:avLst/>
            </a:prstGeom>
            <a:solidFill>
              <a:schemeClr val="bg1"/>
            </a:solidFill>
          </p:spPr>
          <p:txBody>
            <a:bodyPr wrap="square" rtlCol="0">
              <a:spAutoFit/>
            </a:bodyPr>
            <a:lstStyle/>
            <a:p>
              <a:pPr algn="r"/>
              <a:r>
                <a:rPr lang="et-EE" sz="1600" dirty="0"/>
                <a:t>-100</a:t>
              </a:r>
            </a:p>
          </p:txBody>
        </p:sp>
        <p:sp>
          <p:nvSpPr>
            <p:cNvPr id="24" name="TextBox 23">
              <a:extLst>
                <a:ext uri="{FF2B5EF4-FFF2-40B4-BE49-F238E27FC236}">
                  <a16:creationId xmlns:a16="http://schemas.microsoft.com/office/drawing/2014/main" id="{FFF4A93C-6FBD-B687-6DA6-589FED0D1B55}"/>
                </a:ext>
              </a:extLst>
            </p:cNvPr>
            <p:cNvSpPr txBox="1"/>
            <p:nvPr/>
          </p:nvSpPr>
          <p:spPr>
            <a:xfrm rot="16200000">
              <a:off x="-598499" y="2477104"/>
              <a:ext cx="1622560" cy="369332"/>
            </a:xfrm>
            <a:prstGeom prst="rect">
              <a:avLst/>
            </a:prstGeom>
            <a:noFill/>
          </p:spPr>
          <p:txBody>
            <a:bodyPr wrap="none" rtlCol="0">
              <a:spAutoFit/>
            </a:bodyPr>
            <a:lstStyle/>
            <a:p>
              <a:r>
                <a:rPr lang="et-EE" dirty="0"/>
                <a:t>CH</a:t>
              </a:r>
              <a:r>
                <a:rPr lang="et-EE" baseline="-25000" dirty="0"/>
                <a:t>4</a:t>
              </a:r>
              <a:r>
                <a:rPr lang="et-EE" dirty="0"/>
                <a:t> (µg m</a:t>
              </a:r>
              <a:r>
                <a:rPr lang="et-EE" baseline="30000" dirty="0"/>
                <a:t>-2</a:t>
              </a:r>
              <a:r>
                <a:rPr lang="et-EE" dirty="0"/>
                <a:t> h</a:t>
              </a:r>
              <a:r>
                <a:rPr lang="et-EE" baseline="30000" dirty="0"/>
                <a:t>-1</a:t>
              </a:r>
              <a:r>
                <a:rPr lang="et-EE" dirty="0"/>
                <a:t>)</a:t>
              </a:r>
            </a:p>
          </p:txBody>
        </p:sp>
      </p:grpSp>
      <p:sp>
        <p:nvSpPr>
          <p:cNvPr id="44" name="TextBox 43">
            <a:extLst>
              <a:ext uri="{FF2B5EF4-FFF2-40B4-BE49-F238E27FC236}">
                <a16:creationId xmlns:a16="http://schemas.microsoft.com/office/drawing/2014/main" id="{D09AC0D5-2364-5F01-50F5-2F38F07C0776}"/>
              </a:ext>
            </a:extLst>
          </p:cNvPr>
          <p:cNvSpPr txBox="1"/>
          <p:nvPr/>
        </p:nvSpPr>
        <p:spPr>
          <a:xfrm>
            <a:off x="1221532" y="2904804"/>
            <a:ext cx="1109135" cy="523220"/>
          </a:xfrm>
          <a:prstGeom prst="rect">
            <a:avLst/>
          </a:prstGeom>
          <a:noFill/>
        </p:spPr>
        <p:txBody>
          <a:bodyPr wrap="square" rtlCol="0">
            <a:spAutoFit/>
          </a:bodyPr>
          <a:lstStyle/>
          <a:p>
            <a:r>
              <a:rPr lang="et-EE" sz="1400" dirty="0"/>
              <a:t>Keskmine:</a:t>
            </a:r>
          </a:p>
          <a:p>
            <a:r>
              <a:rPr lang="et-EE" sz="1400" dirty="0"/>
              <a:t>-12.99±1.27</a:t>
            </a:r>
          </a:p>
        </p:txBody>
      </p:sp>
      <p:sp>
        <p:nvSpPr>
          <p:cNvPr id="46" name="TextBox 45">
            <a:extLst>
              <a:ext uri="{FF2B5EF4-FFF2-40B4-BE49-F238E27FC236}">
                <a16:creationId xmlns:a16="http://schemas.microsoft.com/office/drawing/2014/main" id="{40732283-BD91-BD0E-BC33-6E0E8008B9CD}"/>
              </a:ext>
            </a:extLst>
          </p:cNvPr>
          <p:cNvSpPr txBox="1"/>
          <p:nvPr/>
        </p:nvSpPr>
        <p:spPr>
          <a:xfrm>
            <a:off x="2809320" y="2904804"/>
            <a:ext cx="1109135" cy="523220"/>
          </a:xfrm>
          <a:prstGeom prst="rect">
            <a:avLst/>
          </a:prstGeom>
          <a:noFill/>
        </p:spPr>
        <p:txBody>
          <a:bodyPr wrap="square" rtlCol="0">
            <a:spAutoFit/>
          </a:bodyPr>
          <a:lstStyle/>
          <a:p>
            <a:r>
              <a:rPr lang="et-EE" sz="1400" dirty="0"/>
              <a:t>Keskmine:</a:t>
            </a:r>
          </a:p>
          <a:p>
            <a:r>
              <a:rPr lang="et-EE" sz="1400" dirty="0"/>
              <a:t>-12.45±1.78</a:t>
            </a:r>
          </a:p>
        </p:txBody>
      </p:sp>
      <p:sp>
        <p:nvSpPr>
          <p:cNvPr id="47" name="TextBox 46">
            <a:extLst>
              <a:ext uri="{FF2B5EF4-FFF2-40B4-BE49-F238E27FC236}">
                <a16:creationId xmlns:a16="http://schemas.microsoft.com/office/drawing/2014/main" id="{FC6E0EB2-4770-BC46-A214-5AC513441975}"/>
              </a:ext>
            </a:extLst>
          </p:cNvPr>
          <p:cNvSpPr txBox="1"/>
          <p:nvPr/>
        </p:nvSpPr>
        <p:spPr>
          <a:xfrm>
            <a:off x="4501900" y="2857653"/>
            <a:ext cx="1109135" cy="523220"/>
          </a:xfrm>
          <a:prstGeom prst="rect">
            <a:avLst/>
          </a:prstGeom>
          <a:noFill/>
        </p:spPr>
        <p:txBody>
          <a:bodyPr wrap="square" rtlCol="0">
            <a:spAutoFit/>
          </a:bodyPr>
          <a:lstStyle/>
          <a:p>
            <a:r>
              <a:rPr lang="et-EE" sz="1400" dirty="0"/>
              <a:t>Keskmine:</a:t>
            </a:r>
          </a:p>
          <a:p>
            <a:r>
              <a:rPr lang="et-EE" sz="1400" dirty="0"/>
              <a:t>-11.83±4.43</a:t>
            </a:r>
          </a:p>
        </p:txBody>
      </p:sp>
      <p:sp>
        <p:nvSpPr>
          <p:cNvPr id="48" name="TextBox 47">
            <a:extLst>
              <a:ext uri="{FF2B5EF4-FFF2-40B4-BE49-F238E27FC236}">
                <a16:creationId xmlns:a16="http://schemas.microsoft.com/office/drawing/2014/main" id="{7B921E18-A4D3-A846-930E-0648DCE727FF}"/>
              </a:ext>
            </a:extLst>
          </p:cNvPr>
          <p:cNvSpPr txBox="1"/>
          <p:nvPr/>
        </p:nvSpPr>
        <p:spPr>
          <a:xfrm>
            <a:off x="6292944" y="2847826"/>
            <a:ext cx="1109135" cy="523220"/>
          </a:xfrm>
          <a:prstGeom prst="rect">
            <a:avLst/>
          </a:prstGeom>
          <a:noFill/>
        </p:spPr>
        <p:txBody>
          <a:bodyPr wrap="square" rtlCol="0">
            <a:spAutoFit/>
          </a:bodyPr>
          <a:lstStyle/>
          <a:p>
            <a:r>
              <a:rPr lang="et-EE" sz="1400" dirty="0"/>
              <a:t>Keskmine:</a:t>
            </a:r>
          </a:p>
          <a:p>
            <a:r>
              <a:rPr lang="et-EE" sz="1400" dirty="0"/>
              <a:t>-8.58±6.92</a:t>
            </a:r>
          </a:p>
        </p:txBody>
      </p:sp>
      <p:sp>
        <p:nvSpPr>
          <p:cNvPr id="51" name="TextBox 50">
            <a:extLst>
              <a:ext uri="{FF2B5EF4-FFF2-40B4-BE49-F238E27FC236}">
                <a16:creationId xmlns:a16="http://schemas.microsoft.com/office/drawing/2014/main" id="{17F89FDA-BA60-D244-449F-8D97892B4BD5}"/>
              </a:ext>
            </a:extLst>
          </p:cNvPr>
          <p:cNvSpPr txBox="1"/>
          <p:nvPr/>
        </p:nvSpPr>
        <p:spPr>
          <a:xfrm>
            <a:off x="9561315" y="4265754"/>
            <a:ext cx="1109135" cy="523220"/>
          </a:xfrm>
          <a:prstGeom prst="rect">
            <a:avLst/>
          </a:prstGeom>
          <a:noFill/>
        </p:spPr>
        <p:txBody>
          <a:bodyPr wrap="square" rtlCol="0">
            <a:spAutoFit/>
          </a:bodyPr>
          <a:lstStyle/>
          <a:p>
            <a:r>
              <a:rPr lang="et-EE" sz="1400" dirty="0"/>
              <a:t>Keskmine:</a:t>
            </a:r>
          </a:p>
          <a:p>
            <a:r>
              <a:rPr lang="et-EE" sz="1400" dirty="0"/>
              <a:t>85.40±43.24</a:t>
            </a:r>
          </a:p>
        </p:txBody>
      </p:sp>
      <p:sp>
        <p:nvSpPr>
          <p:cNvPr id="4" name="TextBox 3">
            <a:extLst>
              <a:ext uri="{FF2B5EF4-FFF2-40B4-BE49-F238E27FC236}">
                <a16:creationId xmlns:a16="http://schemas.microsoft.com/office/drawing/2014/main" id="{0BBDFD26-B432-2957-2091-D4332E245598}"/>
              </a:ext>
            </a:extLst>
          </p:cNvPr>
          <p:cNvSpPr txBox="1"/>
          <p:nvPr/>
        </p:nvSpPr>
        <p:spPr>
          <a:xfrm>
            <a:off x="1118175" y="5410647"/>
            <a:ext cx="1765748" cy="584775"/>
          </a:xfrm>
          <a:prstGeom prst="rect">
            <a:avLst/>
          </a:prstGeom>
          <a:noFill/>
        </p:spPr>
        <p:txBody>
          <a:bodyPr wrap="square" rtlCol="0">
            <a:spAutoFit/>
          </a:bodyPr>
          <a:lstStyle/>
          <a:p>
            <a:pPr algn="ctr"/>
            <a:r>
              <a:rPr lang="et-EE" sz="1600" b="1" dirty="0">
                <a:solidFill>
                  <a:schemeClr val="accent1">
                    <a:lumMod val="60000"/>
                    <a:lumOff val="40000"/>
                  </a:schemeClr>
                </a:solidFill>
              </a:rPr>
              <a:t>Kuivendatud põllumaa</a:t>
            </a:r>
            <a:r>
              <a:rPr lang="et-EE" sz="1600" dirty="0">
                <a:solidFill>
                  <a:schemeClr val="accent1">
                    <a:lumMod val="60000"/>
                    <a:lumOff val="40000"/>
                  </a:schemeClr>
                </a:solidFill>
              </a:rPr>
              <a:t>	</a:t>
            </a:r>
            <a:endParaRPr lang="et-EE" sz="1600" dirty="0"/>
          </a:p>
        </p:txBody>
      </p:sp>
      <p:sp>
        <p:nvSpPr>
          <p:cNvPr id="8" name="TextBox 7">
            <a:extLst>
              <a:ext uri="{FF2B5EF4-FFF2-40B4-BE49-F238E27FC236}">
                <a16:creationId xmlns:a16="http://schemas.microsoft.com/office/drawing/2014/main" id="{6DC5C842-F149-4F4F-953D-0D702F7EF589}"/>
              </a:ext>
            </a:extLst>
          </p:cNvPr>
          <p:cNvSpPr txBox="1"/>
          <p:nvPr/>
        </p:nvSpPr>
        <p:spPr>
          <a:xfrm>
            <a:off x="3041118" y="5400392"/>
            <a:ext cx="1716481" cy="830997"/>
          </a:xfrm>
          <a:prstGeom prst="rect">
            <a:avLst/>
          </a:prstGeom>
          <a:noFill/>
        </p:spPr>
        <p:txBody>
          <a:bodyPr wrap="square" rtlCol="0">
            <a:spAutoFit/>
          </a:bodyPr>
          <a:lstStyle/>
          <a:p>
            <a:pPr algn="ctr"/>
            <a:r>
              <a:rPr lang="et-EE" sz="1600" b="1" dirty="0">
                <a:solidFill>
                  <a:srgbClr val="88E0CD"/>
                </a:solidFill>
              </a:rPr>
              <a:t>Sügavalt
kuivendatud rohumaa</a:t>
            </a:r>
            <a:endParaRPr lang="et-EE" sz="1600" dirty="0">
              <a:solidFill>
                <a:srgbClr val="88E0CD"/>
              </a:solidFill>
            </a:endParaRPr>
          </a:p>
        </p:txBody>
      </p:sp>
      <p:sp>
        <p:nvSpPr>
          <p:cNvPr id="13" name="TextBox 12">
            <a:extLst>
              <a:ext uri="{FF2B5EF4-FFF2-40B4-BE49-F238E27FC236}">
                <a16:creationId xmlns:a16="http://schemas.microsoft.com/office/drawing/2014/main" id="{60886E4A-F78F-213A-B552-D0A225432BA1}"/>
              </a:ext>
            </a:extLst>
          </p:cNvPr>
          <p:cNvSpPr txBox="1"/>
          <p:nvPr/>
        </p:nvSpPr>
        <p:spPr>
          <a:xfrm>
            <a:off x="4914787" y="5400393"/>
            <a:ext cx="1716480" cy="830997"/>
          </a:xfrm>
          <a:prstGeom prst="rect">
            <a:avLst/>
          </a:prstGeom>
          <a:noFill/>
        </p:spPr>
        <p:txBody>
          <a:bodyPr wrap="square" rtlCol="0">
            <a:spAutoFit/>
          </a:bodyPr>
          <a:lstStyle/>
          <a:p>
            <a:pPr algn="ctr"/>
            <a:r>
              <a:rPr lang="et-EE" sz="1600" b="1" dirty="0">
                <a:solidFill>
                  <a:srgbClr val="67AA9B"/>
                </a:solidFill>
              </a:rPr>
              <a:t>Madal kuivendatud rohumaa</a:t>
            </a:r>
            <a:endParaRPr lang="et-EE" sz="1600" dirty="0">
              <a:solidFill>
                <a:srgbClr val="67AA9B"/>
              </a:solidFill>
            </a:endParaRPr>
          </a:p>
        </p:txBody>
      </p:sp>
      <p:sp>
        <p:nvSpPr>
          <p:cNvPr id="14" name="TextBox 13">
            <a:extLst>
              <a:ext uri="{FF2B5EF4-FFF2-40B4-BE49-F238E27FC236}">
                <a16:creationId xmlns:a16="http://schemas.microsoft.com/office/drawing/2014/main" id="{6DB6C3FD-DA7E-802D-8790-3E7D755D51DE}"/>
              </a:ext>
            </a:extLst>
          </p:cNvPr>
          <p:cNvSpPr txBox="1"/>
          <p:nvPr/>
        </p:nvSpPr>
        <p:spPr>
          <a:xfrm>
            <a:off x="6788458" y="5410647"/>
            <a:ext cx="1427948" cy="830997"/>
          </a:xfrm>
          <a:prstGeom prst="rect">
            <a:avLst/>
          </a:prstGeom>
          <a:noFill/>
        </p:spPr>
        <p:txBody>
          <a:bodyPr wrap="square" rtlCol="0">
            <a:spAutoFit/>
          </a:bodyPr>
          <a:lstStyle/>
          <a:p>
            <a:pPr algn="ctr"/>
            <a:r>
              <a:rPr lang="et-EE" sz="1600" b="1" dirty="0">
                <a:solidFill>
                  <a:schemeClr val="accent4">
                    <a:lumMod val="75000"/>
                  </a:schemeClr>
                </a:solidFill>
              </a:rPr>
              <a:t>Mittetöötava kuivendusega rohumaa</a:t>
            </a:r>
          </a:p>
        </p:txBody>
      </p:sp>
      <p:sp>
        <p:nvSpPr>
          <p:cNvPr id="7" name="TextBox 6">
            <a:extLst>
              <a:ext uri="{FF2B5EF4-FFF2-40B4-BE49-F238E27FC236}">
                <a16:creationId xmlns:a16="http://schemas.microsoft.com/office/drawing/2014/main" id="{843A0F13-187D-D196-C8A4-4D7878C14F69}"/>
              </a:ext>
            </a:extLst>
          </p:cNvPr>
          <p:cNvSpPr txBox="1"/>
          <p:nvPr/>
        </p:nvSpPr>
        <p:spPr>
          <a:xfrm>
            <a:off x="1337579" y="6200002"/>
            <a:ext cx="1083295" cy="338554"/>
          </a:xfrm>
          <a:prstGeom prst="rect">
            <a:avLst/>
          </a:prstGeom>
          <a:noFill/>
          <a:ln>
            <a:solidFill>
              <a:schemeClr val="tx1"/>
            </a:solidFill>
          </a:ln>
        </p:spPr>
        <p:txBody>
          <a:bodyPr wrap="square" rtlCol="0">
            <a:spAutoFit/>
          </a:bodyPr>
          <a:lstStyle/>
          <a:p>
            <a:pPr algn="ctr"/>
            <a:r>
              <a:rPr lang="et-EE" sz="1600" dirty="0">
                <a:solidFill>
                  <a:srgbClr val="FF0000"/>
                </a:solidFill>
              </a:rPr>
              <a:t>Põllumaa</a:t>
            </a:r>
          </a:p>
        </p:txBody>
      </p:sp>
      <p:sp>
        <p:nvSpPr>
          <p:cNvPr id="9" name="TextBox 8">
            <a:extLst>
              <a:ext uri="{FF2B5EF4-FFF2-40B4-BE49-F238E27FC236}">
                <a16:creationId xmlns:a16="http://schemas.microsoft.com/office/drawing/2014/main" id="{0CF045EB-0812-E6D2-16A5-7EE1CA69C2E9}"/>
              </a:ext>
            </a:extLst>
          </p:cNvPr>
          <p:cNvSpPr txBox="1"/>
          <p:nvPr/>
        </p:nvSpPr>
        <p:spPr>
          <a:xfrm>
            <a:off x="4834942" y="6200002"/>
            <a:ext cx="1095363" cy="338554"/>
          </a:xfrm>
          <a:prstGeom prst="rect">
            <a:avLst/>
          </a:prstGeom>
          <a:noFill/>
          <a:ln>
            <a:solidFill>
              <a:schemeClr val="tx1"/>
            </a:solidFill>
          </a:ln>
        </p:spPr>
        <p:txBody>
          <a:bodyPr wrap="square" rtlCol="0">
            <a:spAutoFit/>
          </a:bodyPr>
          <a:lstStyle/>
          <a:p>
            <a:pPr algn="ctr"/>
            <a:r>
              <a:rPr lang="et-EE" sz="1600" dirty="0">
                <a:solidFill>
                  <a:srgbClr val="FF0000"/>
                </a:solidFill>
              </a:rPr>
              <a:t>Rohumaa</a:t>
            </a:r>
          </a:p>
        </p:txBody>
      </p:sp>
      <p:sp>
        <p:nvSpPr>
          <p:cNvPr id="10" name="TextBox 9">
            <a:extLst>
              <a:ext uri="{FF2B5EF4-FFF2-40B4-BE49-F238E27FC236}">
                <a16:creationId xmlns:a16="http://schemas.microsoft.com/office/drawing/2014/main" id="{8FFE7E2F-F6E3-C94B-7575-86546A1012B2}"/>
              </a:ext>
            </a:extLst>
          </p:cNvPr>
          <p:cNvSpPr txBox="1"/>
          <p:nvPr/>
        </p:nvSpPr>
        <p:spPr>
          <a:xfrm>
            <a:off x="10486606" y="6182727"/>
            <a:ext cx="1061933" cy="338554"/>
          </a:xfrm>
          <a:prstGeom prst="rect">
            <a:avLst/>
          </a:prstGeom>
          <a:noFill/>
          <a:ln>
            <a:solidFill>
              <a:schemeClr val="tx1"/>
            </a:solidFill>
          </a:ln>
        </p:spPr>
        <p:txBody>
          <a:bodyPr wrap="square" rtlCol="0">
            <a:spAutoFit/>
          </a:bodyPr>
          <a:lstStyle/>
          <a:p>
            <a:pPr algn="ctr"/>
            <a:r>
              <a:rPr lang="et-EE" sz="1600" dirty="0">
                <a:solidFill>
                  <a:srgbClr val="FF0000"/>
                </a:solidFill>
              </a:rPr>
              <a:t>Madalsoo</a:t>
            </a:r>
          </a:p>
        </p:txBody>
      </p:sp>
      <p:sp>
        <p:nvSpPr>
          <p:cNvPr id="11" name="TextBox 10">
            <a:extLst>
              <a:ext uri="{FF2B5EF4-FFF2-40B4-BE49-F238E27FC236}">
                <a16:creationId xmlns:a16="http://schemas.microsoft.com/office/drawing/2014/main" id="{E251D429-942A-12B0-7466-307E6DB1562B}"/>
              </a:ext>
            </a:extLst>
          </p:cNvPr>
          <p:cNvSpPr txBox="1"/>
          <p:nvPr/>
        </p:nvSpPr>
        <p:spPr>
          <a:xfrm>
            <a:off x="1337579" y="205741"/>
            <a:ext cx="5293688" cy="369332"/>
          </a:xfrm>
          <a:prstGeom prst="rect">
            <a:avLst/>
          </a:prstGeom>
          <a:noFill/>
        </p:spPr>
        <p:txBody>
          <a:bodyPr wrap="square" rtlCol="0">
            <a:spAutoFit/>
          </a:bodyPr>
          <a:lstStyle/>
          <a:p>
            <a:r>
              <a:rPr lang="et-EE" b="1" dirty="0"/>
              <a:t>Metaani vood Läti ja Eesti andmete põhjal</a:t>
            </a:r>
          </a:p>
        </p:txBody>
      </p:sp>
      <p:pic>
        <p:nvPicPr>
          <p:cNvPr id="20" name="Picture 19" descr="A picture containing text, clipart&#10;&#10;Description automatically generated">
            <a:extLst>
              <a:ext uri="{FF2B5EF4-FFF2-40B4-BE49-F238E27FC236}">
                <a16:creationId xmlns:a16="http://schemas.microsoft.com/office/drawing/2014/main" id="{47E665F5-B137-A12E-F27D-5FE2FC851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30939" y="182002"/>
            <a:ext cx="900713" cy="238305"/>
          </a:xfrm>
          <a:prstGeom prst="rect">
            <a:avLst/>
          </a:prstGeom>
        </p:spPr>
      </p:pic>
    </p:spTree>
    <p:extLst>
      <p:ext uri="{BB962C8B-B14F-4D97-AF65-F5344CB8AC3E}">
        <p14:creationId xmlns:p14="http://schemas.microsoft.com/office/powerpoint/2010/main" val="33190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7CA98A31-8875-E6B2-E78A-44CF47A49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4108" y="150315"/>
            <a:ext cx="1400343" cy="370495"/>
          </a:xfrm>
          <a:prstGeom prst="rect">
            <a:avLst/>
          </a:prstGeom>
        </p:spPr>
      </p:pic>
      <p:sp>
        <p:nvSpPr>
          <p:cNvPr id="6" name="Content Placeholder 2">
            <a:extLst>
              <a:ext uri="{FF2B5EF4-FFF2-40B4-BE49-F238E27FC236}">
                <a16:creationId xmlns:a16="http://schemas.microsoft.com/office/drawing/2014/main" id="{71802646-5C17-4D19-2588-98954123A4B8}"/>
              </a:ext>
            </a:extLst>
          </p:cNvPr>
          <p:cNvSpPr txBox="1">
            <a:spLocks/>
          </p:cNvSpPr>
          <p:nvPr/>
        </p:nvSpPr>
        <p:spPr>
          <a:xfrm>
            <a:off x="620351" y="64071"/>
            <a:ext cx="10513927" cy="671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3600" b="1" dirty="0">
                <a:latin typeface="+mj-lt"/>
              </a:rPr>
              <a:t>Lätis asuvad demoalad</a:t>
            </a:r>
          </a:p>
        </p:txBody>
      </p:sp>
      <p:graphicFrame>
        <p:nvGraphicFramePr>
          <p:cNvPr id="3" name="Table 3">
            <a:extLst>
              <a:ext uri="{FF2B5EF4-FFF2-40B4-BE49-F238E27FC236}">
                <a16:creationId xmlns:a16="http://schemas.microsoft.com/office/drawing/2014/main" id="{536FFF51-276E-6797-B7A8-7A3BFE497A11}"/>
              </a:ext>
            </a:extLst>
          </p:cNvPr>
          <p:cNvGraphicFramePr>
            <a:graphicFrameLocks noGrp="1"/>
          </p:cNvGraphicFramePr>
          <p:nvPr>
            <p:extLst>
              <p:ext uri="{D42A27DB-BD31-4B8C-83A1-F6EECF244321}">
                <p14:modId xmlns:p14="http://schemas.microsoft.com/office/powerpoint/2010/main" val="1624552489"/>
              </p:ext>
            </p:extLst>
          </p:nvPr>
        </p:nvGraphicFramePr>
        <p:xfrm>
          <a:off x="222350" y="689065"/>
          <a:ext cx="8387756" cy="598932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1722393101"/>
                    </a:ext>
                  </a:extLst>
                </a:gridCol>
                <a:gridCol w="1437779">
                  <a:extLst>
                    <a:ext uri="{9D8B030D-6E8A-4147-A177-3AD203B41FA5}">
                      <a16:colId xmlns:a16="http://schemas.microsoft.com/office/drawing/2014/main" val="2945638337"/>
                    </a:ext>
                  </a:extLst>
                </a:gridCol>
                <a:gridCol w="5761257">
                  <a:extLst>
                    <a:ext uri="{9D8B030D-6E8A-4147-A177-3AD203B41FA5}">
                      <a16:colId xmlns:a16="http://schemas.microsoft.com/office/drawing/2014/main" val="101907805"/>
                    </a:ext>
                  </a:extLst>
                </a:gridCol>
              </a:tblGrid>
              <a:tr h="762000">
                <a:tc>
                  <a:txBody>
                    <a:bodyPr/>
                    <a:lstStyle/>
                    <a:p>
                      <a:pPr algn="ctr"/>
                      <a:r>
                        <a:rPr lang="et-EE" sz="1500" dirty="0"/>
                        <a:t>Esialgne maakasutus</a:t>
                      </a:r>
                    </a:p>
                  </a:txBody>
                  <a:tcPr/>
                </a:tc>
                <a:tc>
                  <a:txBody>
                    <a:bodyPr/>
                    <a:lstStyle/>
                    <a:p>
                      <a:pPr algn="ctr"/>
                      <a:r>
                        <a:rPr lang="et-EE" sz="1500" dirty="0"/>
                        <a:t>Maakasutus pärast rakendamist</a:t>
                      </a:r>
                    </a:p>
                  </a:txBody>
                  <a:tcPr/>
                </a:tc>
                <a:tc>
                  <a:txBody>
                    <a:bodyPr/>
                    <a:lstStyle/>
                    <a:p>
                      <a:pPr algn="ctr"/>
                      <a:r>
                        <a:rPr lang="et-EE" sz="1500" dirty="0"/>
                        <a:t>Demosaidi kirjeldus</a:t>
                      </a:r>
                    </a:p>
                  </a:txBody>
                  <a:tcPr/>
                </a:tc>
                <a:extLst>
                  <a:ext uri="{0D108BD9-81ED-4DB2-BD59-A6C34878D82A}">
                    <a16:rowId xmlns:a16="http://schemas.microsoft.com/office/drawing/2014/main" val="3696600237"/>
                  </a:ext>
                </a:extLst>
              </a:tr>
              <a:tr h="762000">
                <a:tc>
                  <a:txBody>
                    <a:bodyPr/>
                    <a:lstStyle/>
                    <a:p>
                      <a:r>
                        <a:rPr lang="et-EE" sz="1500" dirty="0">
                          <a:solidFill>
                            <a:srgbClr val="FF0000"/>
                          </a:solidFill>
                        </a:rPr>
                        <a:t>Kuivendatud põllumaa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dirty="0">
                          <a:solidFill>
                            <a:srgbClr val="FF0000"/>
                          </a:solidFill>
                        </a:rPr>
                        <a:t>Kuivendatud põllumaa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b="0" u="sng" strike="noStrike" dirty="0">
                          <a:solidFill>
                            <a:srgbClr val="FF0000"/>
                          </a:solidFill>
                          <a:effectLst/>
                        </a:rPr>
                        <a:t>Liblikõieliste kasutuselevõtt põllumajandusettevõtte tavapärases külvikorras</a:t>
                      </a:r>
                      <a:r>
                        <a:rPr lang="et-EE" sz="1500" b="0" u="none" strike="noStrike" dirty="0">
                          <a:solidFill>
                            <a:srgbClr val="FF0000"/>
                          </a:solidFill>
                          <a:effectLst/>
                        </a:rPr>
                        <a:t>, et vähendada N</a:t>
                      </a:r>
                      <a:r>
                        <a:rPr lang="et-EE" sz="1500" b="0" u="none" strike="noStrike" baseline="-25000" dirty="0">
                          <a:solidFill>
                            <a:srgbClr val="FF0000"/>
                          </a:solidFill>
                          <a:effectLst/>
                        </a:rPr>
                        <a:t>2</a:t>
                      </a:r>
                      <a:r>
                        <a:rPr lang="et-EE" sz="1500" b="0" u="none" strike="noStrike" dirty="0">
                          <a:solidFill>
                            <a:srgbClr val="FF0000"/>
                          </a:solidFill>
                          <a:effectLst/>
                        </a:rPr>
                        <a:t>O-heidet ja suurendada süsinikusisendit taimse </a:t>
                      </a:r>
                      <a:r>
                        <a:rPr lang="et-EE" sz="1500" b="0" u="none" strike="noStrike" dirty="0" err="1">
                          <a:solidFill>
                            <a:srgbClr val="FF0000"/>
                          </a:solidFill>
                          <a:effectLst/>
                        </a:rPr>
                        <a:t>biomassidega</a:t>
                      </a:r>
                      <a:r>
                        <a:rPr lang="et-EE" sz="1500" b="0" u="none" strike="noStrike" dirty="0">
                          <a:solidFill>
                            <a:srgbClr val="FF0000"/>
                          </a:solidFill>
                          <a:effectLst/>
                        </a:rPr>
                        <a:t>. </a:t>
                      </a:r>
                      <a:endParaRPr lang="et-EE" sz="1500" b="0" i="0" u="none" strike="noStrike" dirty="0">
                        <a:solidFill>
                          <a:srgbClr val="FF0000"/>
                        </a:solidFill>
                        <a:effectLst/>
                        <a:latin typeface="+mn-lt"/>
                      </a:endParaRPr>
                    </a:p>
                  </a:txBody>
                  <a:tcPr/>
                </a:tc>
                <a:extLst>
                  <a:ext uri="{0D108BD9-81ED-4DB2-BD59-A6C34878D82A}">
                    <a16:rowId xmlns:a16="http://schemas.microsoft.com/office/drawing/2014/main" val="443932226"/>
                  </a:ext>
                </a:extLst>
              </a:tr>
              <a:tr h="985520">
                <a:tc>
                  <a:txBody>
                    <a:bodyPr/>
                    <a:lstStyle/>
                    <a:p>
                      <a:r>
                        <a:rPr lang="et-EE" sz="1500" dirty="0">
                          <a:solidFill>
                            <a:srgbClr val="00B050"/>
                          </a:solidFill>
                        </a:rPr>
                        <a:t>Kuivendatud põllumaa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dirty="0">
                          <a:solidFill>
                            <a:srgbClr val="00B050"/>
                          </a:solidFill>
                        </a:rPr>
                        <a:t>Kuivendatud põllumaa</a:t>
                      </a:r>
                    </a:p>
                  </a:txBody>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t-EE" sz="1500" b="0" u="sng" strike="noStrike" dirty="0">
                          <a:solidFill>
                            <a:srgbClr val="00B050"/>
                          </a:solidFill>
                          <a:effectLst/>
                        </a:rPr>
                        <a:t>Kiiresti kasvavad liigid kaldaäärsetes puhvervööndites</a:t>
                      </a:r>
                      <a:r>
                        <a:rPr lang="et-EE" sz="1500" b="0" u="none" strike="noStrike" dirty="0">
                          <a:solidFill>
                            <a:srgbClr val="00B050"/>
                          </a:solidFill>
                          <a:effectLst/>
                        </a:rPr>
                        <a:t>. Kiiresti kasvavad paplid ja pajud istutatakse kraavide ümber 12-15 m laiusesse vööndisse. Pajude koristamine on planeeritud iga 3.-5. aasta tagant, paplite koristamine – 25 aasta pärast.</a:t>
                      </a:r>
                      <a:endParaRPr lang="et-EE" sz="1500" b="0" i="0" u="none" strike="noStrike" dirty="0">
                        <a:solidFill>
                          <a:srgbClr val="00B050"/>
                        </a:solidFill>
                        <a:effectLst/>
                        <a:latin typeface="+mn-lt"/>
                      </a:endParaRPr>
                    </a:p>
                  </a:txBody>
                  <a:tcPr/>
                </a:tc>
                <a:extLst>
                  <a:ext uri="{0D108BD9-81ED-4DB2-BD59-A6C34878D82A}">
                    <a16:rowId xmlns:a16="http://schemas.microsoft.com/office/drawing/2014/main" val="3528610622"/>
                  </a:ext>
                </a:extLst>
              </a:tr>
              <a:tr h="762000">
                <a:tc>
                  <a:txBody>
                    <a:bodyPr/>
                    <a:lstStyle/>
                    <a:p>
                      <a:r>
                        <a:rPr lang="et-EE" sz="1500" dirty="0"/>
                        <a:t>Kuivendatud põllumaa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dirty="0"/>
                        <a:t>Kuivendatud rohumaa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b="0" u="sng" strike="noStrike" dirty="0">
                          <a:effectLst/>
                        </a:rPr>
                        <a:t>Teraviljatootmiseks kasutatava põllumaa muutmine seemnete ja sööda tootmiseks kasutatavaks rohumaaks</a:t>
                      </a:r>
                      <a:r>
                        <a:rPr lang="et-EE" sz="1500" b="0" u="none" strike="noStrike" dirty="0">
                          <a:effectLst/>
                        </a:rPr>
                        <a:t>, võttes arvesse perioodilisi (üks kord 5–7 künni kohta taimestiku taastamiseks).</a:t>
                      </a:r>
                      <a:endParaRPr lang="et-EE" sz="1500" b="0" u="none" strike="noStrike" dirty="0">
                        <a:effectLst/>
                        <a:latin typeface="+mn-lt"/>
                      </a:endParaRPr>
                    </a:p>
                  </a:txBody>
                  <a:tcPr/>
                </a:tc>
                <a:extLst>
                  <a:ext uri="{0D108BD9-81ED-4DB2-BD59-A6C34878D82A}">
                    <a16:rowId xmlns:a16="http://schemas.microsoft.com/office/drawing/2014/main" val="2367206994"/>
                  </a:ext>
                </a:extLst>
              </a:tr>
              <a:tr h="762000">
                <a:tc>
                  <a:txBody>
                    <a:bodyPr/>
                    <a:lstStyle/>
                    <a:p>
                      <a:r>
                        <a:rPr lang="et-EE" sz="1500" dirty="0">
                          <a:solidFill>
                            <a:srgbClr val="FF0000"/>
                          </a:solidFill>
                        </a:rPr>
                        <a:t>Kuivendatud rohumaa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dirty="0">
                          <a:solidFill>
                            <a:srgbClr val="FF0000"/>
                          </a:solidFill>
                        </a:rPr>
                        <a:t>Kuivendatud rohumaa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500" b="0" u="sng" strike="noStrike" dirty="0">
                          <a:solidFill>
                            <a:srgbClr val="FF0000"/>
                          </a:solidFill>
                          <a:effectLst/>
                        </a:rPr>
                        <a:t>Rohumaade kontrollitud kuivendamine, võttes arvesse ühtlast põhjavee taset kogu vegetatsiooniperioodi jooksul</a:t>
                      </a:r>
                      <a:r>
                        <a:rPr lang="et-EE" sz="1500" b="0" u="none" strike="noStrike" dirty="0">
                          <a:solidFill>
                            <a:srgbClr val="FF0000"/>
                          </a:solidFill>
                          <a:effectLst/>
                        </a:rPr>
                        <a:t>, et vältida CO</a:t>
                      </a:r>
                      <a:r>
                        <a:rPr lang="et-EE" sz="1500" b="0" u="none" strike="noStrike" baseline="-25000" dirty="0">
                          <a:solidFill>
                            <a:srgbClr val="FF0000"/>
                          </a:solidFill>
                          <a:effectLst/>
                        </a:rPr>
                        <a:t>2</a:t>
                      </a:r>
                      <a:r>
                        <a:rPr lang="et-EE" sz="1500" b="0" u="none" strike="noStrike" dirty="0">
                          <a:solidFill>
                            <a:srgbClr val="FF0000"/>
                          </a:solidFill>
                          <a:effectLst/>
                        </a:rPr>
                        <a:t> ja CH</a:t>
                      </a:r>
                      <a:r>
                        <a:rPr lang="et-EE" sz="1500" b="0" u="none" strike="noStrike" baseline="-25000" dirty="0">
                          <a:solidFill>
                            <a:srgbClr val="FF0000"/>
                          </a:solidFill>
                          <a:effectLst/>
                        </a:rPr>
                        <a:t>4</a:t>
                      </a:r>
                      <a:r>
                        <a:rPr lang="et-EE" sz="1500" b="0" u="none" strike="noStrike" dirty="0">
                          <a:solidFill>
                            <a:srgbClr val="FF0000"/>
                          </a:solidFill>
                          <a:effectLst/>
                        </a:rPr>
                        <a:t> heitkoguste suurenemist.</a:t>
                      </a:r>
                    </a:p>
                  </a:txBody>
                  <a:tcPr/>
                </a:tc>
                <a:extLst>
                  <a:ext uri="{0D108BD9-81ED-4DB2-BD59-A6C34878D82A}">
                    <a16:rowId xmlns:a16="http://schemas.microsoft.com/office/drawing/2014/main" val="2330912351"/>
                  </a:ext>
                </a:extLst>
              </a:tr>
              <a:tr h="538480">
                <a:tc>
                  <a:txBody>
                    <a:bodyPr/>
                    <a:lstStyle/>
                    <a:p>
                      <a:r>
                        <a:rPr lang="et-EE" sz="1500" dirty="0">
                          <a:solidFill>
                            <a:srgbClr val="00B050"/>
                          </a:solidFill>
                        </a:rPr>
                        <a:t>Kuivendatud rohumaa</a:t>
                      </a:r>
                    </a:p>
                  </a:txBody>
                  <a:tcPr/>
                </a:tc>
                <a:tc>
                  <a:txBody>
                    <a:bodyPr/>
                    <a:lstStyle/>
                    <a:p>
                      <a:r>
                        <a:rPr lang="et-EE" sz="1500" dirty="0" err="1">
                          <a:solidFill>
                            <a:srgbClr val="00B050"/>
                          </a:solidFill>
                        </a:rPr>
                        <a:t>Üleujutatud</a:t>
                      </a:r>
                      <a:r>
                        <a:rPr lang="et-EE" sz="1500" dirty="0">
                          <a:solidFill>
                            <a:srgbClr val="00B050"/>
                          </a:solidFill>
                        </a:rPr>
                        <a:t> </a:t>
                      </a:r>
                      <a:r>
                        <a:rPr lang="et-EE" sz="1500" dirty="0" err="1">
                          <a:solidFill>
                            <a:srgbClr val="00B050"/>
                          </a:solidFill>
                        </a:rPr>
                        <a:t>metsamaa</a:t>
                      </a:r>
                      <a:endParaRPr lang="et-EE" sz="1500" dirty="0">
                        <a:solidFill>
                          <a:srgbClr val="00B050"/>
                        </a:solidFill>
                      </a:endParaRPr>
                    </a:p>
                  </a:txBody>
                  <a:tcPr/>
                </a:tc>
                <a:tc>
                  <a:txBody>
                    <a:bodyPr/>
                    <a:lstStyle/>
                    <a:p>
                      <a:r>
                        <a:rPr lang="et-EE" sz="1500" b="0" u="sng" dirty="0">
                          <a:solidFill>
                            <a:srgbClr val="00B050"/>
                          </a:solidFill>
                        </a:rPr>
                        <a:t>Rohumaade metsastamine leppadega</a:t>
                      </a:r>
                      <a:r>
                        <a:rPr lang="et-EE" sz="1500" b="0" dirty="0">
                          <a:solidFill>
                            <a:srgbClr val="00B050"/>
                          </a:solidFill>
                        </a:rPr>
                        <a:t>. 20-30-aastased looduslikult metsastatud halli lepa- ja kasepuistu segu.</a:t>
                      </a:r>
                    </a:p>
                  </a:txBody>
                  <a:tcPr/>
                </a:tc>
                <a:extLst>
                  <a:ext uri="{0D108BD9-81ED-4DB2-BD59-A6C34878D82A}">
                    <a16:rowId xmlns:a16="http://schemas.microsoft.com/office/drawing/2014/main" val="459117473"/>
                  </a:ext>
                </a:extLst>
              </a:tr>
              <a:tr h="762000">
                <a:tc>
                  <a:txBody>
                    <a:bodyPr/>
                    <a:lstStyle/>
                    <a:p>
                      <a:r>
                        <a:rPr lang="et-EE" sz="1500" dirty="0"/>
                        <a:t>Kuivendatud rohumaa</a:t>
                      </a:r>
                    </a:p>
                  </a:txBody>
                  <a:tcPr/>
                </a:tc>
                <a:tc>
                  <a:txBody>
                    <a:bodyPr/>
                    <a:lstStyle/>
                    <a:p>
                      <a:r>
                        <a:rPr lang="et-EE" sz="1500" dirty="0"/>
                        <a:t>Kuivendatud </a:t>
                      </a:r>
                      <a:r>
                        <a:rPr lang="et-EE" sz="1500" dirty="0" err="1"/>
                        <a:t>metsamaa</a:t>
                      </a:r>
                      <a:endParaRPr lang="et-EE" sz="1500" dirty="0"/>
                    </a:p>
                  </a:txBody>
                  <a:tcPr/>
                </a:tc>
                <a:tc>
                  <a:txBody>
                    <a:bodyPr/>
                    <a:lstStyle/>
                    <a:p>
                      <a:r>
                        <a:rPr lang="et-EE" sz="1500" u="sng" dirty="0"/>
                        <a:t>Tavapärane metsastamine, arvestades lühemat rotatsioonikorda. </a:t>
                      </a:r>
                      <a:r>
                        <a:rPr lang="et-EE" sz="1500" dirty="0"/>
                        <a:t>Looduslikult metsastatud 20–40-aastased kuuse- ja männipuistud mahajäetud rohumaal kuivendatud viljakal orgaanilisel pinnasel.</a:t>
                      </a:r>
                    </a:p>
                  </a:txBody>
                  <a:tcPr/>
                </a:tc>
                <a:extLst>
                  <a:ext uri="{0D108BD9-81ED-4DB2-BD59-A6C34878D82A}">
                    <a16:rowId xmlns:a16="http://schemas.microsoft.com/office/drawing/2014/main" val="3581318901"/>
                  </a:ext>
                </a:extLst>
              </a:tr>
              <a:tr h="538480">
                <a:tc>
                  <a:txBody>
                    <a:bodyPr/>
                    <a:lstStyle/>
                    <a:p>
                      <a:r>
                        <a:rPr lang="et-EE" sz="1500" dirty="0"/>
                        <a:t>Kuivendatud põllumaa</a:t>
                      </a:r>
                    </a:p>
                  </a:txBody>
                  <a:tcPr/>
                </a:tc>
                <a:tc>
                  <a:txBody>
                    <a:bodyPr/>
                    <a:lstStyle/>
                    <a:p>
                      <a:r>
                        <a:rPr lang="et-EE" sz="1500" dirty="0"/>
                        <a:t>Kuivendatud </a:t>
                      </a:r>
                      <a:r>
                        <a:rPr lang="et-EE" sz="1500" dirty="0" err="1"/>
                        <a:t>metsamaa</a:t>
                      </a:r>
                      <a:endParaRPr lang="et-EE" sz="1500" dirty="0"/>
                    </a:p>
                  </a:txBody>
                  <a:tcPr/>
                </a:tc>
                <a:tc>
                  <a:txBody>
                    <a:bodyPr/>
                    <a:lstStyle/>
                    <a:p>
                      <a:r>
                        <a:rPr lang="et-EE" sz="1500" u="sng" dirty="0" err="1"/>
                        <a:t>Agrometsandus</a:t>
                      </a:r>
                      <a:r>
                        <a:rPr lang="et-EE" sz="1500" u="sng" dirty="0"/>
                        <a:t> - kiiresti kasvavad puud ja rohi seemnete või biokütuse tootmiseks</a:t>
                      </a:r>
                    </a:p>
                  </a:txBody>
                  <a:tcPr/>
                </a:tc>
                <a:extLst>
                  <a:ext uri="{0D108BD9-81ED-4DB2-BD59-A6C34878D82A}">
                    <a16:rowId xmlns:a16="http://schemas.microsoft.com/office/drawing/2014/main" val="924757029"/>
                  </a:ext>
                </a:extLst>
              </a:tr>
            </a:tbl>
          </a:graphicData>
        </a:graphic>
      </p:graphicFrame>
      <p:pic>
        <p:nvPicPr>
          <p:cNvPr id="4" name="Picture 3">
            <a:extLst>
              <a:ext uri="{FF2B5EF4-FFF2-40B4-BE49-F238E27FC236}">
                <a16:creationId xmlns:a16="http://schemas.microsoft.com/office/drawing/2014/main" id="{C428028A-2D1C-CE97-B0F4-191375978A44}"/>
              </a:ext>
            </a:extLst>
          </p:cNvPr>
          <p:cNvPicPr/>
          <p:nvPr/>
        </p:nvPicPr>
        <p:blipFill>
          <a:blip r:embed="rId4" cstate="print"/>
          <a:stretch/>
        </p:blipFill>
        <p:spPr>
          <a:xfrm>
            <a:off x="8781094" y="1203962"/>
            <a:ext cx="3306025" cy="2479763"/>
          </a:xfrm>
          <a:prstGeom prst="rect">
            <a:avLst/>
          </a:prstGeom>
          <a:ln w="0">
            <a:noFill/>
          </a:ln>
        </p:spPr>
      </p:pic>
      <p:pic>
        <p:nvPicPr>
          <p:cNvPr id="7" name="Picture 6">
            <a:extLst>
              <a:ext uri="{FF2B5EF4-FFF2-40B4-BE49-F238E27FC236}">
                <a16:creationId xmlns:a16="http://schemas.microsoft.com/office/drawing/2014/main" id="{10E1980B-EBB4-10AB-956E-514A648B34F8}"/>
              </a:ext>
            </a:extLst>
          </p:cNvPr>
          <p:cNvPicPr/>
          <p:nvPr/>
        </p:nvPicPr>
        <p:blipFill>
          <a:blip r:embed="rId5" cstate="print"/>
          <a:stretch/>
        </p:blipFill>
        <p:spPr>
          <a:xfrm>
            <a:off x="8781095" y="3983111"/>
            <a:ext cx="3306025" cy="2479763"/>
          </a:xfrm>
          <a:prstGeom prst="rect">
            <a:avLst/>
          </a:prstGeom>
          <a:ln w="0">
            <a:noFill/>
          </a:ln>
        </p:spPr>
      </p:pic>
    </p:spTree>
    <p:extLst>
      <p:ext uri="{BB962C8B-B14F-4D97-AF65-F5344CB8AC3E}">
        <p14:creationId xmlns:p14="http://schemas.microsoft.com/office/powerpoint/2010/main" val="323345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F0D941-3C32-EBBF-59B3-3537D6AC1508}"/>
              </a:ext>
            </a:extLst>
          </p:cNvPr>
          <p:cNvGrpSpPr/>
          <p:nvPr/>
        </p:nvGrpSpPr>
        <p:grpSpPr>
          <a:xfrm>
            <a:off x="6766259" y="3386306"/>
            <a:ext cx="4572000" cy="3234796"/>
            <a:chOff x="6283039" y="3623204"/>
            <a:chExt cx="4572000" cy="3234796"/>
          </a:xfrm>
        </p:grpSpPr>
        <p:pic>
          <p:nvPicPr>
            <p:cNvPr id="4" name="Picture 3">
              <a:extLst>
                <a:ext uri="{FF2B5EF4-FFF2-40B4-BE49-F238E27FC236}">
                  <a16:creationId xmlns:a16="http://schemas.microsoft.com/office/drawing/2014/main" id="{1DA9A080-233E-3E9C-30CF-00FB86682F7B}"/>
                </a:ext>
              </a:extLst>
            </p:cNvPr>
            <p:cNvPicPr>
              <a:picLocks noChangeAspect="1"/>
            </p:cNvPicPr>
            <p:nvPr/>
          </p:nvPicPr>
          <p:blipFill>
            <a:blip r:embed="rId3"/>
            <a:stretch>
              <a:fillRect/>
            </a:stretch>
          </p:blipFill>
          <p:spPr>
            <a:xfrm>
              <a:off x="6283039" y="3623204"/>
              <a:ext cx="4572000" cy="3234796"/>
            </a:xfrm>
            <a:prstGeom prst="rect">
              <a:avLst/>
            </a:prstGeom>
          </p:spPr>
        </p:pic>
        <p:pic>
          <p:nvPicPr>
            <p:cNvPr id="7" name="Picture 6">
              <a:extLst>
                <a:ext uri="{FF2B5EF4-FFF2-40B4-BE49-F238E27FC236}">
                  <a16:creationId xmlns:a16="http://schemas.microsoft.com/office/drawing/2014/main" id="{85C2EE34-E39F-F248-C085-37EA24D67150}"/>
                </a:ext>
              </a:extLst>
            </p:cNvPr>
            <p:cNvPicPr>
              <a:picLocks noChangeAspect="1"/>
            </p:cNvPicPr>
            <p:nvPr/>
          </p:nvPicPr>
          <p:blipFill>
            <a:blip r:embed="rId4"/>
            <a:stretch>
              <a:fillRect/>
            </a:stretch>
          </p:blipFill>
          <p:spPr>
            <a:xfrm>
              <a:off x="6791653" y="3811651"/>
              <a:ext cx="1573895" cy="640080"/>
            </a:xfrm>
            <a:prstGeom prst="rect">
              <a:avLst/>
            </a:prstGeom>
          </p:spPr>
        </p:pic>
      </p:grpSp>
      <p:grpSp>
        <p:nvGrpSpPr>
          <p:cNvPr id="2" name="Group 1">
            <a:extLst>
              <a:ext uri="{FF2B5EF4-FFF2-40B4-BE49-F238E27FC236}">
                <a16:creationId xmlns:a16="http://schemas.microsoft.com/office/drawing/2014/main" id="{B63B4A87-DB7D-5AF5-9AC5-6203F5B89A68}"/>
              </a:ext>
            </a:extLst>
          </p:cNvPr>
          <p:cNvGrpSpPr/>
          <p:nvPr/>
        </p:nvGrpSpPr>
        <p:grpSpPr>
          <a:xfrm>
            <a:off x="3084185" y="236899"/>
            <a:ext cx="4572000" cy="3351492"/>
            <a:chOff x="4505653" y="242071"/>
            <a:chExt cx="4572000" cy="3351492"/>
          </a:xfrm>
        </p:grpSpPr>
        <p:pic>
          <p:nvPicPr>
            <p:cNvPr id="17" name="Picture 16">
              <a:extLst>
                <a:ext uri="{FF2B5EF4-FFF2-40B4-BE49-F238E27FC236}">
                  <a16:creationId xmlns:a16="http://schemas.microsoft.com/office/drawing/2014/main" id="{F6EFC4A5-D9CD-D2AE-90E1-ED3105CA0D32}"/>
                </a:ext>
              </a:extLst>
            </p:cNvPr>
            <p:cNvPicPr>
              <a:picLocks noChangeAspect="1"/>
            </p:cNvPicPr>
            <p:nvPr/>
          </p:nvPicPr>
          <p:blipFill>
            <a:blip r:embed="rId5"/>
            <a:stretch>
              <a:fillRect/>
            </a:stretch>
          </p:blipFill>
          <p:spPr>
            <a:xfrm>
              <a:off x="4505653" y="242071"/>
              <a:ext cx="4572000" cy="3351492"/>
            </a:xfrm>
            <a:prstGeom prst="rect">
              <a:avLst/>
            </a:prstGeom>
          </p:spPr>
        </p:pic>
        <p:pic>
          <p:nvPicPr>
            <p:cNvPr id="19" name="Picture 18">
              <a:extLst>
                <a:ext uri="{FF2B5EF4-FFF2-40B4-BE49-F238E27FC236}">
                  <a16:creationId xmlns:a16="http://schemas.microsoft.com/office/drawing/2014/main" id="{E1763FF9-5042-D4EA-26FD-13E2B8BD5429}"/>
                </a:ext>
              </a:extLst>
            </p:cNvPr>
            <p:cNvPicPr>
              <a:picLocks noChangeAspect="1"/>
            </p:cNvPicPr>
            <p:nvPr/>
          </p:nvPicPr>
          <p:blipFill>
            <a:blip r:embed="rId6"/>
            <a:stretch>
              <a:fillRect/>
            </a:stretch>
          </p:blipFill>
          <p:spPr>
            <a:xfrm>
              <a:off x="4964690" y="539971"/>
              <a:ext cx="1542207" cy="640080"/>
            </a:xfrm>
            <a:prstGeom prst="rect">
              <a:avLst/>
            </a:prstGeom>
          </p:spPr>
        </p:pic>
      </p:grpSp>
      <p:sp>
        <p:nvSpPr>
          <p:cNvPr id="5" name="Title 1"/>
          <p:cNvSpPr txBox="1">
            <a:spLocks/>
          </p:cNvSpPr>
          <p:nvPr/>
        </p:nvSpPr>
        <p:spPr>
          <a:xfrm>
            <a:off x="130882" y="1167828"/>
            <a:ext cx="3166947" cy="6270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t-EE" sz="2800" b="1" dirty="0">
                <a:solidFill>
                  <a:srgbClr val="000090"/>
                </a:solidFill>
              </a:rPr>
              <a:t>Kasvuhoonegaaside sisalduse suurenemine atmosfääris</a:t>
            </a:r>
          </a:p>
        </p:txBody>
      </p:sp>
      <p:sp>
        <p:nvSpPr>
          <p:cNvPr id="14" name="TextBox 13">
            <a:extLst>
              <a:ext uri="{FF2B5EF4-FFF2-40B4-BE49-F238E27FC236}">
                <a16:creationId xmlns:a16="http://schemas.microsoft.com/office/drawing/2014/main" id="{FED5F19A-CF51-ABCC-5D9C-EA4069DBFD37}"/>
              </a:ext>
            </a:extLst>
          </p:cNvPr>
          <p:cNvSpPr txBox="1"/>
          <p:nvPr/>
        </p:nvSpPr>
        <p:spPr>
          <a:xfrm>
            <a:off x="7097103" y="6550225"/>
            <a:ext cx="4735895" cy="307777"/>
          </a:xfrm>
          <a:prstGeom prst="rect">
            <a:avLst/>
          </a:prstGeom>
          <a:noFill/>
        </p:spPr>
        <p:txBody>
          <a:bodyPr wrap="square">
            <a:spAutoFit/>
          </a:bodyPr>
          <a:lstStyle/>
          <a:p>
            <a:r>
              <a:rPr lang="et-EE" sz="1400" dirty="0" err="1"/>
              <a:t>Ed</a:t>
            </a:r>
            <a:r>
              <a:rPr lang="et-EE" sz="1400" dirty="0"/>
              <a:t> </a:t>
            </a:r>
            <a:r>
              <a:rPr lang="et-EE" sz="1400" dirty="0" err="1"/>
              <a:t>Dlugokencky</a:t>
            </a:r>
            <a:r>
              <a:rPr lang="et-EE" sz="1400" dirty="0"/>
              <a:t>, NOAA/GML (gml.noaa.gov/</a:t>
            </a:r>
            <a:r>
              <a:rPr lang="et-EE" sz="1400" dirty="0" err="1"/>
              <a:t>ccgg</a:t>
            </a:r>
            <a:r>
              <a:rPr lang="et-EE" sz="1400" dirty="0"/>
              <a:t>/</a:t>
            </a:r>
            <a:r>
              <a:rPr lang="et-EE" sz="1400" dirty="0" err="1"/>
              <a:t>trends</a:t>
            </a:r>
            <a:r>
              <a:rPr lang="et-EE" sz="1400" dirty="0"/>
              <a:t>/)</a:t>
            </a:r>
          </a:p>
        </p:txBody>
      </p:sp>
      <p:grpSp>
        <p:nvGrpSpPr>
          <p:cNvPr id="6" name="Group 5">
            <a:extLst>
              <a:ext uri="{FF2B5EF4-FFF2-40B4-BE49-F238E27FC236}">
                <a16:creationId xmlns:a16="http://schemas.microsoft.com/office/drawing/2014/main" id="{131E6B23-292E-D0C2-E75E-A8F4D7391AA8}"/>
              </a:ext>
            </a:extLst>
          </p:cNvPr>
          <p:cNvGrpSpPr/>
          <p:nvPr/>
        </p:nvGrpSpPr>
        <p:grpSpPr>
          <a:xfrm>
            <a:off x="1107127" y="3482141"/>
            <a:ext cx="4572000" cy="3304167"/>
            <a:chOff x="1320768" y="3605173"/>
            <a:chExt cx="4572000" cy="3304167"/>
          </a:xfrm>
        </p:grpSpPr>
        <p:pic>
          <p:nvPicPr>
            <p:cNvPr id="21" name="Picture 20">
              <a:extLst>
                <a:ext uri="{FF2B5EF4-FFF2-40B4-BE49-F238E27FC236}">
                  <a16:creationId xmlns:a16="http://schemas.microsoft.com/office/drawing/2014/main" id="{1E546281-E337-7BB2-F296-2187851D4D6A}"/>
                </a:ext>
              </a:extLst>
            </p:cNvPr>
            <p:cNvPicPr>
              <a:picLocks noChangeAspect="1"/>
            </p:cNvPicPr>
            <p:nvPr/>
          </p:nvPicPr>
          <p:blipFill>
            <a:blip r:embed="rId7"/>
            <a:stretch>
              <a:fillRect/>
            </a:stretch>
          </p:blipFill>
          <p:spPr>
            <a:xfrm>
              <a:off x="1320768" y="3605173"/>
              <a:ext cx="4572000" cy="3304167"/>
            </a:xfrm>
            <a:prstGeom prst="rect">
              <a:avLst/>
            </a:prstGeom>
          </p:spPr>
        </p:pic>
        <p:pic>
          <p:nvPicPr>
            <p:cNvPr id="23" name="Picture 22">
              <a:extLst>
                <a:ext uri="{FF2B5EF4-FFF2-40B4-BE49-F238E27FC236}">
                  <a16:creationId xmlns:a16="http://schemas.microsoft.com/office/drawing/2014/main" id="{A7FB42B6-98A0-8841-8AFB-D5FB2F360CF4}"/>
                </a:ext>
              </a:extLst>
            </p:cNvPr>
            <p:cNvPicPr>
              <a:picLocks noChangeAspect="1"/>
            </p:cNvPicPr>
            <p:nvPr/>
          </p:nvPicPr>
          <p:blipFill>
            <a:blip r:embed="rId8"/>
            <a:stretch>
              <a:fillRect/>
            </a:stretch>
          </p:blipFill>
          <p:spPr>
            <a:xfrm>
              <a:off x="1799953" y="3871124"/>
              <a:ext cx="1497874" cy="640080"/>
            </a:xfrm>
            <a:prstGeom prst="rect">
              <a:avLst/>
            </a:prstGeom>
          </p:spPr>
        </p:pic>
      </p:grpSp>
      <p:sp>
        <p:nvSpPr>
          <p:cNvPr id="9" name="TextBox 8">
            <a:extLst>
              <a:ext uri="{FF2B5EF4-FFF2-40B4-BE49-F238E27FC236}">
                <a16:creationId xmlns:a16="http://schemas.microsoft.com/office/drawing/2014/main" id="{2140D915-FDBD-1ED1-54EB-FE5C1505E29E}"/>
              </a:ext>
            </a:extLst>
          </p:cNvPr>
          <p:cNvSpPr txBox="1"/>
          <p:nvPr/>
        </p:nvSpPr>
        <p:spPr>
          <a:xfrm>
            <a:off x="8236811" y="825333"/>
            <a:ext cx="3596185" cy="1477328"/>
          </a:xfrm>
          <a:prstGeom prst="rect">
            <a:avLst/>
          </a:prstGeom>
          <a:noFill/>
        </p:spPr>
        <p:txBody>
          <a:bodyPr wrap="square" rtlCol="0">
            <a:spAutoFit/>
          </a:bodyPr>
          <a:lstStyle/>
          <a:p>
            <a:r>
              <a:rPr lang="et-EE" dirty="0"/>
              <a:t>Peamised inimtekkelised CO</a:t>
            </a:r>
            <a:r>
              <a:rPr lang="et-EE" baseline="-25000" dirty="0"/>
              <a:t>2</a:t>
            </a:r>
            <a:r>
              <a:rPr lang="et-EE" dirty="0"/>
              <a:t> allikad: </a:t>
            </a:r>
          </a:p>
          <a:p>
            <a:pPr marL="285744" indent="-285744">
              <a:buFont typeface="Wingdings" panose="05000000000000000000" pitchFamily="2" charset="2"/>
              <a:buChar char="ü"/>
            </a:pPr>
            <a:r>
              <a:rPr lang="et-EE" dirty="0"/>
              <a:t>fossiilkütuste põletamine energia ja transpordi eesmärgil </a:t>
            </a:r>
          </a:p>
          <a:p>
            <a:pPr marL="285744" indent="-285744">
              <a:buFont typeface="Wingdings" panose="05000000000000000000" pitchFamily="2" charset="2"/>
              <a:buChar char="ü"/>
            </a:pPr>
            <a:r>
              <a:rPr lang="et-EE" dirty="0"/>
              <a:t>erinevad tööstusprotsessid</a:t>
            </a:r>
          </a:p>
          <a:p>
            <a:pPr marL="285744" indent="-285744">
              <a:buFont typeface="Wingdings" panose="05000000000000000000" pitchFamily="2" charset="2"/>
              <a:buChar char="ü"/>
            </a:pPr>
            <a:r>
              <a:rPr lang="et-EE" b="1" dirty="0"/>
              <a:t>maakasutuse muutused.</a:t>
            </a:r>
          </a:p>
        </p:txBody>
      </p:sp>
    </p:spTree>
    <p:extLst>
      <p:ext uri="{BB962C8B-B14F-4D97-AF65-F5344CB8AC3E}">
        <p14:creationId xmlns:p14="http://schemas.microsoft.com/office/powerpoint/2010/main" val="416276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6693AB-0E4C-F2CA-BA0A-729DF0B0727C}"/>
              </a:ext>
            </a:extLst>
          </p:cNvPr>
          <p:cNvGraphicFramePr>
            <a:graphicFrameLocks noGrp="1"/>
          </p:cNvGraphicFramePr>
          <p:nvPr>
            <p:extLst>
              <p:ext uri="{D42A27DB-BD31-4B8C-83A1-F6EECF244321}">
                <p14:modId xmlns:p14="http://schemas.microsoft.com/office/powerpoint/2010/main" val="1357805256"/>
              </p:ext>
            </p:extLst>
          </p:nvPr>
        </p:nvGraphicFramePr>
        <p:xfrm>
          <a:off x="365812" y="563424"/>
          <a:ext cx="8595312" cy="5822592"/>
        </p:xfrm>
        <a:graphic>
          <a:graphicData uri="http://schemas.openxmlformats.org/drawingml/2006/table">
            <a:tbl>
              <a:tblPr>
                <a:tableStyleId>{2D5ABB26-0587-4C30-8999-92F81FD0307C}</a:tableStyleId>
              </a:tblPr>
              <a:tblGrid>
                <a:gridCol w="1777644">
                  <a:extLst>
                    <a:ext uri="{9D8B030D-6E8A-4147-A177-3AD203B41FA5}">
                      <a16:colId xmlns:a16="http://schemas.microsoft.com/office/drawing/2014/main" val="1644027302"/>
                    </a:ext>
                  </a:extLst>
                </a:gridCol>
                <a:gridCol w="914400">
                  <a:extLst>
                    <a:ext uri="{9D8B030D-6E8A-4147-A177-3AD203B41FA5}">
                      <a16:colId xmlns:a16="http://schemas.microsoft.com/office/drawing/2014/main" val="465563997"/>
                    </a:ext>
                  </a:extLst>
                </a:gridCol>
                <a:gridCol w="822960">
                  <a:extLst>
                    <a:ext uri="{9D8B030D-6E8A-4147-A177-3AD203B41FA5}">
                      <a16:colId xmlns:a16="http://schemas.microsoft.com/office/drawing/2014/main" val="1859965837"/>
                    </a:ext>
                  </a:extLst>
                </a:gridCol>
                <a:gridCol w="488280">
                  <a:extLst>
                    <a:ext uri="{9D8B030D-6E8A-4147-A177-3AD203B41FA5}">
                      <a16:colId xmlns:a16="http://schemas.microsoft.com/office/drawing/2014/main" val="217229186"/>
                    </a:ext>
                  </a:extLst>
                </a:gridCol>
                <a:gridCol w="488280">
                  <a:extLst>
                    <a:ext uri="{9D8B030D-6E8A-4147-A177-3AD203B41FA5}">
                      <a16:colId xmlns:a16="http://schemas.microsoft.com/office/drawing/2014/main" val="4035242429"/>
                    </a:ext>
                  </a:extLst>
                </a:gridCol>
                <a:gridCol w="610351">
                  <a:extLst>
                    <a:ext uri="{9D8B030D-6E8A-4147-A177-3AD203B41FA5}">
                      <a16:colId xmlns:a16="http://schemas.microsoft.com/office/drawing/2014/main" val="3668757454"/>
                    </a:ext>
                  </a:extLst>
                </a:gridCol>
                <a:gridCol w="3493397">
                  <a:extLst>
                    <a:ext uri="{9D8B030D-6E8A-4147-A177-3AD203B41FA5}">
                      <a16:colId xmlns:a16="http://schemas.microsoft.com/office/drawing/2014/main" val="2043400218"/>
                    </a:ext>
                  </a:extLst>
                </a:gridCol>
              </a:tblGrid>
              <a:tr h="0">
                <a:tc gridSpan="7">
                  <a:txBody>
                    <a:bodyPr/>
                    <a:lstStyle/>
                    <a:p>
                      <a:pPr algn="ctr" fontAlgn="t"/>
                      <a:r>
                        <a:rPr lang="et-EE" sz="1400" b="1" u="none" strike="noStrike" baseline="0" dirty="0">
                          <a:effectLst/>
                        </a:rPr>
                        <a:t>TABLE 2.1</a:t>
                      </a:r>
                      <a:br>
                        <a:rPr lang="et-EE" sz="1400" b="1" u="none" strike="noStrike" baseline="0" dirty="0">
                          <a:effectLst/>
                        </a:rPr>
                      </a:br>
                      <a:r>
                        <a:rPr lang="et-EE" sz="1400" b="1" u="none" strike="noStrike" baseline="0" dirty="0">
                          <a:effectLst/>
                        </a:rPr>
                        <a:t>TIER 1 CO2 EMISSION/REMOVAL FACTORS FOR DRAINED ORGANIC SOILS IN ALL LAND-USE CATEGORIES</a:t>
                      </a:r>
                      <a:endParaRPr lang="et-EE" sz="1400" b="1" i="0" u="none" strike="noStrike" baseline="0" dirty="0">
                        <a:solidFill>
                          <a:srgbClr val="000000"/>
                        </a:solidFill>
                        <a:effectLst/>
                        <a:latin typeface="Calibri" panose="020F0502020204030204" pitchFamily="34" charset="0"/>
                      </a:endParaRPr>
                    </a:p>
                  </a:txBody>
                  <a:tcPr marL="5156"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965670491"/>
                  </a:ext>
                </a:extLst>
              </a:tr>
              <a:tr h="0">
                <a:tc>
                  <a:txBody>
                    <a:bodyPr/>
                    <a:lstStyle/>
                    <a:p>
                      <a:pPr algn="ctr" fontAlgn="t"/>
                      <a:r>
                        <a:rPr lang="et-EE" sz="1400" u="none" strike="noStrike" dirty="0" err="1">
                          <a:effectLst/>
                        </a:rPr>
                        <a:t>Land-use</a:t>
                      </a:r>
                      <a:r>
                        <a:rPr lang="et-EE" sz="1400" u="none" strike="noStrike" dirty="0">
                          <a:effectLst/>
                        </a:rPr>
                        <a:t> </a:t>
                      </a:r>
                      <a:r>
                        <a:rPr lang="et-EE" sz="1400" u="none" strike="noStrike" dirty="0" err="1">
                          <a:effectLst/>
                        </a:rPr>
                        <a:t>category</a:t>
                      </a:r>
                      <a:endParaRPr lang="et-EE" sz="1400" b="1" i="0" u="none" strike="noStrike" dirty="0">
                        <a:solidFill>
                          <a:srgbClr val="000000"/>
                        </a:solidFill>
                        <a:effectLst/>
                        <a:latin typeface="Times New Roman" panose="02020603050405020304" pitchFamily="18"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marL="0" indent="0" algn="ctr" fontAlgn="t">
                        <a:tabLst/>
                      </a:pPr>
                      <a:r>
                        <a:rPr lang="et-EE" sz="1400" u="none" strike="noStrike" dirty="0" err="1">
                          <a:effectLst/>
                        </a:rPr>
                        <a:t>Climate</a:t>
                      </a:r>
                      <a:r>
                        <a:rPr lang="et-EE" sz="1400" u="none" strike="noStrike" dirty="0">
                          <a:effectLst/>
                        </a:rPr>
                        <a:t> /</a:t>
                      </a:r>
                      <a:br>
                        <a:rPr lang="et-EE" sz="1400" u="none" strike="noStrike" dirty="0">
                          <a:effectLst/>
                        </a:rPr>
                      </a:br>
                      <a:r>
                        <a:rPr lang="et-EE" sz="1400" u="none" strike="noStrike" dirty="0" err="1">
                          <a:effectLst/>
                        </a:rPr>
                        <a:t>vegetation</a:t>
                      </a:r>
                      <a:r>
                        <a:rPr lang="et-EE" sz="1400" u="none" strike="noStrike" dirty="0">
                          <a:effectLst/>
                        </a:rPr>
                        <a:t> </a:t>
                      </a:r>
                      <a:r>
                        <a:rPr lang="et-EE" sz="1400" u="none" strike="noStrike" dirty="0" err="1">
                          <a:effectLst/>
                        </a:rPr>
                        <a:t>zone</a:t>
                      </a:r>
                      <a:endParaRPr lang="et-EE" sz="1400" b="0" i="0" u="none" strike="noStrike" dirty="0">
                        <a:solidFill>
                          <a:srgbClr val="000000"/>
                        </a:solidFill>
                        <a:effectLst/>
                        <a:latin typeface="Calibri" panose="020F0502020204030204" pitchFamily="34"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ctr" fontAlgn="t"/>
                      <a:r>
                        <a:rPr lang="et-EE" sz="1400" u="none" strike="noStrike" dirty="0" err="1">
                          <a:effectLst/>
                        </a:rPr>
                        <a:t>Emission</a:t>
                      </a:r>
                      <a:r>
                        <a:rPr lang="et-EE" sz="1400" u="none" strike="noStrike" dirty="0">
                          <a:effectLst/>
                        </a:rPr>
                        <a:t> </a:t>
                      </a:r>
                      <a:r>
                        <a:rPr lang="et-EE" sz="1400" u="none" strike="noStrike" dirty="0" err="1">
                          <a:effectLst/>
                        </a:rPr>
                        <a:t>factor</a:t>
                      </a:r>
                      <a:r>
                        <a:rPr lang="et-EE" sz="1400" u="none" strike="noStrike" baseline="30000" dirty="0" err="1">
                          <a:effectLst/>
                        </a:rPr>
                        <a:t>a</a:t>
                      </a:r>
                      <a:br>
                        <a:rPr lang="et-EE" sz="1400" u="none" strike="noStrike" baseline="30000" dirty="0">
                          <a:effectLst/>
                        </a:rPr>
                      </a:br>
                      <a:r>
                        <a:rPr lang="et-EE" sz="1400" u="none" strike="noStrike" dirty="0">
                          <a:effectLst/>
                        </a:rPr>
                        <a:t>(</a:t>
                      </a:r>
                      <a:r>
                        <a:rPr lang="et-EE" sz="1400" u="none" strike="noStrike" dirty="0" err="1">
                          <a:effectLst/>
                        </a:rPr>
                        <a:t>tonnes</a:t>
                      </a:r>
                      <a:r>
                        <a:rPr lang="et-EE" sz="1400" u="none" strike="noStrike" dirty="0">
                          <a:effectLst/>
                        </a:rPr>
                        <a:t> CO</a:t>
                      </a:r>
                      <a:r>
                        <a:rPr lang="et-EE" sz="1400" u="none" strike="noStrike" baseline="-25000" dirty="0">
                          <a:effectLst/>
                        </a:rPr>
                        <a:t>2</a:t>
                      </a:r>
                      <a:r>
                        <a:rPr lang="et-EE" sz="1400" u="none" strike="noStrike" dirty="0">
                          <a:effectLst/>
                        </a:rPr>
                        <a:t>-C ha</a:t>
                      </a:r>
                      <a:r>
                        <a:rPr lang="et-EE" sz="1400" u="none" strike="noStrike" baseline="30000" dirty="0">
                          <a:effectLst/>
                        </a:rPr>
                        <a:t>-1</a:t>
                      </a:r>
                      <a:r>
                        <a:rPr lang="et-EE" sz="1400" u="none" strike="noStrike" dirty="0">
                          <a:effectLst/>
                        </a:rPr>
                        <a:t>yr</a:t>
                      </a:r>
                      <a:r>
                        <a:rPr lang="et-EE" sz="1400" u="none" strike="noStrike" baseline="30000" dirty="0">
                          <a:effectLst/>
                        </a:rPr>
                        <a:t>-1</a:t>
                      </a:r>
                      <a:r>
                        <a:rPr lang="et-EE" sz="1400" u="none" strike="noStrike" dirty="0">
                          <a:effectLst/>
                        </a:rPr>
                        <a:t>)</a:t>
                      </a:r>
                      <a:endParaRPr lang="et-EE" sz="1400" b="0" i="0" u="none" strike="noStrike" dirty="0">
                        <a:solidFill>
                          <a:srgbClr val="000000"/>
                        </a:solidFill>
                        <a:effectLst/>
                        <a:latin typeface="Calibri" panose="020F0502020204030204" pitchFamily="34"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gridSpan="2">
                  <a:txBody>
                    <a:bodyPr/>
                    <a:lstStyle/>
                    <a:p>
                      <a:pPr algn="ctr" fontAlgn="t"/>
                      <a:r>
                        <a:rPr lang="et-EE" sz="1400" u="none" strike="noStrike" dirty="0">
                          <a:effectLst/>
                        </a:rPr>
                        <a:t>95% </a:t>
                      </a:r>
                      <a:r>
                        <a:rPr lang="et-EE" sz="1400" u="none" strike="noStrike" dirty="0" err="1">
                          <a:effectLst/>
                        </a:rPr>
                        <a:t>Confidence</a:t>
                      </a:r>
                      <a:r>
                        <a:rPr lang="et-EE" sz="1400" u="none" strike="noStrike" dirty="0">
                          <a:effectLst/>
                        </a:rPr>
                        <a:t> </a:t>
                      </a:r>
                      <a:r>
                        <a:rPr lang="et-EE" sz="1400" u="none" strike="noStrike" dirty="0" err="1">
                          <a:effectLst/>
                        </a:rPr>
                        <a:t>interval</a:t>
                      </a:r>
                      <a:r>
                        <a:rPr lang="et-EE" sz="1400" u="none" strike="noStrike" baseline="30000" dirty="0" err="1">
                          <a:effectLst/>
                        </a:rPr>
                        <a:t>b</a:t>
                      </a:r>
                      <a:endParaRPr lang="et-EE" sz="1400" b="1" i="0" u="none" strike="noStrike" dirty="0">
                        <a:solidFill>
                          <a:srgbClr val="000000"/>
                        </a:solidFill>
                        <a:effectLst/>
                        <a:latin typeface="Times New Roman" panose="02020603050405020304" pitchFamily="18"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hMerge="1">
                  <a:txBody>
                    <a:bodyPr/>
                    <a:lstStyle/>
                    <a:p>
                      <a:endParaRPr lang="et-EE"/>
                    </a:p>
                  </a:txBody>
                  <a:tcPr/>
                </a:tc>
                <a:tc>
                  <a:txBody>
                    <a:bodyPr/>
                    <a:lstStyle/>
                    <a:p>
                      <a:pPr algn="ctr" fontAlgn="t"/>
                      <a:r>
                        <a:rPr lang="et-EE" sz="1400" u="none" strike="noStrike" dirty="0">
                          <a:effectLst/>
                        </a:rPr>
                        <a:t>No. of </a:t>
                      </a:r>
                      <a:r>
                        <a:rPr lang="et-EE" sz="1400" u="none" strike="noStrike" dirty="0" err="1">
                          <a:effectLst/>
                        </a:rPr>
                        <a:t>sites</a:t>
                      </a:r>
                      <a:endParaRPr lang="et-EE" sz="1400" b="1" i="0" u="none" strike="noStrike" dirty="0">
                        <a:solidFill>
                          <a:srgbClr val="000000"/>
                        </a:solidFill>
                        <a:effectLst/>
                        <a:latin typeface="Times New Roman" panose="02020603050405020304" pitchFamily="18"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et-EE" sz="800" u="none" strike="noStrike" dirty="0" err="1">
                          <a:effectLst/>
                        </a:rPr>
                        <a:t>Citations</a:t>
                      </a:r>
                      <a:r>
                        <a:rPr lang="et-EE" sz="800" u="none" strike="noStrike" dirty="0">
                          <a:effectLst/>
                        </a:rPr>
                        <a:t>/</a:t>
                      </a:r>
                      <a:r>
                        <a:rPr lang="et-EE" sz="800" u="none" strike="noStrike" dirty="0" err="1">
                          <a:effectLst/>
                        </a:rPr>
                        <a:t>comments</a:t>
                      </a:r>
                      <a:endParaRPr lang="et-EE" sz="800" b="1" i="0" u="none" strike="noStrike" dirty="0">
                        <a:solidFill>
                          <a:srgbClr val="000000"/>
                        </a:solidFill>
                        <a:effectLst/>
                        <a:latin typeface="Times New Roman" panose="02020603050405020304" pitchFamily="18"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863913228"/>
                  </a:ext>
                </a:extLst>
              </a:tr>
              <a:tr h="0">
                <a:tc>
                  <a:txBody>
                    <a:bodyPr/>
                    <a:lstStyle/>
                    <a:p>
                      <a:pPr algn="ctr" fontAlgn="ctr"/>
                      <a:r>
                        <a:rPr lang="et-EE" sz="1400" u="none" strike="noStrike" dirty="0" err="1">
                          <a:effectLst/>
                        </a:rPr>
                        <a:t>Cropland</a:t>
                      </a:r>
                      <a:r>
                        <a:rPr lang="et-EE" sz="1400" u="none" strike="noStrike" dirty="0">
                          <a:effectLst/>
                        </a:rPr>
                        <a:t>, </a:t>
                      </a:r>
                      <a:r>
                        <a:rPr lang="et-EE" sz="1400" u="none" strike="noStrike" dirty="0" err="1">
                          <a:effectLst/>
                        </a:rPr>
                        <a:t>drained</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8100"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u="none" strike="noStrike" dirty="0" err="1">
                          <a:effectLst/>
                        </a:rPr>
                        <a:t>Boreal</a:t>
                      </a:r>
                      <a:r>
                        <a:rPr lang="et-EE" sz="1400" u="none" strike="noStrike" dirty="0">
                          <a:effectLst/>
                        </a:rPr>
                        <a:t> and Temperate</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u="none" strike="noStrike" dirty="0">
                          <a:solidFill>
                            <a:srgbClr val="FF0000"/>
                          </a:solidFill>
                          <a:effectLst/>
                        </a:rPr>
                        <a:t>7.9</a:t>
                      </a:r>
                      <a:endParaRPr lang="et-EE" sz="1400" b="0" i="0" u="none" strike="noStrike" dirty="0">
                        <a:solidFill>
                          <a:srgbClr val="FF0000"/>
                        </a:solidFill>
                        <a:effectLst/>
                        <a:latin typeface="Times New Roman" panose="02020603050405020304" pitchFamily="18" charset="0"/>
                      </a:endParaRPr>
                    </a:p>
                  </a:txBody>
                  <a:tcPr marL="5156"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u="none" strike="noStrike" dirty="0">
                          <a:effectLst/>
                        </a:rPr>
                        <a:t>6.5</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u="none" strike="noStrike" dirty="0">
                          <a:effectLst/>
                        </a:rPr>
                        <a:t>9.4</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u="none" strike="noStrike" dirty="0">
                          <a:effectLst/>
                        </a:rPr>
                        <a:t>39</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l" fontAlgn="t"/>
                      <a:r>
                        <a:rPr lang="et-EE" sz="800" u="none" strike="noStrike" dirty="0" err="1">
                          <a:effectLst/>
                        </a:rPr>
                        <a:t>Drösler</a:t>
                      </a:r>
                      <a:r>
                        <a:rPr lang="et-EE" sz="800" u="none" strike="noStrike" dirty="0">
                          <a:effectLst/>
                        </a:rPr>
                        <a:t> et </a:t>
                      </a:r>
                      <a:r>
                        <a:rPr lang="et-EE" sz="800" u="none" strike="noStrike" dirty="0" err="1">
                          <a:effectLst/>
                        </a:rPr>
                        <a:t>al</a:t>
                      </a:r>
                      <a:r>
                        <a:rPr lang="et-EE" sz="800" u="none" strike="noStrike" dirty="0">
                          <a:effectLst/>
                        </a:rPr>
                        <a:t>., 2013; </a:t>
                      </a:r>
                      <a:r>
                        <a:rPr lang="et-EE" sz="800" u="none" strike="noStrike" dirty="0" err="1">
                          <a:effectLst/>
                        </a:rPr>
                        <a:t>Elsgaard</a:t>
                      </a:r>
                      <a:r>
                        <a:rPr lang="et-EE" sz="800" u="none" strike="noStrike" dirty="0">
                          <a:effectLst/>
                        </a:rPr>
                        <a:t> et </a:t>
                      </a:r>
                      <a:r>
                        <a:rPr lang="et-EE" sz="800" u="none" strike="noStrike" dirty="0" err="1">
                          <a:effectLst/>
                        </a:rPr>
                        <a:t>al</a:t>
                      </a:r>
                      <a:r>
                        <a:rPr lang="et-EE" sz="800" u="none" strike="noStrike" dirty="0">
                          <a:effectLst/>
                        </a:rPr>
                        <a:t>., 2012; </a:t>
                      </a:r>
                      <a:r>
                        <a:rPr lang="et-EE" sz="800" u="none" strike="noStrike" dirty="0" err="1">
                          <a:effectLst/>
                        </a:rPr>
                        <a:t>Grønlund</a:t>
                      </a:r>
                      <a:r>
                        <a:rPr lang="et-EE" sz="800" u="none" strike="noStrike" dirty="0">
                          <a:effectLst/>
                        </a:rPr>
                        <a:t> et </a:t>
                      </a:r>
                      <a:r>
                        <a:rPr lang="et-EE" sz="800" u="none" strike="noStrike" dirty="0" err="1">
                          <a:effectLst/>
                        </a:rPr>
                        <a:t>al</a:t>
                      </a:r>
                      <a:r>
                        <a:rPr lang="et-EE" sz="800" u="none" strike="noStrike" dirty="0">
                          <a:effectLst/>
                        </a:rPr>
                        <a:t>., 2008; </a:t>
                      </a:r>
                      <a:r>
                        <a:rPr lang="et-EE" sz="800" u="none" strike="noStrike" dirty="0" err="1">
                          <a:effectLst/>
                        </a:rPr>
                        <a:t>Kasimir</a:t>
                      </a:r>
                      <a:r>
                        <a:rPr lang="et-EE" sz="800" u="none" strike="noStrike" dirty="0">
                          <a:effectLst/>
                        </a:rPr>
                        <a:t>-Klemedtsson et </a:t>
                      </a:r>
                      <a:r>
                        <a:rPr lang="et-EE" sz="800" u="none" strike="noStrike" dirty="0" err="1">
                          <a:effectLst/>
                        </a:rPr>
                        <a:t>al</a:t>
                      </a:r>
                      <a:r>
                        <a:rPr lang="et-EE" sz="800" u="none" strike="noStrike" dirty="0">
                          <a:effectLst/>
                        </a:rPr>
                        <a:t>., 1997; </a:t>
                      </a:r>
                      <a:r>
                        <a:rPr lang="et-EE" sz="800" u="none" strike="noStrike" dirty="0" err="1">
                          <a:effectLst/>
                        </a:rPr>
                        <a:t>Leifeld</a:t>
                      </a:r>
                      <a:r>
                        <a:rPr lang="et-EE" sz="800" u="none" strike="noStrike" dirty="0">
                          <a:effectLst/>
                        </a:rPr>
                        <a:t> et </a:t>
                      </a:r>
                      <a:r>
                        <a:rPr lang="et-EE" sz="800" u="none" strike="noStrike" dirty="0" err="1">
                          <a:effectLst/>
                        </a:rPr>
                        <a:t>al</a:t>
                      </a:r>
                      <a:r>
                        <a:rPr lang="et-EE" sz="800" u="none" strike="noStrike" dirty="0">
                          <a:effectLst/>
                        </a:rPr>
                        <a:t>., 2011; </a:t>
                      </a:r>
                      <a:r>
                        <a:rPr lang="et-EE" sz="800" u="none" strike="noStrike" dirty="0" err="1">
                          <a:effectLst/>
                        </a:rPr>
                        <a:t>Maljanen</a:t>
                      </a:r>
                      <a:r>
                        <a:rPr lang="et-EE" sz="800" u="none" strike="noStrike" dirty="0">
                          <a:effectLst/>
                        </a:rPr>
                        <a:t> et </a:t>
                      </a:r>
                      <a:r>
                        <a:rPr lang="et-EE" sz="800" u="none" strike="noStrike" dirty="0" err="1">
                          <a:effectLst/>
                        </a:rPr>
                        <a:t>al</a:t>
                      </a:r>
                      <a:r>
                        <a:rPr lang="et-EE" sz="800" u="none" strike="noStrike" dirty="0">
                          <a:effectLst/>
                        </a:rPr>
                        <a:t>., 2001a, 2003a, 2004, 2007;</a:t>
                      </a:r>
                      <a:br>
                        <a:rPr lang="et-EE" sz="800" u="none" strike="noStrike" dirty="0">
                          <a:effectLst/>
                        </a:rPr>
                      </a:br>
                      <a:r>
                        <a:rPr lang="et-EE" sz="800" u="none" strike="noStrike" dirty="0">
                          <a:effectLst/>
                        </a:rPr>
                        <a:t>Morrison et </a:t>
                      </a:r>
                      <a:r>
                        <a:rPr lang="et-EE" sz="800" u="none" strike="noStrike" dirty="0" err="1">
                          <a:effectLst/>
                        </a:rPr>
                        <a:t>al</a:t>
                      </a:r>
                      <a:r>
                        <a:rPr lang="et-EE" sz="800" u="none" strike="noStrike" dirty="0">
                          <a:effectLst/>
                        </a:rPr>
                        <a:t>., 2013; Petersen et </a:t>
                      </a:r>
                      <a:r>
                        <a:rPr lang="et-EE" sz="800" u="none" strike="noStrike" dirty="0" err="1">
                          <a:effectLst/>
                        </a:rPr>
                        <a:t>al</a:t>
                      </a:r>
                      <a:r>
                        <a:rPr lang="et-EE" sz="800" u="none" strike="noStrike" dirty="0">
                          <a:effectLst/>
                        </a:rPr>
                        <a:t>., 2012</a:t>
                      </a:r>
                      <a:endParaRPr lang="et-EE" sz="800" b="0" i="0" u="none" strike="noStrike" dirty="0">
                        <a:solidFill>
                          <a:srgbClr val="000000"/>
                        </a:solidFill>
                        <a:effectLst/>
                        <a:latin typeface="Calibri" panose="020F0502020204030204" pitchFamily="34" charset="0"/>
                      </a:endParaRPr>
                    </a:p>
                  </a:txBody>
                  <a:tcPr marL="61867" marR="5156" marT="5156" marB="0">
                    <a:lnL w="12700" cap="flat" cmpd="sng" algn="ctr">
                      <a:solidFill>
                        <a:schemeClr val="tx1"/>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9412023"/>
                  </a:ext>
                </a:extLst>
              </a:tr>
              <a:tr h="0">
                <a:tc>
                  <a:txBody>
                    <a:bodyPr/>
                    <a:lstStyle/>
                    <a:p>
                      <a:pPr algn="ctr" fontAlgn="ctr"/>
                      <a:r>
                        <a:rPr lang="et-EE" sz="1400" u="none" strike="noStrike" dirty="0" err="1">
                          <a:effectLst/>
                        </a:rPr>
                        <a:t>Cropland</a:t>
                      </a:r>
                      <a:r>
                        <a:rPr lang="et-EE" sz="1400" u="none" strike="noStrike" dirty="0">
                          <a:effectLst/>
                        </a:rPr>
                        <a:t> and </a:t>
                      </a:r>
                      <a:r>
                        <a:rPr lang="et-EE" sz="1400" u="none" strike="noStrike" dirty="0" err="1">
                          <a:effectLst/>
                        </a:rPr>
                        <a:t>fallow</a:t>
                      </a:r>
                      <a:r>
                        <a:rPr lang="et-EE" sz="1400" u="none" strike="noStrike" dirty="0">
                          <a:effectLst/>
                        </a:rPr>
                        <a:t>, </a:t>
                      </a:r>
                      <a:r>
                        <a:rPr lang="et-EE" sz="1400" u="none" strike="noStrike" dirty="0" err="1">
                          <a:effectLst/>
                        </a:rPr>
                        <a:t>drained</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err="1">
                          <a:effectLst/>
                        </a:rPr>
                        <a:t>Tropical</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14</a:t>
                      </a:r>
                      <a:endParaRPr lang="et-EE" sz="1400" b="0" i="0" u="none" strike="noStrike" dirty="0">
                        <a:solidFill>
                          <a:srgbClr val="000000"/>
                        </a:solidFill>
                        <a:effectLst/>
                        <a:latin typeface="Times New Roman" panose="02020603050405020304" pitchFamily="18" charset="0"/>
                      </a:endParaRPr>
                    </a:p>
                  </a:txBody>
                  <a:tcPr marL="5156"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6.6</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26</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10</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et-EE" sz="800" u="none" strike="noStrike" dirty="0">
                          <a:effectLst/>
                        </a:rPr>
                        <a:t>Ali et </a:t>
                      </a:r>
                      <a:r>
                        <a:rPr lang="et-EE" sz="800" u="none" strike="noStrike" dirty="0" err="1">
                          <a:effectLst/>
                        </a:rPr>
                        <a:t>al</a:t>
                      </a:r>
                      <a:r>
                        <a:rPr lang="et-EE" sz="800" u="none" strike="noStrike" dirty="0">
                          <a:effectLst/>
                        </a:rPr>
                        <a:t>., 2006; </a:t>
                      </a:r>
                      <a:r>
                        <a:rPr lang="et-EE" sz="800" u="none" strike="noStrike" dirty="0" err="1">
                          <a:effectLst/>
                        </a:rPr>
                        <a:t>Chimner</a:t>
                      </a:r>
                      <a:r>
                        <a:rPr lang="et-EE" sz="800" u="none" strike="noStrike" dirty="0">
                          <a:effectLst/>
                        </a:rPr>
                        <a:t>, 2004; </a:t>
                      </a:r>
                      <a:r>
                        <a:rPr lang="et-EE" sz="800" u="none" strike="noStrike" dirty="0" err="1">
                          <a:effectLst/>
                        </a:rPr>
                        <a:t>Chimner</a:t>
                      </a:r>
                      <a:r>
                        <a:rPr lang="et-EE" sz="800" u="none" strike="noStrike" dirty="0">
                          <a:effectLst/>
                        </a:rPr>
                        <a:t> &amp; </a:t>
                      </a:r>
                      <a:r>
                        <a:rPr lang="et-EE" sz="800" u="none" strike="noStrike" dirty="0" err="1">
                          <a:effectLst/>
                        </a:rPr>
                        <a:t>Ewel</a:t>
                      </a:r>
                      <a:r>
                        <a:rPr lang="et-EE" sz="800" u="none" strike="noStrike" dirty="0">
                          <a:effectLst/>
                        </a:rPr>
                        <a:t>, 2004; </a:t>
                      </a:r>
                      <a:r>
                        <a:rPr lang="et-EE" sz="800" u="none" strike="noStrike" dirty="0" err="1">
                          <a:effectLst/>
                        </a:rPr>
                        <a:t>Dariah</a:t>
                      </a:r>
                      <a:r>
                        <a:rPr lang="et-EE" sz="800" u="none" strike="noStrike" dirty="0">
                          <a:effectLst/>
                        </a:rPr>
                        <a:t> et </a:t>
                      </a:r>
                      <a:r>
                        <a:rPr lang="et-EE" sz="800" u="none" strike="noStrike" dirty="0" err="1">
                          <a:effectLst/>
                        </a:rPr>
                        <a:t>al</a:t>
                      </a:r>
                      <a:r>
                        <a:rPr lang="et-EE" sz="800" u="none" strike="noStrike" dirty="0">
                          <a:effectLst/>
                        </a:rPr>
                        <a:t>., 2013; </a:t>
                      </a:r>
                      <a:r>
                        <a:rPr lang="et-EE" sz="800" u="none" strike="noStrike" dirty="0" err="1">
                          <a:effectLst/>
                        </a:rPr>
                        <a:t>Darung</a:t>
                      </a:r>
                      <a:r>
                        <a:rPr lang="et-EE" sz="800" u="none" strike="noStrike" dirty="0">
                          <a:effectLst/>
                        </a:rPr>
                        <a:t> et </a:t>
                      </a:r>
                      <a:r>
                        <a:rPr lang="et-EE" sz="800" u="none" strike="noStrike" dirty="0" err="1">
                          <a:effectLst/>
                        </a:rPr>
                        <a:t>al</a:t>
                      </a:r>
                      <a:r>
                        <a:rPr lang="et-EE" sz="800" u="none" strike="noStrike" dirty="0">
                          <a:effectLst/>
                        </a:rPr>
                        <a:t>., 2005; </a:t>
                      </a:r>
                      <a:r>
                        <a:rPr lang="et-EE" sz="800" u="none" strike="noStrike" dirty="0" err="1">
                          <a:effectLst/>
                        </a:rPr>
                        <a:t>Furukawa</a:t>
                      </a:r>
                      <a:r>
                        <a:rPr lang="et-EE" sz="800" u="none" strike="noStrike" dirty="0">
                          <a:effectLst/>
                        </a:rPr>
                        <a:t> et </a:t>
                      </a:r>
                      <a:r>
                        <a:rPr lang="et-EE" sz="800" u="none" strike="noStrike" dirty="0" err="1">
                          <a:effectLst/>
                        </a:rPr>
                        <a:t>al</a:t>
                      </a:r>
                      <a:r>
                        <a:rPr lang="et-EE" sz="800" u="none" strike="noStrike" dirty="0">
                          <a:effectLst/>
                        </a:rPr>
                        <a:t>., 2005; Gill &amp; Jackson, 2000; </a:t>
                      </a:r>
                      <a:r>
                        <a:rPr lang="et-EE" sz="800" u="none" strike="noStrike" dirty="0" err="1">
                          <a:effectLst/>
                        </a:rPr>
                        <a:t>Hairiah</a:t>
                      </a:r>
                      <a:r>
                        <a:rPr lang="et-EE" sz="800" u="none" strike="noStrike" dirty="0">
                          <a:effectLst/>
                        </a:rPr>
                        <a:t> et </a:t>
                      </a:r>
                      <a:r>
                        <a:rPr lang="et-EE" sz="800" u="none" strike="noStrike" dirty="0" err="1">
                          <a:effectLst/>
                        </a:rPr>
                        <a:t>al</a:t>
                      </a:r>
                      <a:r>
                        <a:rPr lang="et-EE" sz="800" u="none" strike="noStrike" dirty="0">
                          <a:effectLst/>
                        </a:rPr>
                        <a:t>., 2000; </a:t>
                      </a:r>
                      <a:r>
                        <a:rPr lang="et-EE" sz="800" u="none" strike="noStrike" dirty="0" err="1">
                          <a:effectLst/>
                        </a:rPr>
                        <a:t>Hirano</a:t>
                      </a:r>
                      <a:r>
                        <a:rPr lang="et-EE" sz="800" u="none" strike="noStrike" dirty="0">
                          <a:effectLst/>
                        </a:rPr>
                        <a:t> et </a:t>
                      </a:r>
                      <a:r>
                        <a:rPr lang="et-EE" sz="800" u="none" strike="noStrike" dirty="0" err="1">
                          <a:effectLst/>
                        </a:rPr>
                        <a:t>al</a:t>
                      </a:r>
                      <a:r>
                        <a:rPr lang="et-EE" sz="800" u="none" strike="noStrike" dirty="0">
                          <a:effectLst/>
                        </a:rPr>
                        <a:t>., 2009; </a:t>
                      </a:r>
                      <a:r>
                        <a:rPr lang="et-EE" sz="800" u="none" strike="noStrike" dirty="0" err="1">
                          <a:effectLst/>
                        </a:rPr>
                        <a:t>Ishida</a:t>
                      </a:r>
                      <a:r>
                        <a:rPr lang="et-EE" sz="800" u="none" strike="noStrike" dirty="0">
                          <a:effectLst/>
                        </a:rPr>
                        <a:t> et </a:t>
                      </a:r>
                      <a:r>
                        <a:rPr lang="et-EE" sz="800" u="none" strike="noStrike" dirty="0" err="1">
                          <a:effectLst/>
                        </a:rPr>
                        <a:t>al</a:t>
                      </a:r>
                      <a:r>
                        <a:rPr lang="et-EE" sz="800" u="none" strike="noStrike" dirty="0">
                          <a:effectLst/>
                        </a:rPr>
                        <a:t>., 2001; Jauhiainen et </a:t>
                      </a:r>
                      <a:r>
                        <a:rPr lang="et-EE" sz="800" u="none" strike="noStrike" dirty="0" err="1">
                          <a:effectLst/>
                        </a:rPr>
                        <a:t>al</a:t>
                      </a:r>
                      <a:r>
                        <a:rPr lang="et-EE" sz="800" u="none" strike="noStrike" dirty="0">
                          <a:effectLst/>
                        </a:rPr>
                        <a:t>., 2012a; </a:t>
                      </a:r>
                      <a:r>
                        <a:rPr lang="et-EE" sz="800" u="none" strike="noStrike" dirty="0" err="1">
                          <a:effectLst/>
                        </a:rPr>
                        <a:t>Melling</a:t>
                      </a:r>
                      <a:r>
                        <a:rPr lang="et-EE" sz="800" u="none" strike="noStrike" dirty="0">
                          <a:effectLst/>
                        </a:rPr>
                        <a:t> et </a:t>
                      </a:r>
                      <a:r>
                        <a:rPr lang="et-EE" sz="800" u="none" strike="noStrike" dirty="0" err="1">
                          <a:effectLst/>
                        </a:rPr>
                        <a:t>al</a:t>
                      </a:r>
                      <a:r>
                        <a:rPr lang="et-EE" sz="800" u="none" strike="noStrike" dirty="0">
                          <a:effectLst/>
                        </a:rPr>
                        <a:t>., 2007a</a:t>
                      </a:r>
                      <a:endParaRPr lang="et-EE" sz="800" b="0" i="0" u="none" strike="noStrike" dirty="0">
                        <a:solidFill>
                          <a:srgbClr val="000000"/>
                        </a:solidFill>
                        <a:effectLst/>
                        <a:latin typeface="Calibri" panose="020F0502020204030204" pitchFamily="34" charset="0"/>
                      </a:endParaRPr>
                    </a:p>
                  </a:txBody>
                  <a:tcPr marL="61867" marR="5156" marT="51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78810"/>
                  </a:ext>
                </a:extLst>
              </a:tr>
              <a:tr h="0">
                <a:tc>
                  <a:txBody>
                    <a:bodyPr/>
                    <a:lstStyle/>
                    <a:p>
                      <a:pPr algn="ctr" fontAlgn="ctr"/>
                      <a:r>
                        <a:rPr lang="et-EE" sz="1400" u="none" strike="noStrike" dirty="0" err="1">
                          <a:effectLst/>
                        </a:rPr>
                        <a:t>Cropland</a:t>
                      </a:r>
                      <a:r>
                        <a:rPr lang="et-EE" sz="1400" u="none" strike="noStrike" dirty="0">
                          <a:effectLst/>
                        </a:rPr>
                        <a:t>, </a:t>
                      </a:r>
                      <a:r>
                        <a:rPr lang="et-EE" sz="1400" u="none" strike="noStrike" dirty="0" err="1">
                          <a:effectLst/>
                        </a:rPr>
                        <a:t>drained</a:t>
                      </a:r>
                      <a:r>
                        <a:rPr lang="et-EE" sz="1400" u="none" strike="noStrike" dirty="0">
                          <a:effectLst/>
                        </a:rPr>
                        <a:t>, </a:t>
                      </a:r>
                      <a:r>
                        <a:rPr lang="et-EE" sz="1400" u="none" strike="noStrike" dirty="0" err="1">
                          <a:effectLst/>
                        </a:rPr>
                        <a:t>paddy</a:t>
                      </a:r>
                      <a:r>
                        <a:rPr lang="et-EE" sz="1400" u="none" strike="noStrike" dirty="0">
                          <a:effectLst/>
                        </a:rPr>
                        <a:t> </a:t>
                      </a:r>
                      <a:r>
                        <a:rPr lang="et-EE" sz="1400" u="none" strike="noStrike" dirty="0" err="1">
                          <a:effectLst/>
                        </a:rPr>
                        <a:t>rice</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err="1">
                          <a:effectLst/>
                        </a:rPr>
                        <a:t>Tropical</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9.4</a:t>
                      </a:r>
                      <a:endParaRPr lang="et-EE" sz="1400" b="0" i="0" u="none" strike="noStrike" dirty="0">
                        <a:solidFill>
                          <a:srgbClr val="000000"/>
                        </a:solidFill>
                        <a:effectLst/>
                        <a:latin typeface="Times New Roman" panose="02020603050405020304" pitchFamily="18" charset="0"/>
                      </a:endParaRPr>
                    </a:p>
                  </a:txBody>
                  <a:tcPr marL="5156"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-0.2</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20</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6</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et-EE" sz="800" u="none" strike="noStrike" dirty="0" err="1">
                          <a:effectLst/>
                        </a:rPr>
                        <a:t>Dariah</a:t>
                      </a:r>
                      <a:r>
                        <a:rPr lang="et-EE" sz="800" u="none" strike="noStrike" dirty="0">
                          <a:effectLst/>
                        </a:rPr>
                        <a:t> et </a:t>
                      </a:r>
                      <a:r>
                        <a:rPr lang="et-EE" sz="800" u="none" strike="noStrike" dirty="0" err="1">
                          <a:effectLst/>
                        </a:rPr>
                        <a:t>al</a:t>
                      </a:r>
                      <a:r>
                        <a:rPr lang="et-EE" sz="800" u="none" strike="noStrike" dirty="0">
                          <a:effectLst/>
                        </a:rPr>
                        <a:t>., 2013; </a:t>
                      </a:r>
                      <a:r>
                        <a:rPr lang="et-EE" sz="800" u="none" strike="noStrike" dirty="0" err="1">
                          <a:effectLst/>
                        </a:rPr>
                        <a:t>Furukawa</a:t>
                      </a:r>
                      <a:r>
                        <a:rPr lang="et-EE" sz="800" u="none" strike="noStrike" dirty="0">
                          <a:effectLst/>
                        </a:rPr>
                        <a:t> et </a:t>
                      </a:r>
                      <a:r>
                        <a:rPr lang="et-EE" sz="800" u="none" strike="noStrike" dirty="0" err="1">
                          <a:effectLst/>
                        </a:rPr>
                        <a:t>al</a:t>
                      </a:r>
                      <a:r>
                        <a:rPr lang="et-EE" sz="800" u="none" strike="noStrike" dirty="0">
                          <a:effectLst/>
                        </a:rPr>
                        <a:t>., 2005; </a:t>
                      </a:r>
                      <a:r>
                        <a:rPr lang="et-EE" sz="800" u="none" strike="noStrike" dirty="0" err="1">
                          <a:effectLst/>
                        </a:rPr>
                        <a:t>Hadi</a:t>
                      </a:r>
                      <a:r>
                        <a:rPr lang="et-EE" sz="800" u="none" strike="noStrike" dirty="0">
                          <a:effectLst/>
                        </a:rPr>
                        <a:t> et </a:t>
                      </a:r>
                      <a:r>
                        <a:rPr lang="et-EE" sz="800" u="none" strike="noStrike" dirty="0" err="1">
                          <a:effectLst/>
                        </a:rPr>
                        <a:t>al</a:t>
                      </a:r>
                      <a:r>
                        <a:rPr lang="et-EE" sz="800" u="none" strike="noStrike" dirty="0">
                          <a:effectLst/>
                        </a:rPr>
                        <a:t>., 2005; </a:t>
                      </a:r>
                      <a:r>
                        <a:rPr lang="et-EE" sz="800" u="none" strike="noStrike" dirty="0" err="1">
                          <a:effectLst/>
                        </a:rPr>
                        <a:t>Hairiah</a:t>
                      </a:r>
                      <a:r>
                        <a:rPr lang="et-EE" sz="800" u="none" strike="noStrike" dirty="0">
                          <a:effectLst/>
                        </a:rPr>
                        <a:t> et </a:t>
                      </a:r>
                      <a:r>
                        <a:rPr lang="et-EE" sz="800" u="none" strike="noStrike" dirty="0" err="1">
                          <a:effectLst/>
                        </a:rPr>
                        <a:t>al</a:t>
                      </a:r>
                      <a:r>
                        <a:rPr lang="et-EE" sz="800" u="none" strike="noStrike" dirty="0">
                          <a:effectLst/>
                        </a:rPr>
                        <a:t>., 1999; </a:t>
                      </a:r>
                      <a:r>
                        <a:rPr lang="et-EE" sz="800" u="none" strike="noStrike" dirty="0" err="1">
                          <a:effectLst/>
                        </a:rPr>
                        <a:t>Inubushi</a:t>
                      </a:r>
                      <a:r>
                        <a:rPr lang="et-EE" sz="800" u="none" strike="noStrike" dirty="0">
                          <a:effectLst/>
                        </a:rPr>
                        <a:t> et </a:t>
                      </a:r>
                      <a:r>
                        <a:rPr lang="et-EE" sz="800" u="none" strike="noStrike" dirty="0" err="1">
                          <a:effectLst/>
                        </a:rPr>
                        <a:t>al</a:t>
                      </a:r>
                      <a:r>
                        <a:rPr lang="et-EE" sz="800" u="none" strike="noStrike" dirty="0">
                          <a:effectLst/>
                        </a:rPr>
                        <a:t>., 2003; </a:t>
                      </a:r>
                      <a:r>
                        <a:rPr lang="et-EE" sz="800" u="none" strike="noStrike" dirty="0" err="1">
                          <a:effectLst/>
                        </a:rPr>
                        <a:t>Ishida</a:t>
                      </a:r>
                      <a:r>
                        <a:rPr lang="et-EE" sz="800" u="none" strike="noStrike" dirty="0">
                          <a:effectLst/>
                        </a:rPr>
                        <a:t> et </a:t>
                      </a:r>
                      <a:r>
                        <a:rPr lang="et-EE" sz="800" u="none" strike="noStrike" dirty="0" err="1">
                          <a:effectLst/>
                        </a:rPr>
                        <a:t>al</a:t>
                      </a:r>
                      <a:r>
                        <a:rPr lang="et-EE" sz="800" u="none" strike="noStrike" dirty="0">
                          <a:effectLst/>
                        </a:rPr>
                        <a:t>., 2001; Matthews et </a:t>
                      </a:r>
                      <a:r>
                        <a:rPr lang="et-EE" sz="800" u="none" strike="noStrike" dirty="0" err="1">
                          <a:effectLst/>
                        </a:rPr>
                        <a:t>al</a:t>
                      </a:r>
                      <a:r>
                        <a:rPr lang="et-EE" sz="800" u="none" strike="noStrike" dirty="0">
                          <a:effectLst/>
                        </a:rPr>
                        <a:t>., 2000; </a:t>
                      </a:r>
                      <a:r>
                        <a:rPr lang="et-EE" sz="800" u="none" strike="noStrike" dirty="0" err="1">
                          <a:effectLst/>
                        </a:rPr>
                        <a:t>Melling</a:t>
                      </a:r>
                      <a:r>
                        <a:rPr lang="et-EE" sz="800" u="none" strike="noStrike" dirty="0">
                          <a:effectLst/>
                        </a:rPr>
                        <a:t> et </a:t>
                      </a:r>
                      <a:r>
                        <a:rPr lang="et-EE" sz="800" u="none" strike="noStrike" dirty="0" err="1">
                          <a:effectLst/>
                        </a:rPr>
                        <a:t>al</a:t>
                      </a:r>
                      <a:r>
                        <a:rPr lang="et-EE" sz="800" u="none" strike="noStrike" dirty="0">
                          <a:effectLst/>
                        </a:rPr>
                        <a:t>., 2007a</a:t>
                      </a:r>
                      <a:endParaRPr lang="et-EE" sz="800" b="0" i="0" u="none" strike="noStrike" dirty="0">
                        <a:solidFill>
                          <a:srgbClr val="000000"/>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796631"/>
                  </a:ext>
                </a:extLst>
              </a:tr>
              <a:tr h="0">
                <a:tc>
                  <a:txBody>
                    <a:bodyPr/>
                    <a:lstStyle/>
                    <a:p>
                      <a:pPr algn="ctr" fontAlgn="ctr"/>
                      <a:r>
                        <a:rPr lang="et-EE" sz="1400" u="none" strike="noStrike" dirty="0" err="1">
                          <a:solidFill>
                            <a:schemeClr val="tx1"/>
                          </a:solidFill>
                          <a:effectLst/>
                        </a:rPr>
                        <a:t>Grassland</a:t>
                      </a:r>
                      <a:r>
                        <a:rPr lang="et-EE" sz="1400" u="none" strike="noStrike" dirty="0">
                          <a:solidFill>
                            <a:schemeClr val="tx1"/>
                          </a:solidFill>
                          <a:effectLst/>
                        </a:rPr>
                        <a:t>, </a:t>
                      </a:r>
                      <a:r>
                        <a:rPr lang="et-EE" sz="1400" u="none" strike="noStrike" dirty="0" err="1">
                          <a:solidFill>
                            <a:schemeClr val="tx1"/>
                          </a:solidFill>
                          <a:effectLst/>
                        </a:rPr>
                        <a:t>drained</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u="none" strike="noStrike" dirty="0" err="1">
                          <a:solidFill>
                            <a:schemeClr val="tx1"/>
                          </a:solidFill>
                          <a:effectLst/>
                        </a:rPr>
                        <a:t>Boreal</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u="none" strike="noStrike" dirty="0">
                          <a:solidFill>
                            <a:schemeClr val="tx1"/>
                          </a:solidFill>
                          <a:effectLst/>
                        </a:rPr>
                        <a:t>5.7</a:t>
                      </a:r>
                      <a:endParaRPr lang="et-EE" sz="1400" b="0" i="0" u="none" strike="noStrike" dirty="0">
                        <a:solidFill>
                          <a:schemeClr val="tx1"/>
                        </a:solidFill>
                        <a:effectLst/>
                        <a:latin typeface="Times New Roman" panose="02020603050405020304" pitchFamily="18" charset="0"/>
                      </a:endParaRPr>
                    </a:p>
                  </a:txBody>
                  <a:tcPr marL="5156"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u="none" strike="noStrike" dirty="0">
                          <a:effectLst/>
                        </a:rPr>
                        <a:t>2.9</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u="none" strike="noStrike" dirty="0">
                          <a:effectLst/>
                        </a:rPr>
                        <a:t>8.6</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u="none" strike="noStrike" dirty="0">
                          <a:effectLst/>
                        </a:rPr>
                        <a:t>8</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l" fontAlgn="t"/>
                      <a:r>
                        <a:rPr lang="et-EE" sz="800" u="none" strike="noStrike" dirty="0" err="1">
                          <a:effectLst/>
                        </a:rPr>
                        <a:t>Grønlund</a:t>
                      </a:r>
                      <a:r>
                        <a:rPr lang="et-EE" sz="800" u="none" strike="noStrike" dirty="0">
                          <a:effectLst/>
                        </a:rPr>
                        <a:t> et </a:t>
                      </a:r>
                      <a:r>
                        <a:rPr lang="et-EE" sz="800" u="none" strike="noStrike" dirty="0" err="1">
                          <a:effectLst/>
                        </a:rPr>
                        <a:t>al</a:t>
                      </a:r>
                      <a:r>
                        <a:rPr lang="et-EE" sz="800" u="none" strike="noStrike" dirty="0">
                          <a:effectLst/>
                        </a:rPr>
                        <a:t>., 2006; </a:t>
                      </a:r>
                      <a:r>
                        <a:rPr lang="et-EE" sz="800" u="none" strike="noStrike" dirty="0" err="1">
                          <a:effectLst/>
                        </a:rPr>
                        <a:t>Kreshtapova</a:t>
                      </a:r>
                      <a:r>
                        <a:rPr lang="et-EE" sz="800" u="none" strike="noStrike" dirty="0">
                          <a:effectLst/>
                        </a:rPr>
                        <a:t> &amp; </a:t>
                      </a:r>
                      <a:r>
                        <a:rPr lang="et-EE" sz="800" u="none" strike="noStrike" dirty="0" err="1">
                          <a:effectLst/>
                        </a:rPr>
                        <a:t>Maslov</a:t>
                      </a:r>
                      <a:r>
                        <a:rPr lang="et-EE" sz="800" u="none" strike="noStrike" dirty="0">
                          <a:effectLst/>
                        </a:rPr>
                        <a:t>, 2004; Lohila et </a:t>
                      </a:r>
                      <a:r>
                        <a:rPr lang="et-EE" sz="800" u="none" strike="noStrike" dirty="0" err="1">
                          <a:effectLst/>
                        </a:rPr>
                        <a:t>al</a:t>
                      </a:r>
                      <a:r>
                        <a:rPr lang="et-EE" sz="800" u="none" strike="noStrike" dirty="0">
                          <a:effectLst/>
                        </a:rPr>
                        <a:t>., 2004; </a:t>
                      </a:r>
                      <a:r>
                        <a:rPr lang="et-EE" sz="800" u="none" strike="noStrike" dirty="0" err="1">
                          <a:effectLst/>
                        </a:rPr>
                        <a:t>Maljanen</a:t>
                      </a:r>
                      <a:r>
                        <a:rPr lang="et-EE" sz="800" u="none" strike="noStrike" dirty="0">
                          <a:effectLst/>
                        </a:rPr>
                        <a:t> et </a:t>
                      </a:r>
                      <a:r>
                        <a:rPr lang="et-EE" sz="800" u="none" strike="noStrike" dirty="0" err="1">
                          <a:effectLst/>
                        </a:rPr>
                        <a:t>al</a:t>
                      </a:r>
                      <a:r>
                        <a:rPr lang="et-EE" sz="800" u="none" strike="noStrike" dirty="0">
                          <a:effectLst/>
                        </a:rPr>
                        <a:t>., 2001a, 2004; </a:t>
                      </a:r>
                      <a:r>
                        <a:rPr lang="et-EE" sz="800" u="none" strike="noStrike" dirty="0" err="1">
                          <a:effectLst/>
                        </a:rPr>
                        <a:t>Nykänen</a:t>
                      </a:r>
                      <a:r>
                        <a:rPr lang="et-EE" sz="800" u="none" strike="noStrike" dirty="0">
                          <a:effectLst/>
                        </a:rPr>
                        <a:t> et </a:t>
                      </a:r>
                      <a:r>
                        <a:rPr lang="et-EE" sz="800" u="none" strike="noStrike" dirty="0" err="1">
                          <a:effectLst/>
                        </a:rPr>
                        <a:t>al</a:t>
                      </a:r>
                      <a:r>
                        <a:rPr lang="et-EE" sz="800" u="none" strike="noStrike" dirty="0">
                          <a:effectLst/>
                        </a:rPr>
                        <a:t>., 1995; </a:t>
                      </a:r>
                      <a:r>
                        <a:rPr lang="et-EE" sz="800" u="none" strike="noStrike" dirty="0" err="1">
                          <a:effectLst/>
                        </a:rPr>
                        <a:t>Shurpali</a:t>
                      </a:r>
                      <a:r>
                        <a:rPr lang="et-EE" sz="800" u="none" strike="noStrike" dirty="0">
                          <a:effectLst/>
                        </a:rPr>
                        <a:t> et </a:t>
                      </a:r>
                      <a:r>
                        <a:rPr lang="et-EE" sz="800" u="none" strike="noStrike" dirty="0" err="1">
                          <a:effectLst/>
                        </a:rPr>
                        <a:t>al</a:t>
                      </a:r>
                      <a:r>
                        <a:rPr lang="et-EE" sz="800" u="none" strike="noStrike" dirty="0">
                          <a:effectLst/>
                        </a:rPr>
                        <a:t>., 2009</a:t>
                      </a:r>
                      <a:endParaRPr lang="et-EE" sz="800" b="0" i="0" u="none" strike="noStrike" dirty="0">
                        <a:solidFill>
                          <a:srgbClr val="000000"/>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950863188"/>
                  </a:ext>
                </a:extLst>
              </a:tr>
              <a:tr h="0">
                <a:tc>
                  <a:txBody>
                    <a:bodyPr/>
                    <a:lstStyle/>
                    <a:p>
                      <a:pPr algn="ctr" fontAlgn="t"/>
                      <a:r>
                        <a:rPr lang="et-EE" sz="1400" u="none" strike="noStrike" dirty="0" err="1">
                          <a:effectLst/>
                        </a:rPr>
                        <a:t>Grassland</a:t>
                      </a:r>
                      <a:r>
                        <a:rPr lang="et-EE" sz="1400" u="none" strike="noStrike" dirty="0">
                          <a:effectLst/>
                        </a:rPr>
                        <a:t>, </a:t>
                      </a:r>
                      <a:r>
                        <a:rPr lang="et-EE" sz="1400" u="none" strike="noStrike" dirty="0" err="1">
                          <a:effectLst/>
                        </a:rPr>
                        <a:t>drained</a:t>
                      </a:r>
                      <a:r>
                        <a:rPr lang="et-EE" sz="1400" u="none" strike="noStrike" dirty="0">
                          <a:effectLst/>
                        </a:rPr>
                        <a:t>, </a:t>
                      </a:r>
                      <a:r>
                        <a:rPr lang="et-EE" sz="1400" u="none" strike="noStrike" dirty="0" err="1">
                          <a:effectLst/>
                        </a:rPr>
                        <a:t>nutrient</a:t>
                      </a:r>
                      <a:r>
                        <a:rPr lang="et-EE" sz="1400" u="none" strike="noStrike" dirty="0">
                          <a:effectLst/>
                        </a:rPr>
                        <a:t>-poor</a:t>
                      </a:r>
                      <a:endParaRPr lang="et-EE" sz="1400" b="0" i="0" u="none" strike="noStrike" dirty="0">
                        <a:solidFill>
                          <a:srgbClr val="000000"/>
                        </a:solidFill>
                        <a:effectLst/>
                        <a:latin typeface="Times New Roman" panose="02020603050405020304" pitchFamily="18" charset="0"/>
                      </a:endParaRPr>
                    </a:p>
                  </a:txBody>
                  <a:tcPr marL="61867" marR="5156" marT="5156" marB="0">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Temperate</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5.3</a:t>
                      </a:r>
                      <a:endParaRPr lang="et-EE" sz="1400" b="0" i="0" u="none" strike="noStrike" dirty="0">
                        <a:solidFill>
                          <a:srgbClr val="000000"/>
                        </a:solidFill>
                        <a:effectLst/>
                        <a:latin typeface="Times New Roman" panose="02020603050405020304" pitchFamily="18" charset="0"/>
                      </a:endParaRPr>
                    </a:p>
                  </a:txBody>
                  <a:tcPr marL="5156"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3.7</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6.9</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7</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et-EE" sz="800" u="none" strike="noStrike" dirty="0" err="1">
                          <a:effectLst/>
                        </a:rPr>
                        <a:t>Drösler</a:t>
                      </a:r>
                      <a:r>
                        <a:rPr lang="et-EE" sz="800" u="none" strike="noStrike" dirty="0">
                          <a:effectLst/>
                        </a:rPr>
                        <a:t> et </a:t>
                      </a:r>
                      <a:r>
                        <a:rPr lang="et-EE" sz="800" u="none" strike="noStrike" dirty="0" err="1">
                          <a:effectLst/>
                        </a:rPr>
                        <a:t>al</a:t>
                      </a:r>
                      <a:r>
                        <a:rPr lang="et-EE" sz="800" u="none" strike="noStrike" dirty="0">
                          <a:effectLst/>
                        </a:rPr>
                        <a:t>., 2013; </a:t>
                      </a:r>
                      <a:r>
                        <a:rPr lang="et-EE" sz="800" u="none" strike="noStrike" dirty="0" err="1">
                          <a:effectLst/>
                        </a:rPr>
                        <a:t>Kuntze</a:t>
                      </a:r>
                      <a:r>
                        <a:rPr lang="et-EE" sz="800" u="none" strike="noStrike" dirty="0">
                          <a:effectLst/>
                        </a:rPr>
                        <a:t>, 1992</a:t>
                      </a:r>
                      <a:endParaRPr lang="et-EE" sz="800" b="0" i="0" u="none" strike="noStrike" dirty="0">
                        <a:solidFill>
                          <a:srgbClr val="000000"/>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202933"/>
                  </a:ext>
                </a:extLst>
              </a:tr>
              <a:tr h="0">
                <a:tc>
                  <a:txBody>
                    <a:bodyPr/>
                    <a:lstStyle/>
                    <a:p>
                      <a:pPr algn="ctr" fontAlgn="ctr"/>
                      <a:r>
                        <a:rPr lang="et-EE" sz="1400" u="none" strike="noStrike" dirty="0" err="1">
                          <a:solidFill>
                            <a:srgbClr val="FF0000"/>
                          </a:solidFill>
                          <a:effectLst/>
                        </a:rPr>
                        <a:t>Grassland</a:t>
                      </a:r>
                      <a:r>
                        <a:rPr lang="et-EE" sz="1400" u="none" strike="noStrike" dirty="0">
                          <a:solidFill>
                            <a:srgbClr val="FF0000"/>
                          </a:solidFill>
                          <a:effectLst/>
                        </a:rPr>
                        <a:t>, </a:t>
                      </a:r>
                      <a:r>
                        <a:rPr lang="et-EE" sz="1400" u="none" strike="noStrike" dirty="0" err="1">
                          <a:solidFill>
                            <a:srgbClr val="FF0000"/>
                          </a:solidFill>
                          <a:effectLst/>
                        </a:rPr>
                        <a:t>deep-drained</a:t>
                      </a:r>
                      <a:r>
                        <a:rPr lang="et-EE" sz="1400" u="none" strike="noStrike" dirty="0">
                          <a:solidFill>
                            <a:srgbClr val="FF0000"/>
                          </a:solidFill>
                          <a:effectLst/>
                        </a:rPr>
                        <a:t>, </a:t>
                      </a:r>
                      <a:r>
                        <a:rPr lang="et-EE" sz="1400" u="none" strike="noStrike" dirty="0" err="1">
                          <a:solidFill>
                            <a:srgbClr val="FF0000"/>
                          </a:solidFill>
                          <a:effectLst/>
                        </a:rPr>
                        <a:t>nutrient-rich</a:t>
                      </a:r>
                      <a:endParaRPr lang="et-EE" sz="1400" b="0" i="0" u="none" strike="noStrike" dirty="0">
                        <a:solidFill>
                          <a:srgbClr val="FF0000"/>
                        </a:solidFill>
                        <a:effectLst/>
                        <a:latin typeface="Times New Roman" panose="02020603050405020304" pitchFamily="18" charset="0"/>
                      </a:endParaRPr>
                    </a:p>
                  </a:txBody>
                  <a:tcPr marL="61867" marR="5156" marT="5156" marB="0" anchor="ctr">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u="none" strike="noStrike" dirty="0">
                          <a:solidFill>
                            <a:schemeClr val="tx1"/>
                          </a:solidFill>
                          <a:effectLst/>
                        </a:rPr>
                        <a:t>Temperate</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u="none" strike="noStrike" dirty="0">
                          <a:solidFill>
                            <a:srgbClr val="FF0000"/>
                          </a:solidFill>
                          <a:effectLst/>
                        </a:rPr>
                        <a:t>6.1</a:t>
                      </a:r>
                      <a:endParaRPr lang="et-EE" sz="1400" b="0" i="0" u="none" strike="noStrike" dirty="0">
                        <a:solidFill>
                          <a:srgbClr val="FF0000"/>
                        </a:solidFill>
                        <a:effectLst/>
                        <a:latin typeface="Times New Roman" panose="02020603050405020304" pitchFamily="18" charset="0"/>
                      </a:endParaRPr>
                    </a:p>
                  </a:txBody>
                  <a:tcPr marL="5156"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u="none" strike="noStrike" dirty="0">
                          <a:solidFill>
                            <a:schemeClr val="tx1"/>
                          </a:solidFill>
                          <a:effectLst/>
                        </a:rPr>
                        <a:t>5.0</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u="none" strike="noStrike" dirty="0">
                          <a:solidFill>
                            <a:schemeClr val="tx1"/>
                          </a:solidFill>
                          <a:effectLst/>
                        </a:rPr>
                        <a:t>7.3</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u="none" strike="noStrike" dirty="0">
                          <a:solidFill>
                            <a:schemeClr val="tx1"/>
                          </a:solidFill>
                          <a:effectLst/>
                        </a:rPr>
                        <a:t>39</a:t>
                      </a:r>
                      <a:endParaRPr lang="et-EE" sz="1400" b="0" i="0" u="none" strike="noStrike" dirty="0">
                        <a:solidFill>
                          <a:schemeClr val="tx1"/>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et-EE" sz="800" u="none" strike="noStrike" dirty="0" err="1">
                          <a:solidFill>
                            <a:schemeClr val="tx1"/>
                          </a:solidFill>
                          <a:effectLst/>
                        </a:rPr>
                        <a:t>Augustin</a:t>
                      </a:r>
                      <a:r>
                        <a:rPr lang="et-EE" sz="800" u="none" strike="noStrike" dirty="0">
                          <a:solidFill>
                            <a:schemeClr val="tx1"/>
                          </a:solidFill>
                          <a:effectLst/>
                        </a:rPr>
                        <a:t>, 2003; </a:t>
                      </a:r>
                      <a:r>
                        <a:rPr lang="et-EE" sz="800" u="none" strike="noStrike" dirty="0" err="1">
                          <a:solidFill>
                            <a:schemeClr val="tx1"/>
                          </a:solidFill>
                          <a:effectLst/>
                        </a:rPr>
                        <a:t>Augustin</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1996; </a:t>
                      </a:r>
                      <a:r>
                        <a:rPr lang="et-EE" sz="800" u="none" strike="noStrike" dirty="0" err="1">
                          <a:solidFill>
                            <a:schemeClr val="tx1"/>
                          </a:solidFill>
                          <a:effectLst/>
                        </a:rPr>
                        <a:t>Czaplak</a:t>
                      </a:r>
                      <a:r>
                        <a:rPr lang="et-EE" sz="800" u="none" strike="noStrike" dirty="0">
                          <a:solidFill>
                            <a:schemeClr val="tx1"/>
                          </a:solidFill>
                          <a:effectLst/>
                        </a:rPr>
                        <a:t> &amp; </a:t>
                      </a:r>
                      <a:r>
                        <a:rPr lang="et-EE" sz="800" u="none" strike="noStrike" dirty="0" err="1">
                          <a:solidFill>
                            <a:schemeClr val="tx1"/>
                          </a:solidFill>
                          <a:effectLst/>
                        </a:rPr>
                        <a:t>Dembek</a:t>
                      </a:r>
                      <a:r>
                        <a:rPr lang="et-EE" sz="800" u="none" strike="noStrike" dirty="0">
                          <a:solidFill>
                            <a:schemeClr val="tx1"/>
                          </a:solidFill>
                          <a:effectLst/>
                        </a:rPr>
                        <a:t>, 2000; </a:t>
                      </a:r>
                      <a:r>
                        <a:rPr lang="et-EE" sz="800" u="none" strike="noStrike" dirty="0" err="1">
                          <a:solidFill>
                            <a:schemeClr val="tx1"/>
                          </a:solidFill>
                          <a:effectLst/>
                        </a:rPr>
                        <a:t>Drösler</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2013; </a:t>
                      </a:r>
                      <a:r>
                        <a:rPr lang="et-EE" sz="800" u="none" strike="noStrike" dirty="0" err="1">
                          <a:solidFill>
                            <a:schemeClr val="tx1"/>
                          </a:solidFill>
                          <a:effectLst/>
                        </a:rPr>
                        <a:t>Elsgaard</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2012; </a:t>
                      </a:r>
                      <a:r>
                        <a:rPr lang="et-EE" sz="800" u="none" strike="noStrike" dirty="0" err="1">
                          <a:solidFill>
                            <a:schemeClr val="tx1"/>
                          </a:solidFill>
                          <a:effectLst/>
                        </a:rPr>
                        <a:t>Höper</a:t>
                      </a:r>
                      <a:r>
                        <a:rPr lang="et-EE" sz="800" u="none" strike="noStrike" dirty="0">
                          <a:solidFill>
                            <a:schemeClr val="tx1"/>
                          </a:solidFill>
                          <a:effectLst/>
                        </a:rPr>
                        <a:t>, 2002; </a:t>
                      </a:r>
                      <a:r>
                        <a:rPr lang="et-EE" sz="800" u="none" strike="noStrike" dirty="0" err="1">
                          <a:solidFill>
                            <a:schemeClr val="tx1"/>
                          </a:solidFill>
                          <a:effectLst/>
                        </a:rPr>
                        <a:t>Jacobs</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2003; </a:t>
                      </a:r>
                      <a:r>
                        <a:rPr lang="et-EE" sz="800" u="none" strike="noStrike" dirty="0" err="1">
                          <a:solidFill>
                            <a:schemeClr val="tx1"/>
                          </a:solidFill>
                          <a:effectLst/>
                        </a:rPr>
                        <a:t>Kasimir</a:t>
                      </a:r>
                      <a:r>
                        <a:rPr lang="et-EE" sz="800" u="none" strike="noStrike" dirty="0">
                          <a:solidFill>
                            <a:schemeClr val="tx1"/>
                          </a:solidFill>
                          <a:effectLst/>
                        </a:rPr>
                        <a:t>-Klemedtsson et </a:t>
                      </a:r>
                      <a:r>
                        <a:rPr lang="et-EE" sz="800" u="none" strike="noStrike" dirty="0" err="1">
                          <a:solidFill>
                            <a:schemeClr val="tx1"/>
                          </a:solidFill>
                          <a:effectLst/>
                        </a:rPr>
                        <a:t>al</a:t>
                      </a:r>
                      <a:r>
                        <a:rPr lang="et-EE" sz="800" u="none" strike="noStrike" dirty="0">
                          <a:solidFill>
                            <a:schemeClr val="tx1"/>
                          </a:solidFill>
                          <a:effectLst/>
                        </a:rPr>
                        <a:t>., 1997; </a:t>
                      </a:r>
                      <a:r>
                        <a:rPr lang="et-EE" sz="800" u="none" strike="noStrike" dirty="0" err="1">
                          <a:solidFill>
                            <a:schemeClr val="tx1"/>
                          </a:solidFill>
                          <a:effectLst/>
                        </a:rPr>
                        <a:t>Langeveld</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1997; </a:t>
                      </a:r>
                      <a:r>
                        <a:rPr lang="et-EE" sz="800" u="none" strike="noStrike" dirty="0" err="1">
                          <a:solidFill>
                            <a:schemeClr val="tx1"/>
                          </a:solidFill>
                          <a:effectLst/>
                        </a:rPr>
                        <a:t>Leifeld</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2011; Lorenz et </a:t>
                      </a:r>
                      <a:r>
                        <a:rPr lang="et-EE" sz="800" u="none" strike="noStrike" dirty="0" err="1">
                          <a:solidFill>
                            <a:schemeClr val="tx1"/>
                          </a:solidFill>
                          <a:effectLst/>
                        </a:rPr>
                        <a:t>al</a:t>
                      </a:r>
                      <a:r>
                        <a:rPr lang="et-EE" sz="800" u="none" strike="noStrike" dirty="0">
                          <a:solidFill>
                            <a:schemeClr val="tx1"/>
                          </a:solidFill>
                          <a:effectLst/>
                        </a:rPr>
                        <a:t>., 1992; Meyer et </a:t>
                      </a:r>
                      <a:r>
                        <a:rPr lang="et-EE" sz="800" u="none" strike="noStrike" dirty="0" err="1">
                          <a:solidFill>
                            <a:schemeClr val="tx1"/>
                          </a:solidFill>
                          <a:effectLst/>
                        </a:rPr>
                        <a:t>al</a:t>
                      </a:r>
                      <a:r>
                        <a:rPr lang="et-EE" sz="800" u="none" strike="noStrike" dirty="0">
                          <a:solidFill>
                            <a:schemeClr val="tx1"/>
                          </a:solidFill>
                          <a:effectLst/>
                        </a:rPr>
                        <a:t>., 2001; </a:t>
                      </a:r>
                      <a:r>
                        <a:rPr lang="et-EE" sz="800" u="none" strike="noStrike" dirty="0" err="1">
                          <a:solidFill>
                            <a:schemeClr val="tx1"/>
                          </a:solidFill>
                          <a:effectLst/>
                        </a:rPr>
                        <a:t>Nieveen</a:t>
                      </a:r>
                      <a:br>
                        <a:rPr lang="et-EE" sz="800" u="none" strike="noStrike" dirty="0">
                          <a:solidFill>
                            <a:schemeClr val="tx1"/>
                          </a:solidFill>
                          <a:effectLst/>
                        </a:rPr>
                      </a:br>
                      <a:r>
                        <a:rPr lang="et-EE" sz="800" u="none" strike="noStrike" dirty="0">
                          <a:solidFill>
                            <a:schemeClr val="tx1"/>
                          </a:solidFill>
                          <a:effectLst/>
                        </a:rPr>
                        <a:t>et </a:t>
                      </a:r>
                      <a:r>
                        <a:rPr lang="et-EE" sz="800" u="none" strike="noStrike" dirty="0" err="1">
                          <a:solidFill>
                            <a:schemeClr val="tx1"/>
                          </a:solidFill>
                          <a:effectLst/>
                        </a:rPr>
                        <a:t>al</a:t>
                      </a:r>
                      <a:r>
                        <a:rPr lang="et-EE" sz="800" u="none" strike="noStrike" dirty="0">
                          <a:solidFill>
                            <a:schemeClr val="tx1"/>
                          </a:solidFill>
                          <a:effectLst/>
                        </a:rPr>
                        <a:t>., 2005; </a:t>
                      </a:r>
                      <a:r>
                        <a:rPr lang="et-EE" sz="800" u="none" strike="noStrike" dirty="0" err="1">
                          <a:solidFill>
                            <a:schemeClr val="tx1"/>
                          </a:solidFill>
                          <a:effectLst/>
                        </a:rPr>
                        <a:t>Okruszko</a:t>
                      </a:r>
                      <a:r>
                        <a:rPr lang="et-EE" sz="800" u="none" strike="noStrike" dirty="0">
                          <a:solidFill>
                            <a:schemeClr val="tx1"/>
                          </a:solidFill>
                          <a:effectLst/>
                        </a:rPr>
                        <a:t>, 1989; </a:t>
                      </a:r>
                      <a:r>
                        <a:rPr lang="et-EE" sz="800" u="none" strike="noStrike" dirty="0" err="1">
                          <a:solidFill>
                            <a:schemeClr val="tx1"/>
                          </a:solidFill>
                          <a:effectLst/>
                        </a:rPr>
                        <a:t>Schothorst</a:t>
                      </a:r>
                      <a:r>
                        <a:rPr lang="et-EE" sz="800" u="none" strike="noStrike" dirty="0">
                          <a:solidFill>
                            <a:schemeClr val="tx1"/>
                          </a:solidFill>
                          <a:effectLst/>
                        </a:rPr>
                        <a:t>, 1977; </a:t>
                      </a:r>
                      <a:r>
                        <a:rPr lang="et-EE" sz="800" u="none" strike="noStrike" dirty="0" err="1">
                          <a:solidFill>
                            <a:schemeClr val="tx1"/>
                          </a:solidFill>
                          <a:effectLst/>
                        </a:rPr>
                        <a:t>Schrier-Uijl</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2010a, c; </a:t>
                      </a:r>
                      <a:r>
                        <a:rPr lang="et-EE" sz="800" u="none" strike="noStrike" dirty="0" err="1">
                          <a:solidFill>
                            <a:schemeClr val="tx1"/>
                          </a:solidFill>
                          <a:effectLst/>
                        </a:rPr>
                        <a:t>Veenendaal</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2007; </a:t>
                      </a:r>
                      <a:r>
                        <a:rPr lang="et-EE" sz="800" u="none" strike="noStrike" dirty="0" err="1">
                          <a:solidFill>
                            <a:schemeClr val="tx1"/>
                          </a:solidFill>
                          <a:effectLst/>
                        </a:rPr>
                        <a:t>Weinzierl</a:t>
                      </a:r>
                      <a:r>
                        <a:rPr lang="et-EE" sz="800" u="none" strike="noStrike" dirty="0">
                          <a:solidFill>
                            <a:schemeClr val="tx1"/>
                          </a:solidFill>
                          <a:effectLst/>
                        </a:rPr>
                        <a:t>, 1997</a:t>
                      </a:r>
                      <a:endParaRPr lang="et-EE" sz="800" b="0" i="0" u="none" strike="noStrike" dirty="0">
                        <a:solidFill>
                          <a:schemeClr val="tx1"/>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0302309"/>
                  </a:ext>
                </a:extLst>
              </a:tr>
              <a:tr h="0">
                <a:tc>
                  <a:txBody>
                    <a:bodyPr/>
                    <a:lstStyle/>
                    <a:p>
                      <a:pPr algn="ctr" fontAlgn="t"/>
                      <a:r>
                        <a:rPr lang="et-EE" sz="1400" u="none" strike="noStrike" dirty="0" err="1">
                          <a:solidFill>
                            <a:srgbClr val="FF0000"/>
                          </a:solidFill>
                          <a:effectLst/>
                        </a:rPr>
                        <a:t>Grassland</a:t>
                      </a:r>
                      <a:r>
                        <a:rPr lang="et-EE" sz="1400" u="none" strike="noStrike" dirty="0">
                          <a:solidFill>
                            <a:srgbClr val="FF0000"/>
                          </a:solidFill>
                          <a:effectLst/>
                        </a:rPr>
                        <a:t>, </a:t>
                      </a:r>
                      <a:r>
                        <a:rPr lang="et-EE" sz="1400" u="none" strike="noStrike" dirty="0" err="1">
                          <a:solidFill>
                            <a:srgbClr val="FF0000"/>
                          </a:solidFill>
                          <a:effectLst/>
                        </a:rPr>
                        <a:t>shallow-drained</a:t>
                      </a:r>
                      <a:r>
                        <a:rPr lang="et-EE" sz="1400" u="none" strike="noStrike" dirty="0">
                          <a:solidFill>
                            <a:srgbClr val="FF0000"/>
                          </a:solidFill>
                          <a:effectLst/>
                        </a:rPr>
                        <a:t>, </a:t>
                      </a:r>
                      <a:r>
                        <a:rPr lang="et-EE" sz="1400" u="none" strike="noStrike" dirty="0" err="1">
                          <a:solidFill>
                            <a:srgbClr val="FF0000"/>
                          </a:solidFill>
                          <a:effectLst/>
                        </a:rPr>
                        <a:t>nutrient-rich</a:t>
                      </a:r>
                      <a:endParaRPr lang="et-EE" sz="1400" b="0" i="0" u="none" strike="noStrike" dirty="0">
                        <a:solidFill>
                          <a:srgbClr val="FF0000"/>
                        </a:solidFill>
                        <a:effectLst/>
                        <a:latin typeface="Times New Roman" panose="02020603050405020304" pitchFamily="18" charset="0"/>
                      </a:endParaRPr>
                    </a:p>
                  </a:txBody>
                  <a:tcPr marL="61867" marR="5156" marT="5156" marB="0">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u="none" strike="noStrike" dirty="0">
                          <a:solidFill>
                            <a:schemeClr val="tx1"/>
                          </a:solidFill>
                          <a:effectLst/>
                        </a:rPr>
                        <a:t>Temperate</a:t>
                      </a:r>
                      <a:endParaRPr lang="et-EE" sz="1400" b="0" i="0" u="none" strike="noStrike" dirty="0">
                        <a:solidFill>
                          <a:schemeClr val="tx1"/>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u="none" strike="noStrike" dirty="0">
                          <a:solidFill>
                            <a:srgbClr val="FF0000"/>
                          </a:solidFill>
                          <a:effectLst/>
                        </a:rPr>
                        <a:t>      3.6</a:t>
                      </a:r>
                      <a:endParaRPr lang="et-EE" sz="1400" b="0" i="0" u="none" strike="noStrike" dirty="0">
                        <a:solidFill>
                          <a:srgbClr val="FF0000"/>
                        </a:solidFill>
                        <a:effectLst/>
                        <a:latin typeface="Times New Roman" panose="02020603050405020304" pitchFamily="18" charset="0"/>
                      </a:endParaRPr>
                    </a:p>
                  </a:txBody>
                  <a:tcPr marL="5156" marR="247469"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u="none" strike="noStrike" dirty="0">
                          <a:solidFill>
                            <a:schemeClr val="tx1"/>
                          </a:solidFill>
                          <a:effectLst/>
                        </a:rPr>
                        <a:t>1.8</a:t>
                      </a:r>
                      <a:endParaRPr lang="et-EE" sz="1400" b="0" i="0" u="none" strike="noStrike" dirty="0">
                        <a:solidFill>
                          <a:schemeClr val="tx1"/>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u="none" strike="noStrike" dirty="0">
                          <a:solidFill>
                            <a:schemeClr val="tx1"/>
                          </a:solidFill>
                          <a:effectLst/>
                        </a:rPr>
                        <a:t>5.4</a:t>
                      </a:r>
                      <a:endParaRPr lang="et-EE" sz="1400" b="0" i="0" u="none" strike="noStrike" dirty="0">
                        <a:solidFill>
                          <a:schemeClr val="tx1"/>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u="none" strike="noStrike" dirty="0">
                          <a:solidFill>
                            <a:schemeClr val="tx1"/>
                          </a:solidFill>
                          <a:effectLst/>
                        </a:rPr>
                        <a:t>13</a:t>
                      </a:r>
                      <a:endParaRPr lang="et-EE" sz="1400" b="0" i="0" u="none" strike="noStrike" dirty="0">
                        <a:solidFill>
                          <a:schemeClr val="tx1"/>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l" fontAlgn="t"/>
                      <a:r>
                        <a:rPr lang="et-EE" sz="800" u="none" strike="noStrike" dirty="0" err="1">
                          <a:solidFill>
                            <a:schemeClr val="tx1"/>
                          </a:solidFill>
                          <a:effectLst/>
                        </a:rPr>
                        <a:t>Drösler</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2013; </a:t>
                      </a:r>
                      <a:r>
                        <a:rPr lang="et-EE" sz="800" u="none" strike="noStrike" dirty="0" err="1">
                          <a:solidFill>
                            <a:schemeClr val="tx1"/>
                          </a:solidFill>
                          <a:effectLst/>
                        </a:rPr>
                        <a:t>Jacobs</a:t>
                      </a:r>
                      <a:r>
                        <a:rPr lang="et-EE" sz="800" u="none" strike="noStrike" dirty="0">
                          <a:solidFill>
                            <a:schemeClr val="tx1"/>
                          </a:solidFill>
                          <a:effectLst/>
                        </a:rPr>
                        <a:t> et </a:t>
                      </a:r>
                      <a:r>
                        <a:rPr lang="et-EE" sz="800" u="none" strike="noStrike" dirty="0" err="1">
                          <a:solidFill>
                            <a:schemeClr val="tx1"/>
                          </a:solidFill>
                          <a:effectLst/>
                        </a:rPr>
                        <a:t>al</a:t>
                      </a:r>
                      <a:r>
                        <a:rPr lang="et-EE" sz="800" u="none" strike="noStrike" dirty="0">
                          <a:solidFill>
                            <a:schemeClr val="tx1"/>
                          </a:solidFill>
                          <a:effectLst/>
                        </a:rPr>
                        <a:t>., 2003; Lloyd, 2006</a:t>
                      </a:r>
                      <a:endParaRPr lang="et-EE" sz="800" b="0" i="0" u="none" strike="noStrike" dirty="0">
                        <a:solidFill>
                          <a:schemeClr val="tx1"/>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51251782"/>
                  </a:ext>
                </a:extLst>
              </a:tr>
              <a:tr h="0">
                <a:tc>
                  <a:txBody>
                    <a:bodyPr/>
                    <a:lstStyle/>
                    <a:p>
                      <a:pPr algn="ctr" fontAlgn="t"/>
                      <a:r>
                        <a:rPr lang="et-EE" sz="1400" u="none" strike="noStrike" dirty="0" err="1">
                          <a:effectLst/>
                        </a:rPr>
                        <a:t>Grassland</a:t>
                      </a:r>
                      <a:r>
                        <a:rPr lang="et-EE" sz="1400" u="none" strike="noStrike" dirty="0">
                          <a:effectLst/>
                        </a:rPr>
                        <a:t>, </a:t>
                      </a:r>
                      <a:r>
                        <a:rPr lang="et-EE" sz="1400" u="none" strike="noStrike" dirty="0" err="1">
                          <a:effectLst/>
                        </a:rPr>
                        <a:t>drained</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err="1">
                          <a:effectLst/>
                        </a:rPr>
                        <a:t>Tropical</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9.6</a:t>
                      </a:r>
                      <a:endParaRPr lang="et-EE" sz="1400" b="0" i="0" u="none" strike="noStrike" dirty="0">
                        <a:solidFill>
                          <a:srgbClr val="000000"/>
                        </a:solidFill>
                        <a:effectLst/>
                        <a:latin typeface="Times New Roman" panose="02020603050405020304" pitchFamily="18" charset="0"/>
                      </a:endParaRPr>
                    </a:p>
                  </a:txBody>
                  <a:tcPr marL="5156" marR="247469"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4.5</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a:effectLst/>
                        </a:rPr>
                        <a:t>17</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u="none" strike="noStrike" dirty="0" err="1">
                          <a:effectLst/>
                        </a:rPr>
                        <a:t>n.a.</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et-EE" sz="800" u="none" strike="noStrike" dirty="0" err="1">
                          <a:effectLst/>
                        </a:rPr>
                        <a:t>Updated</a:t>
                      </a:r>
                      <a:r>
                        <a:rPr lang="et-EE" sz="800" u="none" strike="noStrike" dirty="0">
                          <a:effectLst/>
                        </a:rPr>
                        <a:t> </a:t>
                      </a:r>
                      <a:r>
                        <a:rPr lang="et-EE" sz="800" u="none" strike="noStrike" dirty="0" err="1">
                          <a:effectLst/>
                        </a:rPr>
                        <a:t>from</a:t>
                      </a:r>
                      <a:r>
                        <a:rPr lang="et-EE" sz="800" u="none" strike="noStrike" dirty="0">
                          <a:effectLst/>
                        </a:rPr>
                        <a:t> </a:t>
                      </a:r>
                      <a:r>
                        <a:rPr lang="et-EE" sz="800" u="none" strike="noStrike" dirty="0" err="1">
                          <a:effectLst/>
                        </a:rPr>
                        <a:t>Table</a:t>
                      </a:r>
                      <a:r>
                        <a:rPr lang="et-EE" sz="800" u="none" strike="noStrike" dirty="0">
                          <a:effectLst/>
                        </a:rPr>
                        <a:t> 6.3, </a:t>
                      </a:r>
                      <a:r>
                        <a:rPr lang="et-EE" sz="800" u="none" strike="noStrike" dirty="0" err="1">
                          <a:effectLst/>
                        </a:rPr>
                        <a:t>Chapter</a:t>
                      </a:r>
                      <a:r>
                        <a:rPr lang="et-EE" sz="800" u="none" strike="noStrike" dirty="0">
                          <a:effectLst/>
                        </a:rPr>
                        <a:t> 6,</a:t>
                      </a:r>
                      <a:br>
                        <a:rPr lang="et-EE" sz="800" u="none" strike="noStrike" dirty="0">
                          <a:effectLst/>
                        </a:rPr>
                      </a:br>
                      <a:r>
                        <a:rPr lang="et-EE" sz="800" u="none" strike="noStrike" dirty="0" err="1">
                          <a:effectLst/>
                        </a:rPr>
                        <a:t>Volume</a:t>
                      </a:r>
                      <a:r>
                        <a:rPr lang="et-EE" sz="800" u="none" strike="noStrike" dirty="0">
                          <a:effectLst/>
                        </a:rPr>
                        <a:t> 4, 2006 IPCC </a:t>
                      </a:r>
                      <a:r>
                        <a:rPr lang="et-EE" sz="800" u="none" strike="noStrike" dirty="0" err="1">
                          <a:effectLst/>
                        </a:rPr>
                        <a:t>Guidelines</a:t>
                      </a:r>
                      <a:r>
                        <a:rPr lang="et-EE" sz="800" u="none" strike="noStrike" baseline="30000" dirty="0" err="1">
                          <a:effectLst/>
                        </a:rPr>
                        <a:t>h</a:t>
                      </a:r>
                      <a:endParaRPr lang="et-EE" sz="800" b="0" i="0" u="none" strike="noStrike" dirty="0">
                        <a:solidFill>
                          <a:srgbClr val="000000"/>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6302934"/>
                  </a:ext>
                </a:extLst>
              </a:tr>
              <a:tr h="0">
                <a:tc>
                  <a:txBody>
                    <a:bodyPr/>
                    <a:lstStyle/>
                    <a:p>
                      <a:pPr algn="ctr" fontAlgn="ctr"/>
                      <a:r>
                        <a:rPr lang="et-EE" sz="1400" u="none" strike="noStrike" dirty="0" err="1">
                          <a:effectLst/>
                        </a:rPr>
                        <a:t>Peatland</a:t>
                      </a:r>
                      <a:r>
                        <a:rPr lang="et-EE" sz="1400" u="none" strike="noStrike" dirty="0">
                          <a:effectLst/>
                        </a:rPr>
                        <a:t> </a:t>
                      </a:r>
                      <a:r>
                        <a:rPr lang="et-EE" sz="1400" u="none" strike="noStrike" dirty="0" err="1">
                          <a:effectLst/>
                        </a:rPr>
                        <a:t>Managed</a:t>
                      </a:r>
                      <a:r>
                        <a:rPr lang="et-EE" sz="1400" u="none" strike="noStrike" dirty="0">
                          <a:effectLst/>
                        </a:rPr>
                        <a:t> </a:t>
                      </a:r>
                      <a:r>
                        <a:rPr lang="et-EE" sz="1400" u="none" strike="noStrike" dirty="0" err="1">
                          <a:effectLst/>
                        </a:rPr>
                        <a:t>for</a:t>
                      </a:r>
                      <a:r>
                        <a:rPr lang="et-EE" sz="1400" u="none" strike="noStrike" dirty="0">
                          <a:effectLst/>
                        </a:rPr>
                        <a:t> </a:t>
                      </a:r>
                      <a:r>
                        <a:rPr lang="et-EE" sz="1400" u="none" strike="noStrike" dirty="0" err="1">
                          <a:effectLst/>
                        </a:rPr>
                        <a:t>Extraction</a:t>
                      </a:r>
                      <a:r>
                        <a:rPr lang="et-EE" sz="1400" u="none" strike="noStrike" baseline="30000" dirty="0" err="1">
                          <a:effectLst/>
                        </a:rPr>
                        <a:t>i</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err="1">
                          <a:effectLst/>
                        </a:rPr>
                        <a:t>Boreal</a:t>
                      </a:r>
                      <a:r>
                        <a:rPr lang="et-EE" sz="1400" u="none" strike="noStrike" dirty="0">
                          <a:effectLst/>
                        </a:rPr>
                        <a:t> and Temperate</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2.8</a:t>
                      </a:r>
                      <a:endParaRPr lang="et-EE" sz="1400" b="0" i="0" u="none" strike="noStrike" dirty="0">
                        <a:solidFill>
                          <a:srgbClr val="000000"/>
                        </a:solidFill>
                        <a:effectLst/>
                        <a:latin typeface="Times New Roman" panose="02020603050405020304" pitchFamily="18" charset="0"/>
                      </a:endParaRPr>
                    </a:p>
                  </a:txBody>
                  <a:tcPr marL="5156" marR="247469"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1.1</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4.2</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20</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t"/>
                      <a:r>
                        <a:rPr lang="et-EE" sz="800" u="none" strike="noStrike" dirty="0" err="1">
                          <a:effectLst/>
                        </a:rPr>
                        <a:t>Ahlholm</a:t>
                      </a:r>
                      <a:r>
                        <a:rPr lang="et-EE" sz="800" u="none" strike="noStrike" dirty="0">
                          <a:effectLst/>
                        </a:rPr>
                        <a:t> &amp; </a:t>
                      </a:r>
                      <a:r>
                        <a:rPr lang="et-EE" sz="800" u="none" strike="noStrike" dirty="0" err="1">
                          <a:effectLst/>
                        </a:rPr>
                        <a:t>Silvola</a:t>
                      </a:r>
                      <a:r>
                        <a:rPr lang="et-EE" sz="800" u="none" strike="noStrike" dirty="0">
                          <a:effectLst/>
                        </a:rPr>
                        <a:t>, 1990; </a:t>
                      </a:r>
                      <a:r>
                        <a:rPr lang="et-EE" sz="800" u="none" strike="noStrike" dirty="0" err="1">
                          <a:effectLst/>
                        </a:rPr>
                        <a:t>Glatzel</a:t>
                      </a:r>
                      <a:r>
                        <a:rPr lang="et-EE" sz="800" u="none" strike="noStrike" dirty="0">
                          <a:effectLst/>
                        </a:rPr>
                        <a:t> et </a:t>
                      </a:r>
                      <a:r>
                        <a:rPr lang="et-EE" sz="800" u="none" strike="noStrike" dirty="0" err="1">
                          <a:effectLst/>
                        </a:rPr>
                        <a:t>al</a:t>
                      </a:r>
                      <a:r>
                        <a:rPr lang="et-EE" sz="800" u="none" strike="noStrike" dirty="0">
                          <a:effectLst/>
                        </a:rPr>
                        <a:t>., 2003; </a:t>
                      </a:r>
                      <a:r>
                        <a:rPr lang="et-EE" sz="800" u="none" strike="noStrike" dirty="0" err="1">
                          <a:effectLst/>
                        </a:rPr>
                        <a:t>McNeil</a:t>
                      </a:r>
                      <a:r>
                        <a:rPr lang="et-EE" sz="800" u="none" strike="noStrike" dirty="0">
                          <a:effectLst/>
                        </a:rPr>
                        <a:t> &amp; </a:t>
                      </a:r>
                      <a:r>
                        <a:rPr lang="et-EE" sz="800" u="none" strike="noStrike" dirty="0" err="1">
                          <a:effectLst/>
                        </a:rPr>
                        <a:t>Waddington</a:t>
                      </a:r>
                      <a:r>
                        <a:rPr lang="et-EE" sz="800" u="none" strike="noStrike" dirty="0">
                          <a:effectLst/>
                        </a:rPr>
                        <a:t>, 2003; </a:t>
                      </a:r>
                      <a:r>
                        <a:rPr lang="et-EE" sz="800" u="none" strike="noStrike" dirty="0" err="1">
                          <a:effectLst/>
                        </a:rPr>
                        <a:t>Shurpali</a:t>
                      </a:r>
                      <a:r>
                        <a:rPr lang="et-EE" sz="800" u="none" strike="noStrike" dirty="0">
                          <a:effectLst/>
                        </a:rPr>
                        <a:t> et </a:t>
                      </a:r>
                      <a:r>
                        <a:rPr lang="et-EE" sz="800" u="none" strike="noStrike" dirty="0" err="1">
                          <a:effectLst/>
                        </a:rPr>
                        <a:t>al</a:t>
                      </a:r>
                      <a:r>
                        <a:rPr lang="et-EE" sz="800" u="none" strike="noStrike" dirty="0">
                          <a:effectLst/>
                        </a:rPr>
                        <a:t>., 2008; </a:t>
                      </a:r>
                      <a:r>
                        <a:rPr lang="et-EE" sz="800" u="none" strike="noStrike" dirty="0" err="1">
                          <a:effectLst/>
                        </a:rPr>
                        <a:t>Strack</a:t>
                      </a:r>
                      <a:r>
                        <a:rPr lang="et-EE" sz="800" u="none" strike="noStrike" dirty="0">
                          <a:effectLst/>
                        </a:rPr>
                        <a:t> &amp; </a:t>
                      </a:r>
                      <a:r>
                        <a:rPr lang="et-EE" sz="800" u="none" strike="noStrike" dirty="0" err="1">
                          <a:effectLst/>
                        </a:rPr>
                        <a:t>Zuback</a:t>
                      </a:r>
                      <a:r>
                        <a:rPr lang="et-EE" sz="800" u="none" strike="noStrike" dirty="0">
                          <a:effectLst/>
                        </a:rPr>
                        <a:t>, 2013; </a:t>
                      </a:r>
                      <a:r>
                        <a:rPr lang="et-EE" sz="800" u="none" strike="noStrike" dirty="0" err="1">
                          <a:effectLst/>
                        </a:rPr>
                        <a:t>Sundh</a:t>
                      </a:r>
                      <a:r>
                        <a:rPr lang="et-EE" sz="800" u="none" strike="noStrike" dirty="0">
                          <a:effectLst/>
                        </a:rPr>
                        <a:t> et </a:t>
                      </a:r>
                      <a:r>
                        <a:rPr lang="et-EE" sz="800" u="none" strike="noStrike" dirty="0" err="1">
                          <a:effectLst/>
                        </a:rPr>
                        <a:t>al</a:t>
                      </a:r>
                      <a:r>
                        <a:rPr lang="et-EE" sz="800" u="none" strike="noStrike" dirty="0">
                          <a:effectLst/>
                        </a:rPr>
                        <a:t>., 2000; </a:t>
                      </a:r>
                      <a:r>
                        <a:rPr lang="et-EE" sz="800" u="none" strike="noStrike" dirty="0" err="1">
                          <a:effectLst/>
                        </a:rPr>
                        <a:t>Tuittila</a:t>
                      </a:r>
                      <a:r>
                        <a:rPr lang="et-EE" sz="800" u="none" strike="noStrike" dirty="0">
                          <a:effectLst/>
                        </a:rPr>
                        <a:t> &amp; </a:t>
                      </a:r>
                      <a:r>
                        <a:rPr lang="et-EE" sz="800" u="none" strike="noStrike" dirty="0" err="1">
                          <a:effectLst/>
                        </a:rPr>
                        <a:t>Komulainen</a:t>
                      </a:r>
                      <a:r>
                        <a:rPr lang="et-EE" sz="800" u="none" strike="noStrike" dirty="0">
                          <a:effectLst/>
                        </a:rPr>
                        <a:t>, 1995; </a:t>
                      </a:r>
                      <a:r>
                        <a:rPr lang="et-EE" sz="800" u="none" strike="noStrike" dirty="0" err="1">
                          <a:effectLst/>
                        </a:rPr>
                        <a:t>Tuittila</a:t>
                      </a:r>
                      <a:r>
                        <a:rPr lang="et-EE" sz="800" u="none" strike="noStrike" dirty="0">
                          <a:effectLst/>
                        </a:rPr>
                        <a:t> et </a:t>
                      </a:r>
                      <a:r>
                        <a:rPr lang="et-EE" sz="800" u="none" strike="noStrike" dirty="0" err="1">
                          <a:effectLst/>
                        </a:rPr>
                        <a:t>al</a:t>
                      </a:r>
                      <a:r>
                        <a:rPr lang="et-EE" sz="800" u="none" strike="noStrike" dirty="0">
                          <a:effectLst/>
                        </a:rPr>
                        <a:t>., 2000, 2004; </a:t>
                      </a:r>
                      <a:r>
                        <a:rPr lang="et-EE" sz="800" u="none" strike="noStrike" dirty="0" err="1">
                          <a:effectLst/>
                        </a:rPr>
                        <a:t>Waddington</a:t>
                      </a:r>
                      <a:r>
                        <a:rPr lang="et-EE" sz="800" u="none" strike="noStrike" dirty="0">
                          <a:effectLst/>
                        </a:rPr>
                        <a:t> et </a:t>
                      </a:r>
                      <a:r>
                        <a:rPr lang="et-EE" sz="800" u="none" strike="noStrike" dirty="0" err="1">
                          <a:effectLst/>
                        </a:rPr>
                        <a:t>al</a:t>
                      </a:r>
                      <a:r>
                        <a:rPr lang="et-EE" sz="800" u="none" strike="noStrike" dirty="0">
                          <a:effectLst/>
                        </a:rPr>
                        <a:t>., 2010</a:t>
                      </a:r>
                      <a:endParaRPr lang="et-EE" sz="800" b="0" i="0" u="none" strike="noStrike" dirty="0">
                        <a:solidFill>
                          <a:srgbClr val="000000"/>
                        </a:solidFill>
                        <a:effectLst/>
                        <a:latin typeface="Calibri" panose="020F0502020204030204" pitchFamily="34"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62361"/>
                  </a:ext>
                </a:extLst>
              </a:tr>
              <a:tr h="0">
                <a:tc>
                  <a:txBody>
                    <a:bodyPr/>
                    <a:lstStyle/>
                    <a:p>
                      <a:pPr algn="ctr" fontAlgn="t"/>
                      <a:r>
                        <a:rPr lang="et-EE" sz="1400" u="none" strike="noStrike" dirty="0" err="1">
                          <a:effectLst/>
                        </a:rPr>
                        <a:t>Peatland</a:t>
                      </a:r>
                      <a:r>
                        <a:rPr lang="et-EE" sz="1400" u="none" strike="noStrike" dirty="0">
                          <a:effectLst/>
                        </a:rPr>
                        <a:t> </a:t>
                      </a:r>
                      <a:r>
                        <a:rPr lang="et-EE" sz="1400" u="none" strike="noStrike" dirty="0" err="1">
                          <a:effectLst/>
                        </a:rPr>
                        <a:t>Managed</a:t>
                      </a:r>
                      <a:r>
                        <a:rPr lang="et-EE" sz="1400" u="none" strike="noStrike" dirty="0">
                          <a:effectLst/>
                        </a:rPr>
                        <a:t> </a:t>
                      </a:r>
                      <a:r>
                        <a:rPr lang="et-EE" sz="1400" u="none" strike="noStrike" dirty="0" err="1">
                          <a:effectLst/>
                        </a:rPr>
                        <a:t>for</a:t>
                      </a:r>
                      <a:r>
                        <a:rPr lang="et-EE" sz="1400" u="none" strike="noStrike" dirty="0">
                          <a:effectLst/>
                        </a:rPr>
                        <a:t> </a:t>
                      </a:r>
                      <a:r>
                        <a:rPr lang="et-EE" sz="1400" u="none" strike="noStrike" dirty="0" err="1">
                          <a:effectLst/>
                        </a:rPr>
                        <a:t>Extraction</a:t>
                      </a:r>
                      <a:r>
                        <a:rPr lang="et-EE" sz="1400" u="none" strike="noStrike" baseline="30000" dirty="0" err="1">
                          <a:effectLst/>
                        </a:rPr>
                        <a:t>i</a:t>
                      </a:r>
                      <a:endParaRPr lang="et-EE" sz="1400" b="0" i="0" u="none" strike="noStrike" dirty="0">
                        <a:solidFill>
                          <a:srgbClr val="000000"/>
                        </a:solidFill>
                        <a:effectLst/>
                        <a:latin typeface="Times New Roman" panose="02020603050405020304" pitchFamily="18" charset="0"/>
                      </a:endParaRPr>
                    </a:p>
                  </a:txBody>
                  <a:tcPr marL="61867" marR="5156" marT="5156"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err="1">
                          <a:effectLst/>
                        </a:rPr>
                        <a:t>Tropical</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2.0</a:t>
                      </a:r>
                      <a:endParaRPr lang="et-EE" sz="1400" b="0" i="0" u="none" strike="noStrike" dirty="0">
                        <a:solidFill>
                          <a:srgbClr val="000000"/>
                        </a:solidFill>
                        <a:effectLst/>
                        <a:latin typeface="Times New Roman" panose="02020603050405020304" pitchFamily="18" charset="0"/>
                      </a:endParaRPr>
                    </a:p>
                  </a:txBody>
                  <a:tcPr marL="5156" marR="247469"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0.06</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a:effectLst/>
                        </a:rPr>
                        <a:t>7.0</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u="none" strike="noStrike" dirty="0" err="1">
                          <a:effectLst/>
                        </a:rPr>
                        <a:t>n.a.</a:t>
                      </a:r>
                      <a:endParaRPr lang="et-EE" sz="1400" b="0" i="0" u="none" strike="noStrike" dirty="0">
                        <a:solidFill>
                          <a:srgbClr val="000000"/>
                        </a:solidFill>
                        <a:effectLst/>
                        <a:latin typeface="Times New Roman" panose="02020603050405020304" pitchFamily="18"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ctr"/>
                      <a:r>
                        <a:rPr lang="et-EE" sz="800" u="none" strike="noStrike" dirty="0" err="1">
                          <a:effectLst/>
                        </a:rPr>
                        <a:t>Table</a:t>
                      </a:r>
                      <a:r>
                        <a:rPr lang="et-EE" sz="800" u="none" strike="noStrike" dirty="0">
                          <a:effectLst/>
                        </a:rPr>
                        <a:t> 7.4, </a:t>
                      </a:r>
                      <a:r>
                        <a:rPr lang="et-EE" sz="800" u="none" strike="noStrike" dirty="0" err="1">
                          <a:effectLst/>
                        </a:rPr>
                        <a:t>Chapter</a:t>
                      </a:r>
                      <a:r>
                        <a:rPr lang="et-EE" sz="800" u="none" strike="noStrike" dirty="0">
                          <a:effectLst/>
                        </a:rPr>
                        <a:t> 7, </a:t>
                      </a:r>
                      <a:r>
                        <a:rPr lang="et-EE" sz="800" u="none" strike="noStrike" dirty="0" err="1">
                          <a:effectLst/>
                        </a:rPr>
                        <a:t>Volume</a:t>
                      </a:r>
                      <a:r>
                        <a:rPr lang="et-EE" sz="800" u="none" strike="noStrike" dirty="0">
                          <a:effectLst/>
                        </a:rPr>
                        <a:t> 4,</a:t>
                      </a:r>
                      <a:br>
                        <a:rPr lang="et-EE" sz="800" u="none" strike="noStrike" dirty="0">
                          <a:effectLst/>
                        </a:rPr>
                      </a:br>
                      <a:r>
                        <a:rPr lang="et-EE" sz="800" u="none" strike="noStrike" dirty="0">
                          <a:effectLst/>
                        </a:rPr>
                        <a:t>2006 IPCC </a:t>
                      </a:r>
                      <a:r>
                        <a:rPr lang="et-EE" sz="800" u="none" strike="noStrike" dirty="0" err="1">
                          <a:effectLst/>
                        </a:rPr>
                        <a:t>Guidelines</a:t>
                      </a:r>
                      <a:endParaRPr lang="et-EE" sz="800" b="0" i="0" u="none" strike="noStrike" dirty="0">
                        <a:solidFill>
                          <a:srgbClr val="000000"/>
                        </a:solidFill>
                        <a:effectLst/>
                        <a:latin typeface="Calibri" panose="020F0502020204030204" pitchFamily="34" charset="0"/>
                      </a:endParaRPr>
                    </a:p>
                  </a:txBody>
                  <a:tcPr marL="61867" marR="5156" marT="51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415513"/>
                  </a:ext>
                </a:extLst>
              </a:tr>
            </a:tbl>
          </a:graphicData>
        </a:graphic>
      </p:graphicFrame>
      <p:sp>
        <p:nvSpPr>
          <p:cNvPr id="2" name="Title 1">
            <a:extLst>
              <a:ext uri="{FF2B5EF4-FFF2-40B4-BE49-F238E27FC236}">
                <a16:creationId xmlns:a16="http://schemas.microsoft.com/office/drawing/2014/main" id="{339A9147-15E6-6359-A49D-600A214CCCE1}"/>
              </a:ext>
            </a:extLst>
          </p:cNvPr>
          <p:cNvSpPr>
            <a:spLocks noGrp="1"/>
          </p:cNvSpPr>
          <p:nvPr>
            <p:ph type="title"/>
          </p:nvPr>
        </p:nvSpPr>
        <p:spPr>
          <a:xfrm>
            <a:off x="8961124" y="193404"/>
            <a:ext cx="3108959" cy="2344400"/>
          </a:xfrm>
        </p:spPr>
        <p:txBody>
          <a:bodyPr>
            <a:normAutofit/>
          </a:bodyPr>
          <a:lstStyle/>
          <a:p>
            <a:r>
              <a:rPr lang="et-EE" sz="2800" b="1" dirty="0">
                <a:solidFill>
                  <a:srgbClr val="0070C0"/>
                </a:solidFill>
              </a:rPr>
              <a:t>IPCC CO</a:t>
            </a:r>
            <a:r>
              <a:rPr lang="et-EE" sz="2800" b="1" baseline="-25000" dirty="0">
                <a:solidFill>
                  <a:srgbClr val="0070C0"/>
                </a:solidFill>
              </a:rPr>
              <a:t>2</a:t>
            </a:r>
            <a:r>
              <a:rPr lang="et-EE" sz="2800" b="1" dirty="0">
                <a:solidFill>
                  <a:srgbClr val="0070C0"/>
                </a:solidFill>
              </a:rPr>
              <a:t> heitekoefitsiendid</a:t>
            </a:r>
            <a:br>
              <a:rPr lang="et-EE" sz="2800" b="1" dirty="0">
                <a:solidFill>
                  <a:srgbClr val="0070C0"/>
                </a:solidFill>
              </a:rPr>
            </a:br>
            <a:r>
              <a:rPr lang="et-EE" sz="2800" b="1" dirty="0">
                <a:solidFill>
                  <a:srgbClr val="0070C0"/>
                </a:solidFill>
              </a:rPr>
              <a:t>(tonni CO</a:t>
            </a:r>
            <a:r>
              <a:rPr lang="et-EE" sz="2800" b="1" baseline="-25000" dirty="0">
                <a:solidFill>
                  <a:srgbClr val="0070C0"/>
                </a:solidFill>
              </a:rPr>
              <a:t>2</a:t>
            </a:r>
            <a:r>
              <a:rPr lang="et-EE" sz="2800" b="1" dirty="0">
                <a:solidFill>
                  <a:srgbClr val="0070C0"/>
                </a:solidFill>
              </a:rPr>
              <a:t>-C ha</a:t>
            </a:r>
            <a:r>
              <a:rPr lang="et-EE" sz="2800" b="1" baseline="30000" dirty="0">
                <a:solidFill>
                  <a:srgbClr val="0070C0"/>
                </a:solidFill>
              </a:rPr>
              <a:t>-1 </a:t>
            </a:r>
            <a:r>
              <a:rPr lang="et-EE" sz="2800" b="1" dirty="0">
                <a:solidFill>
                  <a:srgbClr val="0070C0"/>
                </a:solidFill>
              </a:rPr>
              <a:t>a</a:t>
            </a:r>
            <a:r>
              <a:rPr lang="et-EE" sz="2800" b="1" baseline="30000" dirty="0">
                <a:solidFill>
                  <a:srgbClr val="0070C0"/>
                </a:solidFill>
              </a:rPr>
              <a:t>-1</a:t>
            </a:r>
            <a:r>
              <a:rPr lang="et-EE" sz="2800" b="1" dirty="0">
                <a:solidFill>
                  <a:srgbClr val="0070C0"/>
                </a:solidFill>
              </a:rPr>
              <a:t>)</a:t>
            </a:r>
          </a:p>
        </p:txBody>
      </p:sp>
      <p:sp>
        <p:nvSpPr>
          <p:cNvPr id="5" name="TextBox 4">
            <a:extLst>
              <a:ext uri="{FF2B5EF4-FFF2-40B4-BE49-F238E27FC236}">
                <a16:creationId xmlns:a16="http://schemas.microsoft.com/office/drawing/2014/main" id="{E53EC99E-D655-560D-831F-CE15CA24791A}"/>
              </a:ext>
            </a:extLst>
          </p:cNvPr>
          <p:cNvSpPr txBox="1"/>
          <p:nvPr/>
        </p:nvSpPr>
        <p:spPr>
          <a:xfrm>
            <a:off x="9829799" y="6387600"/>
            <a:ext cx="2240280" cy="276999"/>
          </a:xfrm>
          <a:prstGeom prst="rect">
            <a:avLst/>
          </a:prstGeom>
          <a:noFill/>
        </p:spPr>
        <p:txBody>
          <a:bodyPr wrap="square" rtlCol="0">
            <a:spAutoFit/>
          </a:bodyPr>
          <a:lstStyle/>
          <a:p>
            <a:r>
              <a:rPr lang="et-EE" sz="1200" dirty="0"/>
              <a:t>IPCC </a:t>
            </a:r>
            <a:r>
              <a:rPr lang="et-EE" sz="1200" dirty="0" err="1"/>
              <a:t>Wetlands</a:t>
            </a:r>
            <a:r>
              <a:rPr lang="et-EE" sz="1200" dirty="0"/>
              <a:t> </a:t>
            </a:r>
            <a:r>
              <a:rPr lang="et-EE" sz="1200" dirty="0" err="1"/>
              <a:t>Supplement</a:t>
            </a:r>
            <a:r>
              <a:rPr lang="et-EE" sz="1200" dirty="0"/>
              <a:t> 2014</a:t>
            </a:r>
          </a:p>
        </p:txBody>
      </p:sp>
    </p:spTree>
    <p:extLst>
      <p:ext uri="{BB962C8B-B14F-4D97-AF65-F5344CB8AC3E}">
        <p14:creationId xmlns:p14="http://schemas.microsoft.com/office/powerpoint/2010/main" val="7291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0938A1A1-29BC-5D0E-1555-731B817383E8}"/>
              </a:ext>
            </a:extLst>
          </p:cNvPr>
          <p:cNvGraphicFramePr>
            <a:graphicFrameLocks noGrp="1"/>
          </p:cNvGraphicFramePr>
          <p:nvPr>
            <p:extLst>
              <p:ext uri="{D42A27DB-BD31-4B8C-83A1-F6EECF244321}">
                <p14:modId xmlns:p14="http://schemas.microsoft.com/office/powerpoint/2010/main" val="2036957803"/>
              </p:ext>
            </p:extLst>
          </p:nvPr>
        </p:nvGraphicFramePr>
        <p:xfrm>
          <a:off x="515206" y="103304"/>
          <a:ext cx="8294447" cy="6651391"/>
        </p:xfrm>
        <a:graphic>
          <a:graphicData uri="http://schemas.openxmlformats.org/drawingml/2006/table">
            <a:tbl>
              <a:tblPr/>
              <a:tblGrid>
                <a:gridCol w="1234519">
                  <a:extLst>
                    <a:ext uri="{9D8B030D-6E8A-4147-A177-3AD203B41FA5}">
                      <a16:colId xmlns:a16="http://schemas.microsoft.com/office/drawing/2014/main" val="3748144888"/>
                    </a:ext>
                  </a:extLst>
                </a:gridCol>
                <a:gridCol w="944267">
                  <a:extLst>
                    <a:ext uri="{9D8B030D-6E8A-4147-A177-3AD203B41FA5}">
                      <a16:colId xmlns:a16="http://schemas.microsoft.com/office/drawing/2014/main" val="1719961005"/>
                    </a:ext>
                  </a:extLst>
                </a:gridCol>
                <a:gridCol w="914400">
                  <a:extLst>
                    <a:ext uri="{9D8B030D-6E8A-4147-A177-3AD203B41FA5}">
                      <a16:colId xmlns:a16="http://schemas.microsoft.com/office/drawing/2014/main" val="4266111050"/>
                    </a:ext>
                  </a:extLst>
                </a:gridCol>
                <a:gridCol w="458376">
                  <a:extLst>
                    <a:ext uri="{9D8B030D-6E8A-4147-A177-3AD203B41FA5}">
                      <a16:colId xmlns:a16="http://schemas.microsoft.com/office/drawing/2014/main" val="1289269473"/>
                    </a:ext>
                  </a:extLst>
                </a:gridCol>
                <a:gridCol w="445205">
                  <a:extLst>
                    <a:ext uri="{9D8B030D-6E8A-4147-A177-3AD203B41FA5}">
                      <a16:colId xmlns:a16="http://schemas.microsoft.com/office/drawing/2014/main" val="1695413063"/>
                    </a:ext>
                  </a:extLst>
                </a:gridCol>
                <a:gridCol w="640080">
                  <a:extLst>
                    <a:ext uri="{9D8B030D-6E8A-4147-A177-3AD203B41FA5}">
                      <a16:colId xmlns:a16="http://schemas.microsoft.com/office/drawing/2014/main" val="2007266400"/>
                    </a:ext>
                  </a:extLst>
                </a:gridCol>
                <a:gridCol w="3657600">
                  <a:extLst>
                    <a:ext uri="{9D8B030D-6E8A-4147-A177-3AD203B41FA5}">
                      <a16:colId xmlns:a16="http://schemas.microsoft.com/office/drawing/2014/main" val="729686901"/>
                    </a:ext>
                  </a:extLst>
                </a:gridCol>
              </a:tblGrid>
              <a:tr h="91440">
                <a:tc gridSpan="7">
                  <a:txBody>
                    <a:bodyPr/>
                    <a:lstStyle/>
                    <a:p>
                      <a:pPr algn="ctr" fontAlgn="t"/>
                      <a:r>
                        <a:rPr lang="et-EE" sz="1400" b="1" i="0" u="none" strike="noStrike" baseline="0" dirty="0">
                          <a:solidFill>
                            <a:srgbClr val="000000"/>
                          </a:solidFill>
                          <a:effectLst/>
                          <a:latin typeface="Times New Roman" panose="02020603050405020304" pitchFamily="18" charset="0"/>
                        </a:rPr>
                        <a:t>TABLE 2.3</a:t>
                      </a:r>
                      <a:br>
                        <a:rPr lang="et-EE" sz="1400" b="1" i="0" u="none" strike="noStrike" baseline="0" dirty="0">
                          <a:solidFill>
                            <a:srgbClr val="000000"/>
                          </a:solidFill>
                          <a:effectLst/>
                          <a:latin typeface="Times New Roman" panose="02020603050405020304" pitchFamily="18" charset="0"/>
                        </a:rPr>
                      </a:br>
                      <a:r>
                        <a:rPr lang="et-EE" sz="1400" b="1" i="0" u="none" strike="noStrike" baseline="0" dirty="0">
                          <a:solidFill>
                            <a:srgbClr val="000000"/>
                          </a:solidFill>
                          <a:effectLst/>
                          <a:latin typeface="Times New Roman" panose="02020603050405020304" pitchFamily="18" charset="0"/>
                        </a:rPr>
                        <a:t>TIER1 CH4 MISSION/REMOVAL FACTORS FOR DRAINED ORGANIC SOILS IN ALL LAND-USE CATEGORIES</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3092271792"/>
                  </a:ext>
                </a:extLst>
              </a:tr>
              <a:tr h="91440">
                <a:tc>
                  <a:txBody>
                    <a:bodyPr/>
                    <a:lstStyle/>
                    <a:p>
                      <a:pPr algn="ctr" fontAlgn="t"/>
                      <a:r>
                        <a:rPr lang="et-EE" sz="1400" b="1" i="0" u="none" strike="noStrike" dirty="0" err="1">
                          <a:solidFill>
                            <a:srgbClr val="000000"/>
                          </a:solidFill>
                          <a:effectLst/>
                          <a:latin typeface="Times New Roman" panose="02020603050405020304" pitchFamily="18" charset="0"/>
                        </a:rPr>
                        <a:t>Land-use</a:t>
                      </a:r>
                      <a:r>
                        <a:rPr lang="et-EE" sz="1400" b="1" i="0" u="none" strike="noStrike" dirty="0">
                          <a:solidFill>
                            <a:srgbClr val="000000"/>
                          </a:solidFill>
                          <a:effectLst/>
                          <a:latin typeface="Times New Roman" panose="02020603050405020304" pitchFamily="18" charset="0"/>
                        </a:rPr>
                        <a:t> </a:t>
                      </a:r>
                      <a:r>
                        <a:rPr lang="et-EE" sz="1400" b="1" i="0" u="none" strike="noStrike" dirty="0" err="1">
                          <a:solidFill>
                            <a:srgbClr val="000000"/>
                          </a:solidFill>
                          <a:effectLst/>
                          <a:latin typeface="Times New Roman" panose="02020603050405020304" pitchFamily="18" charset="0"/>
                        </a:rPr>
                        <a:t>category</a:t>
                      </a:r>
                      <a:endParaRPr lang="et-EE" sz="1400" b="1"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ctr" fontAlgn="t"/>
                      <a:r>
                        <a:rPr lang="et-EE" sz="1400" b="1" i="0" u="none" strike="noStrike" dirty="0" err="1">
                          <a:solidFill>
                            <a:srgbClr val="000000"/>
                          </a:solidFill>
                          <a:effectLst/>
                          <a:latin typeface="Times New Roman" panose="02020603050405020304" pitchFamily="18" charset="0"/>
                        </a:rPr>
                        <a:t>Climate</a:t>
                      </a:r>
                      <a:r>
                        <a:rPr lang="et-EE" sz="1400" b="1" i="0" u="none" strike="noStrike" dirty="0">
                          <a:solidFill>
                            <a:srgbClr val="000000"/>
                          </a:solidFill>
                          <a:effectLst/>
                          <a:latin typeface="Times New Roman" panose="02020603050405020304" pitchFamily="18" charset="0"/>
                        </a:rPr>
                        <a:t> /</a:t>
                      </a:r>
                      <a:br>
                        <a:rPr lang="et-EE" sz="1400" b="1" i="0" u="none" strike="noStrike" dirty="0">
                          <a:solidFill>
                            <a:srgbClr val="000000"/>
                          </a:solidFill>
                          <a:effectLst/>
                          <a:latin typeface="Times New Roman" panose="02020603050405020304" pitchFamily="18" charset="0"/>
                        </a:rPr>
                      </a:br>
                      <a:r>
                        <a:rPr lang="et-EE" sz="1400" b="1" i="0" u="none" strike="noStrike" dirty="0" err="1">
                          <a:solidFill>
                            <a:srgbClr val="000000"/>
                          </a:solidFill>
                          <a:effectLst/>
                          <a:latin typeface="Times New Roman" panose="02020603050405020304" pitchFamily="18" charset="0"/>
                        </a:rPr>
                        <a:t>vegetation</a:t>
                      </a:r>
                      <a:r>
                        <a:rPr lang="et-EE" sz="1400" b="1" i="0" u="none" strike="noStrike" dirty="0">
                          <a:solidFill>
                            <a:srgbClr val="000000"/>
                          </a:solidFill>
                          <a:effectLst/>
                          <a:latin typeface="Times New Roman" panose="02020603050405020304" pitchFamily="18" charset="0"/>
                        </a:rPr>
                        <a:t> </a:t>
                      </a:r>
                      <a:r>
                        <a:rPr lang="et-EE" sz="1400" b="1" i="0" u="none" strike="noStrike" dirty="0" err="1">
                          <a:solidFill>
                            <a:srgbClr val="000000"/>
                          </a:solidFill>
                          <a:effectLst/>
                          <a:latin typeface="Times New Roman" panose="02020603050405020304" pitchFamily="18" charset="0"/>
                        </a:rPr>
                        <a:t>zones</a:t>
                      </a:r>
                      <a:endParaRPr lang="et-EE" sz="20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ctr" fontAlgn="t"/>
                      <a:r>
                        <a:rPr lang="et-EE" sz="1400" b="1" i="0" u="none" strike="noStrike" dirty="0" err="1">
                          <a:solidFill>
                            <a:srgbClr val="000000"/>
                          </a:solidFill>
                          <a:effectLst/>
                          <a:latin typeface="Times New Roman" panose="02020603050405020304" pitchFamily="18" charset="0"/>
                        </a:rPr>
                        <a:t>Emission</a:t>
                      </a:r>
                      <a:r>
                        <a:rPr lang="et-EE" sz="1400" b="1" i="0" u="none" strike="noStrike" dirty="0">
                          <a:solidFill>
                            <a:srgbClr val="000000"/>
                          </a:solidFill>
                          <a:effectLst/>
                          <a:latin typeface="Times New Roman" panose="02020603050405020304" pitchFamily="18" charset="0"/>
                        </a:rPr>
                        <a:t> </a:t>
                      </a:r>
                      <a:r>
                        <a:rPr lang="et-EE" sz="1400" b="1" i="0" u="none" strike="noStrike" dirty="0" err="1">
                          <a:solidFill>
                            <a:srgbClr val="000000"/>
                          </a:solidFill>
                          <a:effectLst/>
                          <a:latin typeface="Times New Roman" panose="02020603050405020304" pitchFamily="18" charset="0"/>
                        </a:rPr>
                        <a:t>factor</a:t>
                      </a:r>
                      <a:r>
                        <a:rPr lang="et-EE" sz="1400" b="1" i="0" u="none" strike="noStrike" baseline="30000" dirty="0" err="1">
                          <a:solidFill>
                            <a:srgbClr val="000000"/>
                          </a:solidFill>
                          <a:effectLst/>
                          <a:latin typeface="Times New Roman" panose="02020603050405020304" pitchFamily="18" charset="0"/>
                        </a:rPr>
                        <a:t>a</a:t>
                      </a:r>
                      <a:r>
                        <a:rPr lang="et-EE" sz="1400" b="1" i="0" u="none" strike="noStrike" dirty="0">
                          <a:solidFill>
                            <a:srgbClr val="000000"/>
                          </a:solidFill>
                          <a:effectLst/>
                          <a:latin typeface="Times New Roman" panose="02020603050405020304" pitchFamily="18" charset="0"/>
                        </a:rPr>
                        <a:t> (kg CH</a:t>
                      </a:r>
                      <a:r>
                        <a:rPr lang="et-EE" sz="1400" b="1" i="0" u="none" strike="noStrike" baseline="-25000" dirty="0">
                          <a:solidFill>
                            <a:srgbClr val="000000"/>
                          </a:solidFill>
                          <a:effectLst/>
                          <a:latin typeface="Times New Roman" panose="02020603050405020304" pitchFamily="18" charset="0"/>
                        </a:rPr>
                        <a:t>4</a:t>
                      </a:r>
                      <a:r>
                        <a:rPr lang="et-EE" sz="1400" b="1" i="0" u="none" strike="noStrike" baseline="0" dirty="0">
                          <a:solidFill>
                            <a:srgbClr val="000000"/>
                          </a:solidFill>
                          <a:effectLst/>
                          <a:latin typeface="Times New Roman" panose="02020603050405020304" pitchFamily="18" charset="0"/>
                        </a:rPr>
                        <a:t> </a:t>
                      </a:r>
                      <a:r>
                        <a:rPr lang="et-EE" sz="1400" b="1" i="0" u="none" strike="noStrike" dirty="0">
                          <a:solidFill>
                            <a:srgbClr val="000000"/>
                          </a:solidFill>
                          <a:effectLst/>
                          <a:latin typeface="Times New Roman" panose="02020603050405020304" pitchFamily="18" charset="0"/>
                        </a:rPr>
                        <a:t>ha</a:t>
                      </a:r>
                      <a:r>
                        <a:rPr lang="et-EE" sz="1400" b="1" i="0" u="none" strike="noStrike" baseline="30000" dirty="0">
                          <a:solidFill>
                            <a:srgbClr val="000000"/>
                          </a:solidFill>
                          <a:effectLst/>
                          <a:latin typeface="Times New Roman" panose="02020603050405020304" pitchFamily="18" charset="0"/>
                        </a:rPr>
                        <a:t>-1</a:t>
                      </a:r>
                      <a:r>
                        <a:rPr lang="et-EE" sz="1400" b="1" i="0" u="none" strike="noStrike" dirty="0">
                          <a:solidFill>
                            <a:srgbClr val="000000"/>
                          </a:solidFill>
                          <a:effectLst/>
                          <a:latin typeface="Times New Roman" panose="02020603050405020304" pitchFamily="18" charset="0"/>
                        </a:rPr>
                        <a:t>yr</a:t>
                      </a:r>
                      <a:r>
                        <a:rPr lang="et-EE" sz="1400" b="1" i="0" u="none" strike="noStrike" baseline="30000" dirty="0">
                          <a:solidFill>
                            <a:srgbClr val="000000"/>
                          </a:solidFill>
                          <a:effectLst/>
                          <a:latin typeface="Times New Roman" panose="02020603050405020304" pitchFamily="18" charset="0"/>
                        </a:rPr>
                        <a:t>-1</a:t>
                      </a:r>
                      <a:r>
                        <a:rPr lang="et-EE" sz="1400" b="1" i="0" u="none" strike="noStrike" dirty="0">
                          <a:solidFill>
                            <a:srgbClr val="000000"/>
                          </a:solidFill>
                          <a:effectLst/>
                          <a:latin typeface="Times New Roman" panose="02020603050405020304" pitchFamily="18" charset="0"/>
                        </a:rPr>
                        <a:t>)</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gridSpan="2">
                  <a:txBody>
                    <a:bodyPr/>
                    <a:lstStyle/>
                    <a:p>
                      <a:pPr algn="ctr" fontAlgn="t"/>
                      <a:r>
                        <a:rPr lang="et-EE" sz="1400" b="1" i="0" u="none" strike="noStrike" dirty="0">
                          <a:solidFill>
                            <a:srgbClr val="000000"/>
                          </a:solidFill>
                          <a:effectLst/>
                          <a:latin typeface="Times New Roman" panose="02020603050405020304" pitchFamily="18" charset="0"/>
                        </a:rPr>
                        <a:t>95% </a:t>
                      </a:r>
                      <a:r>
                        <a:rPr lang="et-EE" sz="1400" b="1" i="0" u="none" strike="noStrike" dirty="0" err="1">
                          <a:solidFill>
                            <a:srgbClr val="000000"/>
                          </a:solidFill>
                          <a:effectLst/>
                          <a:latin typeface="Times New Roman" panose="02020603050405020304" pitchFamily="18" charset="0"/>
                        </a:rPr>
                        <a:t>confidence</a:t>
                      </a:r>
                      <a:r>
                        <a:rPr lang="et-EE" sz="1400" b="1" i="0" u="none" strike="noStrike" dirty="0">
                          <a:solidFill>
                            <a:srgbClr val="000000"/>
                          </a:solidFill>
                          <a:effectLst/>
                          <a:latin typeface="Times New Roman" panose="02020603050405020304" pitchFamily="18" charset="0"/>
                        </a:rPr>
                        <a:t> </a:t>
                      </a:r>
                      <a:r>
                        <a:rPr lang="et-EE" sz="1400" b="1" i="0" u="none" strike="noStrike" dirty="0" err="1">
                          <a:solidFill>
                            <a:srgbClr val="000000"/>
                          </a:solidFill>
                          <a:effectLst/>
                          <a:latin typeface="Times New Roman" panose="02020603050405020304" pitchFamily="18" charset="0"/>
                        </a:rPr>
                        <a:t>interval</a:t>
                      </a:r>
                      <a:r>
                        <a:rPr lang="et-EE" sz="1400" b="1" i="0" u="none" strike="noStrike" baseline="30000" dirty="0" err="1">
                          <a:solidFill>
                            <a:srgbClr val="000000"/>
                          </a:solidFill>
                          <a:effectLst/>
                          <a:latin typeface="Times New Roman" panose="02020603050405020304" pitchFamily="18" charset="0"/>
                        </a:rPr>
                        <a:t>b</a:t>
                      </a:r>
                      <a:r>
                        <a:rPr lang="et-EE" sz="1400" b="1" i="0" u="none" strike="noStrike" dirty="0">
                          <a:solidFill>
                            <a:srgbClr val="000000"/>
                          </a:solidFill>
                          <a:effectLst/>
                          <a:latin typeface="Times New Roman" panose="02020603050405020304" pitchFamily="18" charset="0"/>
                        </a:rPr>
                        <a:t> (</a:t>
                      </a:r>
                      <a:r>
                        <a:rPr lang="et-EE" sz="1400" b="1" i="0" u="none" strike="noStrike" dirty="0" err="1">
                          <a:solidFill>
                            <a:srgbClr val="000000"/>
                          </a:solidFill>
                          <a:effectLst/>
                          <a:latin typeface="Times New Roman" panose="02020603050405020304" pitchFamily="18" charset="0"/>
                        </a:rPr>
                        <a:t>centred</a:t>
                      </a:r>
                      <a:r>
                        <a:rPr lang="et-EE" sz="1400" b="1" i="0" u="none" strike="noStrike" dirty="0">
                          <a:solidFill>
                            <a:srgbClr val="000000"/>
                          </a:solidFill>
                          <a:effectLst/>
                          <a:latin typeface="Times New Roman" panose="02020603050405020304" pitchFamily="18" charset="0"/>
                        </a:rPr>
                        <a:t> on </a:t>
                      </a:r>
                      <a:r>
                        <a:rPr lang="et-EE" sz="1400" b="1" i="0" u="none" strike="noStrike" dirty="0" err="1">
                          <a:solidFill>
                            <a:srgbClr val="000000"/>
                          </a:solidFill>
                          <a:effectLst/>
                          <a:latin typeface="Times New Roman" panose="02020603050405020304" pitchFamily="18" charset="0"/>
                        </a:rPr>
                        <a:t>mean</a:t>
                      </a:r>
                      <a:r>
                        <a:rPr lang="et-EE" sz="1400" b="1" i="0" u="none" strike="noStrike" dirty="0">
                          <a:solidFill>
                            <a:srgbClr val="000000"/>
                          </a:solidFill>
                          <a:effectLst/>
                          <a:latin typeface="Times New Roman" panose="02020603050405020304" pitchFamily="18" charset="0"/>
                        </a:rPr>
                        <a:t>)</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hMerge="1">
                  <a:txBody>
                    <a:bodyPr/>
                    <a:lstStyle/>
                    <a:p>
                      <a:endParaRPr lang="et-EE"/>
                    </a:p>
                  </a:txBody>
                  <a:tcPr/>
                </a:tc>
                <a:tc>
                  <a:txBody>
                    <a:bodyPr/>
                    <a:lstStyle/>
                    <a:p>
                      <a:pPr algn="ctr" fontAlgn="t"/>
                      <a:r>
                        <a:rPr lang="et-EE" sz="1400" b="1" i="0" u="none" strike="noStrike" dirty="0">
                          <a:solidFill>
                            <a:srgbClr val="000000"/>
                          </a:solidFill>
                          <a:effectLst/>
                          <a:latin typeface="Times New Roman" panose="02020603050405020304" pitchFamily="18" charset="0"/>
                        </a:rPr>
                        <a:t>No. of </a:t>
                      </a:r>
                      <a:r>
                        <a:rPr lang="et-EE" sz="1400" b="1" i="0" u="none" strike="noStrike" dirty="0" err="1">
                          <a:solidFill>
                            <a:srgbClr val="000000"/>
                          </a:solidFill>
                          <a:effectLst/>
                          <a:latin typeface="Times New Roman" panose="02020603050405020304" pitchFamily="18" charset="0"/>
                        </a:rPr>
                        <a:t>sites</a:t>
                      </a:r>
                      <a:endParaRPr lang="et-EE" sz="1400" b="1"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ctr" fontAlgn="t"/>
                      <a:r>
                        <a:rPr lang="et-EE" sz="900" b="1" i="0" u="none" strike="noStrike" dirty="0" err="1">
                          <a:solidFill>
                            <a:srgbClr val="000000"/>
                          </a:solidFill>
                          <a:effectLst/>
                          <a:latin typeface="Times New Roman" panose="02020603050405020304" pitchFamily="18" charset="0"/>
                        </a:rPr>
                        <a:t>Citations</a:t>
                      </a:r>
                      <a:r>
                        <a:rPr lang="et-EE" sz="900" b="1" i="0" u="none" strike="noStrike" dirty="0">
                          <a:solidFill>
                            <a:srgbClr val="000000"/>
                          </a:solidFill>
                          <a:effectLst/>
                          <a:latin typeface="Times New Roman" panose="02020603050405020304" pitchFamily="18" charset="0"/>
                        </a:rPr>
                        <a:t>/</a:t>
                      </a:r>
                      <a:r>
                        <a:rPr lang="et-EE" sz="900" b="1" i="0" u="none" strike="noStrike" dirty="0" err="1">
                          <a:solidFill>
                            <a:srgbClr val="000000"/>
                          </a:solidFill>
                          <a:effectLst/>
                          <a:latin typeface="Times New Roman" panose="02020603050405020304" pitchFamily="18" charset="0"/>
                        </a:rPr>
                        <a:t>comments</a:t>
                      </a:r>
                      <a:endParaRPr lang="et-EE" sz="900" b="1"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792985103"/>
                  </a:ext>
                </a:extLst>
              </a:tr>
              <a:tr h="91440">
                <a:tc>
                  <a:txBody>
                    <a:bodyPr/>
                    <a:lstStyle/>
                    <a:p>
                      <a:pPr algn="ctr" fontAlgn="ctr"/>
                      <a:r>
                        <a:rPr lang="et-EE" sz="1400" b="0" i="0" u="none" strike="noStrike" dirty="0" err="1">
                          <a:solidFill>
                            <a:srgbClr val="000000"/>
                          </a:solidFill>
                          <a:effectLst/>
                          <a:latin typeface="Times New Roman" panose="02020603050405020304" pitchFamily="18" charset="0"/>
                        </a:rPr>
                        <a:t>Cropland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drained</a:t>
                      </a:r>
                      <a:endParaRPr lang="et-EE" sz="1400" b="0" i="0" u="none" strike="noStrike" dirty="0">
                        <a:solidFill>
                          <a:srgbClr val="000000"/>
                        </a:solidFill>
                        <a:effectLst/>
                        <a:latin typeface="Times New Roman" panose="02020603050405020304" pitchFamily="18" charset="0"/>
                      </a:endParaRPr>
                    </a:p>
                  </a:txBody>
                  <a:tcPr marL="90496" marR="7541" marT="7541" marB="0" anchor="ctr">
                    <a:lnL w="38100" cap="flat" cmpd="sng" algn="ctr">
                      <a:solidFill>
                        <a:schemeClr val="accent1">
                          <a:lumMod val="60000"/>
                          <a:lumOff val="40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t"/>
                      <a:r>
                        <a:rPr lang="et-EE" sz="1400" b="0" i="0" u="none" strike="noStrike" dirty="0" err="1">
                          <a:solidFill>
                            <a:srgbClr val="000000"/>
                          </a:solidFill>
                          <a:effectLst/>
                          <a:latin typeface="Times New Roman" panose="02020603050405020304" pitchFamily="18" charset="0"/>
                        </a:rPr>
                        <a:t>Boreal</a:t>
                      </a:r>
                      <a:r>
                        <a:rPr lang="et-EE" sz="1400" b="0" i="0" u="none" strike="noStrike" dirty="0">
                          <a:solidFill>
                            <a:srgbClr val="000000"/>
                          </a:solidFill>
                          <a:effectLst/>
                          <a:latin typeface="Times New Roman" panose="02020603050405020304" pitchFamily="18" charset="0"/>
                        </a:rPr>
                        <a:t> and Temperate</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b="1" i="0" u="none" strike="noStrike" dirty="0">
                          <a:solidFill>
                            <a:srgbClr val="FF0000"/>
                          </a:solidFill>
                          <a:effectLst/>
                          <a:latin typeface="Times New Roman" panose="02020603050405020304" pitchFamily="18" charset="0"/>
                        </a:rPr>
                        <a:t>0</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-2.8</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2.8</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38</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Augustin</a:t>
                      </a:r>
                      <a:r>
                        <a:rPr lang="et-EE" sz="900" b="0" i="0" u="none" strike="noStrike" dirty="0">
                          <a:solidFill>
                            <a:srgbClr val="000000"/>
                          </a:solidFill>
                          <a:effectLst/>
                          <a:latin typeface="Times New Roman" panose="02020603050405020304" pitchFamily="18" charset="0"/>
                        </a:rPr>
                        <a:t>, 2003; </a:t>
                      </a:r>
                      <a:r>
                        <a:rPr lang="et-EE" sz="900" b="0" i="0" u="none" strike="noStrike" dirty="0" err="1">
                          <a:solidFill>
                            <a:srgbClr val="000000"/>
                          </a:solidFill>
                          <a:effectLst/>
                          <a:latin typeface="Times New Roman" panose="02020603050405020304" pitchFamily="18" charset="0"/>
                        </a:rPr>
                        <a:t>Augustin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1998; </a:t>
                      </a:r>
                      <a:r>
                        <a:rPr lang="et-EE" sz="900" b="0" i="0" u="none" strike="noStrike" dirty="0" err="1">
                          <a:solidFill>
                            <a:srgbClr val="000000"/>
                          </a:solidFill>
                          <a:effectLst/>
                          <a:latin typeface="Times New Roman" panose="02020603050405020304" pitchFamily="18" charset="0"/>
                        </a:rPr>
                        <a:t>Drösler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2013; </a:t>
                      </a:r>
                      <a:r>
                        <a:rPr lang="et-EE" sz="900" b="0" i="0" u="none" strike="noStrike" dirty="0" err="1">
                          <a:solidFill>
                            <a:srgbClr val="000000"/>
                          </a:solidFill>
                          <a:effectLst/>
                          <a:latin typeface="Times New Roman" panose="02020603050405020304" pitchFamily="18" charset="0"/>
                        </a:rPr>
                        <a:t>Elsgaard</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2012; </a:t>
                      </a:r>
                      <a:r>
                        <a:rPr lang="et-EE" sz="900" b="0" i="0" u="none" strike="noStrike" dirty="0" err="1">
                          <a:solidFill>
                            <a:srgbClr val="000000"/>
                          </a:solidFill>
                          <a:effectLst/>
                          <a:latin typeface="Times New Roman" panose="02020603050405020304" pitchFamily="18" charset="0"/>
                        </a:rPr>
                        <a:t>Flessa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1998; </a:t>
                      </a:r>
                      <a:r>
                        <a:rPr lang="et-EE" sz="900" b="0" i="0" u="none" strike="noStrike" dirty="0" err="1">
                          <a:solidFill>
                            <a:srgbClr val="000000"/>
                          </a:solidFill>
                          <a:effectLst/>
                          <a:latin typeface="Times New Roman" panose="02020603050405020304" pitchFamily="18" charset="0"/>
                        </a:rPr>
                        <a:t>Kasimir</a:t>
                      </a:r>
                      <a:r>
                        <a:rPr lang="et-EE" sz="900" b="0" i="0" u="none" strike="noStrike" dirty="0">
                          <a:solidFill>
                            <a:srgbClr val="000000"/>
                          </a:solidFill>
                          <a:effectLst/>
                          <a:latin typeface="Times New Roman" panose="02020603050405020304" pitchFamily="18" charset="0"/>
                        </a:rPr>
                        <a:t>- Klemedtsson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2009; </a:t>
                      </a:r>
                      <a:r>
                        <a:rPr lang="et-EE" sz="900" b="0" i="0" u="none" strike="noStrike" dirty="0" err="1">
                          <a:solidFill>
                            <a:srgbClr val="000000"/>
                          </a:solidFill>
                          <a:effectLst/>
                          <a:latin typeface="Times New Roman" panose="02020603050405020304" pitchFamily="18" charset="0"/>
                        </a:rPr>
                        <a:t>Maljanen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2003</a:t>
                      </a:r>
                      <a:r>
                        <a:rPr lang="et-EE" sz="900" b="0" i="1" u="none" strike="noStrike" dirty="0">
                          <a:solidFill>
                            <a:srgbClr val="000000"/>
                          </a:solidFill>
                          <a:effectLst/>
                          <a:latin typeface="Times New Roman" panose="02020603050405020304" pitchFamily="18" charset="0"/>
                        </a:rPr>
                        <a:t>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b</a:t>
                      </a:r>
                      <a:r>
                        <a:rPr lang="et-EE" sz="900" b="0" i="0" u="none" strike="noStrike" dirty="0">
                          <a:solidFill>
                            <a:srgbClr val="000000"/>
                          </a:solidFill>
                          <a:effectLst/>
                          <a:latin typeface="Times New Roman" panose="02020603050405020304" pitchFamily="18" charset="0"/>
                        </a:rPr>
                        <a:t>, 2004, 2007; Petersen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2012; Regina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2007; Taft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2013</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85534851"/>
                  </a:ext>
                </a:extLst>
              </a:tr>
              <a:tr h="91440">
                <a:tc>
                  <a:txBody>
                    <a:bodyPr/>
                    <a:lstStyle/>
                    <a:p>
                      <a:pPr algn="ctr" fontAlgn="t"/>
                      <a:r>
                        <a:rPr lang="et-EE" sz="1400" b="0" i="0" u="none" strike="noStrike" dirty="0" err="1">
                          <a:solidFill>
                            <a:srgbClr val="000000"/>
                          </a:solidFill>
                          <a:effectLst/>
                          <a:latin typeface="Times New Roman" panose="02020603050405020304" pitchFamily="18" charset="0"/>
                        </a:rPr>
                        <a:t>Cropland</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t-EE" sz="1400" b="0" i="0" u="none" strike="noStrike" dirty="0" err="1">
                          <a:solidFill>
                            <a:srgbClr val="000000"/>
                          </a:solidFill>
                          <a:effectLst/>
                          <a:latin typeface="Times New Roman" panose="02020603050405020304" pitchFamily="18" charset="0"/>
                        </a:rPr>
                        <a:t>Tropical</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Subtropical</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7</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0.3</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13.7</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5</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900" b="0" i="0" u="none" strike="noStrike" dirty="0" err="1">
                          <a:solidFill>
                            <a:srgbClr val="000000"/>
                          </a:solidFill>
                          <a:effectLst/>
                          <a:latin typeface="Times New Roman" panose="02020603050405020304" pitchFamily="18" charset="0"/>
                        </a:rPr>
                        <a:t>Furukawa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2005; </a:t>
                      </a:r>
                      <a:r>
                        <a:rPr lang="et-EE" sz="900" b="0" i="0" u="none" strike="noStrike" dirty="0" err="1">
                          <a:solidFill>
                            <a:srgbClr val="000000"/>
                          </a:solidFill>
                          <a:effectLst/>
                          <a:latin typeface="Times New Roman" panose="02020603050405020304" pitchFamily="18" charset="0"/>
                        </a:rPr>
                        <a:t>Hirano</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2009</a:t>
                      </a:r>
                      <a:endParaRPr lang="et-EE" sz="1100" b="0" i="0" u="none" strike="noStrike" dirty="0">
                        <a:solidFill>
                          <a:srgbClr val="000000"/>
                        </a:solidFill>
                        <a:effectLst/>
                        <a:latin typeface="Calibri" panose="020F0502020204030204" pitchFamily="34" charset="0"/>
                      </a:endParaRPr>
                    </a:p>
                  </a:txBody>
                  <a:tcPr marL="90496"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5188357"/>
                  </a:ext>
                </a:extLst>
              </a:tr>
              <a:tr h="91440">
                <a:tc>
                  <a:txBody>
                    <a:bodyPr/>
                    <a:lstStyle/>
                    <a:p>
                      <a:pPr algn="ctr" fontAlgn="t"/>
                      <a:r>
                        <a:rPr lang="et-EE" sz="1400" b="0" i="0" u="none" strike="noStrike" dirty="0" err="1">
                          <a:solidFill>
                            <a:srgbClr val="000000"/>
                          </a:solidFill>
                          <a:effectLst/>
                          <a:latin typeface="Times New Roman" panose="02020603050405020304" pitchFamily="18" charset="0"/>
                        </a:rPr>
                        <a:t>Rice</a:t>
                      </a:r>
                      <a:r>
                        <a:rPr lang="et-EE" sz="1400" b="0" i="0" u="none" strike="noStrike" baseline="30000" dirty="0" err="1">
                          <a:solidFill>
                            <a:srgbClr val="000000"/>
                          </a:solidFill>
                          <a:effectLst/>
                          <a:latin typeface="Times New Roman" panose="02020603050405020304" pitchFamily="18" charset="0"/>
                        </a:rPr>
                        <a:t>e</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t-EE" sz="1400" b="0" i="0" u="none" strike="noStrike" dirty="0" err="1">
                          <a:solidFill>
                            <a:srgbClr val="000000"/>
                          </a:solidFill>
                          <a:effectLst/>
                          <a:latin typeface="Times New Roman" panose="02020603050405020304" pitchFamily="18" charset="0"/>
                        </a:rPr>
                        <a:t>Tropical</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Subtropical</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143.5</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63.2</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223.7</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6</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t-EE" sz="900" b="0" i="0" u="none" strike="noStrike" dirty="0" err="1">
                          <a:solidFill>
                            <a:srgbClr val="000000"/>
                          </a:solidFill>
                          <a:effectLst/>
                          <a:latin typeface="Times New Roman" panose="02020603050405020304" pitchFamily="18" charset="0"/>
                        </a:rPr>
                        <a:t>Furukawa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2005; </a:t>
                      </a:r>
                      <a:r>
                        <a:rPr lang="et-EE" sz="900" b="0" i="0" u="none" strike="noStrike" dirty="0" err="1">
                          <a:solidFill>
                            <a:srgbClr val="000000"/>
                          </a:solidFill>
                          <a:effectLst/>
                          <a:latin typeface="Times New Roman" panose="02020603050405020304" pitchFamily="18" charset="0"/>
                        </a:rPr>
                        <a:t>Hadi</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2005; </a:t>
                      </a:r>
                      <a:r>
                        <a:rPr lang="et-EE" sz="900" b="0" i="0" u="none" strike="noStrike" dirty="0" err="1">
                          <a:solidFill>
                            <a:srgbClr val="000000"/>
                          </a:solidFill>
                          <a:effectLst/>
                          <a:latin typeface="Times New Roman" panose="02020603050405020304" pitchFamily="18" charset="0"/>
                        </a:rPr>
                        <a:t>Inubushi</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2003</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75240"/>
                  </a:ext>
                </a:extLst>
              </a:tr>
              <a:tr h="91440">
                <a:tc>
                  <a:txBody>
                    <a:bodyPr/>
                    <a:lstStyle/>
                    <a:p>
                      <a:pPr algn="ctr" fontAlgn="ctr"/>
                      <a:r>
                        <a:rPr lang="et-EE" sz="1400" b="0" i="0" u="none" strike="noStrike" dirty="0" err="1">
                          <a:solidFill>
                            <a:srgbClr val="000000"/>
                          </a:solidFill>
                          <a:effectLst/>
                          <a:latin typeface="Times New Roman" panose="02020603050405020304" pitchFamily="18" charset="0"/>
                        </a:rPr>
                        <a:t>Grassland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drained</a:t>
                      </a:r>
                      <a:endParaRPr lang="et-EE" sz="1400" b="0" i="0" u="none" strike="noStrike" dirty="0">
                        <a:solidFill>
                          <a:srgbClr val="000000"/>
                        </a:solidFill>
                        <a:effectLst/>
                        <a:latin typeface="Times New Roman" panose="02020603050405020304" pitchFamily="18" charset="0"/>
                      </a:endParaRPr>
                    </a:p>
                  </a:txBody>
                  <a:tcPr marL="90496"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b="0" i="0" u="none" strike="noStrike" dirty="0" err="1">
                          <a:solidFill>
                            <a:schemeClr val="tx1"/>
                          </a:solidFill>
                          <a:effectLst/>
                          <a:latin typeface="Times New Roman" panose="02020603050405020304" pitchFamily="18" charset="0"/>
                        </a:rPr>
                        <a:t>Boreal</a:t>
                      </a:r>
                      <a:endParaRPr lang="et-EE" sz="1400" b="0" i="0" u="none" strike="noStrike" dirty="0">
                        <a:solidFill>
                          <a:schemeClr val="tx1"/>
                        </a:solidFill>
                        <a:effectLst/>
                        <a:latin typeface="Times New Roman" panose="02020603050405020304" pitchFamily="18" charset="0"/>
                      </a:endParaRPr>
                    </a:p>
                  </a:txBody>
                  <a:tcPr marL="90496"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b="0" i="0" u="none" strike="noStrike" dirty="0">
                          <a:solidFill>
                            <a:schemeClr val="tx1"/>
                          </a:solidFill>
                          <a:effectLst/>
                          <a:latin typeface="Times New Roman" panose="02020603050405020304" pitchFamily="18" charset="0"/>
                        </a:rPr>
                        <a:t>1.4</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-1.6</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4.5</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12</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Grønlund</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2006; </a:t>
                      </a:r>
                      <a:r>
                        <a:rPr lang="et-EE" sz="900" b="0" i="0" u="none" strike="noStrike" dirty="0" err="1">
                          <a:solidFill>
                            <a:srgbClr val="000000"/>
                          </a:solidFill>
                          <a:effectLst/>
                          <a:latin typeface="Times New Roman" panose="02020603050405020304" pitchFamily="18" charset="0"/>
                        </a:rPr>
                        <a:t>Guðmundsson</a:t>
                      </a:r>
                      <a:r>
                        <a:rPr lang="et-EE" sz="900" b="0" i="0" u="none" strike="noStrike" dirty="0">
                          <a:solidFill>
                            <a:srgbClr val="000000"/>
                          </a:solidFill>
                          <a:effectLst/>
                          <a:latin typeface="Times New Roman" panose="02020603050405020304" pitchFamily="18" charset="0"/>
                        </a:rPr>
                        <a:t> &amp; </a:t>
                      </a:r>
                      <a:r>
                        <a:rPr lang="et-EE" sz="900" b="0" i="0" u="none" strike="noStrike" dirty="0" err="1">
                          <a:solidFill>
                            <a:srgbClr val="000000"/>
                          </a:solidFill>
                          <a:effectLst/>
                          <a:latin typeface="Times New Roman" panose="02020603050405020304" pitchFamily="18" charset="0"/>
                        </a:rPr>
                        <a:t>Óskarsson</a:t>
                      </a:r>
                      <a:r>
                        <a:rPr lang="et-EE" sz="900" b="0" i="0" u="none" strike="noStrike" dirty="0">
                          <a:solidFill>
                            <a:srgbClr val="000000"/>
                          </a:solidFill>
                          <a:effectLst/>
                          <a:latin typeface="Times New Roman" panose="02020603050405020304" pitchFamily="18" charset="0"/>
                        </a:rPr>
                        <a:t>, 2008; </a:t>
                      </a:r>
                      <a:r>
                        <a:rPr lang="et-EE" sz="900" b="0" i="0" u="none" strike="noStrike" dirty="0" err="1">
                          <a:solidFill>
                            <a:srgbClr val="000000"/>
                          </a:solidFill>
                          <a:effectLst/>
                          <a:latin typeface="Times New Roman" panose="02020603050405020304" pitchFamily="18" charset="0"/>
                        </a:rPr>
                        <a:t>Hyvönen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2009; </a:t>
                      </a:r>
                      <a:r>
                        <a:rPr lang="et-EE" sz="900" b="0" i="0" u="none" strike="noStrike" dirty="0" err="1">
                          <a:solidFill>
                            <a:srgbClr val="000000"/>
                          </a:solidFill>
                          <a:effectLst/>
                          <a:latin typeface="Times New Roman" panose="02020603050405020304" pitchFamily="18" charset="0"/>
                        </a:rPr>
                        <a:t>Maljanen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2001</a:t>
                      </a:r>
                      <a:r>
                        <a:rPr lang="et-EE" sz="900" b="0" i="1" u="none" strike="noStrike" dirty="0">
                          <a:solidFill>
                            <a:srgbClr val="000000"/>
                          </a:solidFill>
                          <a:effectLst/>
                          <a:latin typeface="Times New Roman" panose="02020603050405020304" pitchFamily="18" charset="0"/>
                        </a:rPr>
                        <a:t>b</a:t>
                      </a:r>
                      <a:r>
                        <a:rPr lang="et-EE" sz="900" b="0" i="0" u="none" strike="noStrike" dirty="0">
                          <a:solidFill>
                            <a:srgbClr val="000000"/>
                          </a:solidFill>
                          <a:effectLst/>
                          <a:latin typeface="Times New Roman" panose="02020603050405020304" pitchFamily="18" charset="0"/>
                        </a:rPr>
                        <a:t>, 2003</a:t>
                      </a:r>
                      <a:r>
                        <a:rPr lang="et-EE" sz="900" b="0" i="1" u="none" strike="noStrike" dirty="0">
                          <a:solidFill>
                            <a:srgbClr val="000000"/>
                          </a:solidFill>
                          <a:effectLst/>
                          <a:latin typeface="Times New Roman" panose="02020603050405020304" pitchFamily="18" charset="0"/>
                        </a:rPr>
                        <a:t>b</a:t>
                      </a:r>
                      <a:r>
                        <a:rPr lang="et-EE" sz="900" b="0" i="0" u="none" strike="noStrike" dirty="0">
                          <a:solidFill>
                            <a:srgbClr val="000000"/>
                          </a:solidFill>
                          <a:effectLst/>
                          <a:latin typeface="Times New Roman" panose="02020603050405020304" pitchFamily="18" charset="0"/>
                        </a:rPr>
                        <a:t>, 2004, 2010</a:t>
                      </a:r>
                      <a:r>
                        <a:rPr lang="et-EE" sz="900" b="0" i="1" u="none" strike="noStrike" dirty="0">
                          <a:solidFill>
                            <a:srgbClr val="000000"/>
                          </a:solidFill>
                          <a:effectLst/>
                          <a:latin typeface="Times New Roman" panose="02020603050405020304" pitchFamily="18" charset="0"/>
                        </a:rPr>
                        <a:t>b, c</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Nykänen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1995; Regina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2007</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979403723"/>
                  </a:ext>
                </a:extLst>
              </a:tr>
              <a:tr h="91440">
                <a:tc>
                  <a:txBody>
                    <a:bodyPr/>
                    <a:lstStyle/>
                    <a:p>
                      <a:pPr algn="ctr" fontAlgn="t"/>
                      <a:r>
                        <a:rPr lang="et-EE" sz="1400" b="0" i="0" u="none" strike="noStrike" dirty="0" err="1">
                          <a:solidFill>
                            <a:srgbClr val="000000"/>
                          </a:solidFill>
                          <a:effectLst/>
                          <a:latin typeface="Times New Roman" panose="02020603050405020304" pitchFamily="18" charset="0"/>
                        </a:rPr>
                        <a:t>Grassland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drained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nutrient</a:t>
                      </a:r>
                      <a:r>
                        <a:rPr lang="et-EE" sz="1400" b="0" i="0" u="none" strike="noStrike" dirty="0">
                          <a:solidFill>
                            <a:srgbClr val="000000"/>
                          </a:solidFill>
                          <a:effectLst/>
                          <a:latin typeface="Times New Roman" panose="02020603050405020304" pitchFamily="18" charset="0"/>
                        </a:rPr>
                        <a:t>-poor</a:t>
                      </a:r>
                    </a:p>
                  </a:txBody>
                  <a:tcPr marL="90496" marR="7541" marT="7541" marB="0">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Temperate</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chemeClr val="tx1"/>
                          </a:solidFill>
                          <a:effectLst/>
                          <a:latin typeface="Times New Roman" panose="02020603050405020304" pitchFamily="18" charset="0"/>
                        </a:rPr>
                        <a:t>1.8</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0.72</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2.9</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9</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Drösler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2013; </a:t>
                      </a:r>
                      <a:r>
                        <a:rPr lang="et-EE" sz="900" b="0" i="0" u="none" strike="noStrike" dirty="0" err="1">
                          <a:solidFill>
                            <a:srgbClr val="000000"/>
                          </a:solidFill>
                          <a:effectLst/>
                          <a:latin typeface="Times New Roman" panose="02020603050405020304" pitchFamily="18" charset="0"/>
                        </a:rPr>
                        <a:t>Kasimir</a:t>
                      </a:r>
                      <a:r>
                        <a:rPr lang="et-EE" sz="900" b="0" i="0" u="none" strike="noStrike" dirty="0">
                          <a:solidFill>
                            <a:srgbClr val="000000"/>
                          </a:solidFill>
                          <a:effectLst/>
                          <a:latin typeface="Times New Roman" panose="02020603050405020304" pitchFamily="18" charset="0"/>
                        </a:rPr>
                        <a:t>-Klemedtsson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2009; van </a:t>
                      </a:r>
                      <a:r>
                        <a:rPr lang="et-EE" sz="900" b="0" i="0" u="none" strike="noStrike" dirty="0" err="1">
                          <a:solidFill>
                            <a:srgbClr val="000000"/>
                          </a:solidFill>
                          <a:effectLst/>
                          <a:latin typeface="Times New Roman" panose="02020603050405020304" pitchFamily="18" charset="0"/>
                        </a:rPr>
                        <a:t>den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Bos</a:t>
                      </a:r>
                      <a:r>
                        <a:rPr lang="et-EE" sz="900" b="0" i="0" u="none" strike="noStrike" dirty="0">
                          <a:solidFill>
                            <a:srgbClr val="000000"/>
                          </a:solidFill>
                          <a:effectLst/>
                          <a:latin typeface="Times New Roman" panose="02020603050405020304" pitchFamily="18" charset="0"/>
                        </a:rPr>
                        <a:t>, 2003</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7284743"/>
                  </a:ext>
                </a:extLst>
              </a:tr>
              <a:tr h="91440">
                <a:tc>
                  <a:txBody>
                    <a:bodyPr/>
                    <a:lstStyle/>
                    <a:p>
                      <a:pPr algn="ctr" fontAlgn="ctr"/>
                      <a:r>
                        <a:rPr lang="et-EE" sz="1400" b="0" i="0" u="none" strike="noStrike" dirty="0" err="1">
                          <a:solidFill>
                            <a:srgbClr val="000000"/>
                          </a:solidFill>
                          <a:effectLst/>
                          <a:latin typeface="Times New Roman" panose="02020603050405020304" pitchFamily="18" charset="0"/>
                        </a:rPr>
                        <a:t>Grassland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deep</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drained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nutrient-rich</a:t>
                      </a:r>
                      <a:endParaRPr lang="et-EE" sz="1400" b="0" i="0" u="none" strike="noStrike" dirty="0">
                        <a:solidFill>
                          <a:srgbClr val="000000"/>
                        </a:solidFill>
                        <a:effectLst/>
                        <a:latin typeface="Times New Roman" panose="02020603050405020304" pitchFamily="18" charset="0"/>
                      </a:endParaRPr>
                    </a:p>
                  </a:txBody>
                  <a:tcPr marL="90496" marR="7541" marT="7541" marB="0" anchor="ctr">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Temperate</a:t>
                      </a:r>
                    </a:p>
                  </a:txBody>
                  <a:tcPr marL="90496"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b="1" i="0" u="none" strike="noStrike" dirty="0">
                          <a:solidFill>
                            <a:srgbClr val="FF0000"/>
                          </a:solidFill>
                          <a:effectLst/>
                          <a:latin typeface="Times New Roman" panose="02020603050405020304" pitchFamily="18" charset="0"/>
                        </a:rPr>
                        <a:t>16</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2.4</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29</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t-EE" sz="1400" b="0" i="0" u="none" strike="noStrike" dirty="0">
                          <a:solidFill>
                            <a:srgbClr val="000000"/>
                          </a:solidFill>
                          <a:effectLst/>
                          <a:latin typeface="Times New Roman" panose="02020603050405020304" pitchFamily="18" charset="0"/>
                        </a:rPr>
                        <a:t>44</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Augustin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1996; Best &amp; </a:t>
                      </a:r>
                      <a:r>
                        <a:rPr lang="et-EE" sz="900" b="0" i="0" u="none" strike="noStrike" dirty="0" err="1">
                          <a:solidFill>
                            <a:srgbClr val="000000"/>
                          </a:solidFill>
                          <a:effectLst/>
                          <a:latin typeface="Times New Roman" panose="02020603050405020304" pitchFamily="18" charset="0"/>
                        </a:rPr>
                        <a:t>Jacobs</a:t>
                      </a:r>
                      <a:r>
                        <a:rPr lang="et-EE" sz="900" b="0" i="0" u="none" strike="noStrike" dirty="0">
                          <a:solidFill>
                            <a:srgbClr val="000000"/>
                          </a:solidFill>
                          <a:effectLst/>
                          <a:latin typeface="Times New Roman" panose="02020603050405020304" pitchFamily="18" charset="0"/>
                        </a:rPr>
                        <a:t>, 1997; </a:t>
                      </a:r>
                      <a:r>
                        <a:rPr lang="et-EE" sz="900" b="0" i="0" u="none" strike="noStrike" dirty="0" err="1">
                          <a:solidFill>
                            <a:srgbClr val="000000"/>
                          </a:solidFill>
                          <a:effectLst/>
                          <a:latin typeface="Times New Roman" panose="02020603050405020304" pitchFamily="18" charset="0"/>
                        </a:rPr>
                        <a:t>Drösler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2013;  </a:t>
                      </a:r>
                      <a:r>
                        <a:rPr lang="et-EE" sz="900" b="0" i="0" u="none" strike="noStrike" dirty="0" err="1">
                          <a:solidFill>
                            <a:srgbClr val="000000"/>
                          </a:solidFill>
                          <a:effectLst/>
                          <a:latin typeface="Times New Roman" panose="02020603050405020304" pitchFamily="18" charset="0"/>
                        </a:rPr>
                        <a:t>Flessa</a:t>
                      </a:r>
                      <a:r>
                        <a:rPr lang="et-EE" sz="900" b="0" i="0" u="none" strike="noStrike" dirty="0">
                          <a:solidFill>
                            <a:srgbClr val="000000"/>
                          </a:solidFill>
                          <a:effectLst/>
                          <a:latin typeface="Times New Roman" panose="02020603050405020304" pitchFamily="18" charset="0"/>
                        </a:rPr>
                        <a:t> &amp; </a:t>
                      </a:r>
                      <a:r>
                        <a:rPr lang="et-EE" sz="900" b="0" i="0" u="none" strike="noStrike" dirty="0" err="1">
                          <a:solidFill>
                            <a:srgbClr val="000000"/>
                          </a:solidFill>
                          <a:effectLst/>
                          <a:latin typeface="Times New Roman" panose="02020603050405020304" pitchFamily="18" charset="0"/>
                        </a:rPr>
                        <a:t>Beese</a:t>
                      </a:r>
                      <a:r>
                        <a:rPr lang="et-EE" sz="900" b="0" i="0" u="none" strike="noStrike" dirty="0">
                          <a:solidFill>
                            <a:srgbClr val="000000"/>
                          </a:solidFill>
                          <a:effectLst/>
                          <a:latin typeface="Times New Roman" panose="02020603050405020304" pitchFamily="18" charset="0"/>
                        </a:rPr>
                        <a:t>, 1997; </a:t>
                      </a:r>
                      <a:r>
                        <a:rPr lang="et-EE" sz="900" b="0" i="0" u="none" strike="noStrike" dirty="0" err="1">
                          <a:solidFill>
                            <a:srgbClr val="000000"/>
                          </a:solidFill>
                          <a:effectLst/>
                          <a:latin typeface="Times New Roman" panose="02020603050405020304" pitchFamily="18" charset="0"/>
                        </a:rPr>
                        <a:t>Flessa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1998; </a:t>
                      </a:r>
                      <a:r>
                        <a:rPr lang="et-EE" sz="900" b="0" i="0" u="none" strike="noStrike" dirty="0" err="1">
                          <a:solidFill>
                            <a:srgbClr val="000000"/>
                          </a:solidFill>
                          <a:effectLst/>
                          <a:latin typeface="Times New Roman" panose="02020603050405020304" pitchFamily="18" charset="0"/>
                        </a:rPr>
                        <a:t>Jacobs</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2003; Kroon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2010; </a:t>
                      </a:r>
                      <a:r>
                        <a:rPr lang="et-EE" sz="900" b="0" i="0" u="none" strike="noStrike" dirty="0" err="1">
                          <a:solidFill>
                            <a:srgbClr val="000000"/>
                          </a:solidFill>
                          <a:effectLst/>
                          <a:latin typeface="Times New Roman" panose="02020603050405020304" pitchFamily="18" charset="0"/>
                        </a:rPr>
                        <a:t>Langeveld</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1997; Meyer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2001; </a:t>
                      </a:r>
                      <a:r>
                        <a:rPr lang="et-EE" sz="900" b="0" i="0" u="none" strike="noStrike" dirty="0" err="1">
                          <a:solidFill>
                            <a:srgbClr val="000000"/>
                          </a:solidFill>
                          <a:effectLst/>
                          <a:latin typeface="Times New Roman" panose="02020603050405020304" pitchFamily="18" charset="0"/>
                        </a:rPr>
                        <a:t>Nykänen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1995; Petersen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2012; </a:t>
                      </a:r>
                      <a:r>
                        <a:rPr lang="et-EE" sz="900" b="0" i="0" u="none" strike="noStrike" dirty="0" err="1">
                          <a:solidFill>
                            <a:srgbClr val="000000"/>
                          </a:solidFill>
                          <a:effectLst/>
                          <a:latin typeface="Times New Roman" panose="02020603050405020304" pitchFamily="18" charset="0"/>
                        </a:rPr>
                        <a:t>Schrier-Uijl</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2010</a:t>
                      </a:r>
                      <a:r>
                        <a:rPr lang="et-EE" sz="900" b="0" i="1" u="none" strike="noStrike" dirty="0">
                          <a:solidFill>
                            <a:srgbClr val="000000"/>
                          </a:solidFill>
                          <a:effectLst/>
                          <a:latin typeface="Times New Roman" panose="02020603050405020304" pitchFamily="18" charset="0"/>
                        </a:rPr>
                        <a:t>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b</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Teh</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2011; van </a:t>
                      </a:r>
                      <a:r>
                        <a:rPr lang="et-EE" sz="900" b="0" i="0" u="none" strike="noStrike" dirty="0" err="1">
                          <a:solidFill>
                            <a:srgbClr val="000000"/>
                          </a:solidFill>
                          <a:effectLst/>
                          <a:latin typeface="Times New Roman" panose="02020603050405020304" pitchFamily="18" charset="0"/>
                        </a:rPr>
                        <a:t>den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Bos</a:t>
                      </a:r>
                      <a:r>
                        <a:rPr lang="et-EE" sz="900" b="0" i="0" u="none" strike="noStrike" dirty="0">
                          <a:solidFill>
                            <a:srgbClr val="000000"/>
                          </a:solidFill>
                          <a:effectLst/>
                          <a:latin typeface="Times New Roman" panose="02020603050405020304" pitchFamily="18" charset="0"/>
                        </a:rPr>
                        <a:t>, 2003; van </a:t>
                      </a:r>
                      <a:r>
                        <a:rPr lang="et-EE" sz="900" b="0" i="0" u="none" strike="noStrike" dirty="0" err="1">
                          <a:solidFill>
                            <a:srgbClr val="000000"/>
                          </a:solidFill>
                          <a:effectLst/>
                          <a:latin typeface="Times New Roman" panose="02020603050405020304" pitchFamily="18" charset="0"/>
                        </a:rPr>
                        <a:t>den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Pol-van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Dasselaar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1997; </a:t>
                      </a:r>
                      <a:r>
                        <a:rPr lang="et-EE" sz="900" b="0" i="0" u="none" strike="noStrike" dirty="0" err="1">
                          <a:solidFill>
                            <a:srgbClr val="000000"/>
                          </a:solidFill>
                          <a:effectLst/>
                          <a:latin typeface="Times New Roman" panose="02020603050405020304" pitchFamily="18" charset="0"/>
                        </a:rPr>
                        <a:t>Wild</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2001</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180773"/>
                  </a:ext>
                </a:extLst>
              </a:tr>
              <a:tr h="91440">
                <a:tc>
                  <a:txBody>
                    <a:bodyPr/>
                    <a:lstStyle/>
                    <a:p>
                      <a:pPr algn="ctr" fontAlgn="t"/>
                      <a:r>
                        <a:rPr lang="et-EE" sz="1400" b="0" i="0" u="none" strike="noStrike" dirty="0" err="1">
                          <a:solidFill>
                            <a:srgbClr val="000000"/>
                          </a:solidFill>
                          <a:effectLst/>
                          <a:latin typeface="Times New Roman" panose="02020603050405020304" pitchFamily="18" charset="0"/>
                        </a:rPr>
                        <a:t>Grassland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shallow</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drained</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nutrient-rich</a:t>
                      </a:r>
                      <a:endParaRPr lang="et-EE" sz="1400" b="0" i="0" u="none" strike="noStrike" dirty="0">
                        <a:solidFill>
                          <a:srgbClr val="000000"/>
                        </a:solidFill>
                        <a:effectLst/>
                        <a:latin typeface="Times New Roman" panose="02020603050405020304" pitchFamily="18" charset="0"/>
                      </a:endParaRPr>
                    </a:p>
                  </a:txBody>
                  <a:tcPr marL="90496" marR="7541" marT="7541" marB="0">
                    <a:lnL w="38100" cap="flat" cmpd="sng" algn="ctr">
                      <a:solidFill>
                        <a:srgbClr val="FF0000"/>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Temperate</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b="1" i="0" u="none" strike="noStrike" dirty="0">
                          <a:solidFill>
                            <a:srgbClr val="FF0000"/>
                          </a:solidFill>
                          <a:effectLst/>
                          <a:latin typeface="Times New Roman" panose="02020603050405020304" pitchFamily="18" charset="0"/>
                        </a:rPr>
                        <a:t>39</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-2.9</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81</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16</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Augustin</a:t>
                      </a:r>
                      <a:r>
                        <a:rPr lang="et-EE" sz="900" b="0" i="0" u="none" strike="noStrike" dirty="0">
                          <a:solidFill>
                            <a:srgbClr val="000000"/>
                          </a:solidFill>
                          <a:effectLst/>
                          <a:latin typeface="Times New Roman" panose="02020603050405020304" pitchFamily="18" charset="0"/>
                        </a:rPr>
                        <a:t>, 2003; </a:t>
                      </a:r>
                      <a:r>
                        <a:rPr lang="et-EE" sz="900" b="0" i="0" u="none" strike="noStrike" dirty="0" err="1">
                          <a:solidFill>
                            <a:srgbClr val="000000"/>
                          </a:solidFill>
                          <a:effectLst/>
                          <a:latin typeface="Times New Roman" panose="02020603050405020304" pitchFamily="18" charset="0"/>
                        </a:rPr>
                        <a:t>Drösler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2013; </a:t>
                      </a:r>
                      <a:r>
                        <a:rPr lang="et-EE" sz="900" b="0" i="0" u="none" strike="noStrike" dirty="0" err="1">
                          <a:solidFill>
                            <a:srgbClr val="000000"/>
                          </a:solidFill>
                          <a:effectLst/>
                          <a:latin typeface="Times New Roman" panose="02020603050405020304" pitchFamily="18" charset="0"/>
                        </a:rPr>
                        <a:t>Jacobs</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2003; van </a:t>
                      </a:r>
                      <a:r>
                        <a:rPr lang="et-EE" sz="900" b="0" i="0" u="none" strike="noStrike" dirty="0" err="1">
                          <a:solidFill>
                            <a:srgbClr val="000000"/>
                          </a:solidFill>
                          <a:effectLst/>
                          <a:latin typeface="Times New Roman" panose="02020603050405020304" pitchFamily="18" charset="0"/>
                        </a:rPr>
                        <a:t>den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Pol-van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Dasselaar</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1997</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098144073"/>
                  </a:ext>
                </a:extLst>
              </a:tr>
              <a:tr h="91440">
                <a:tc>
                  <a:txBody>
                    <a:bodyPr/>
                    <a:lstStyle/>
                    <a:p>
                      <a:pPr algn="ctr" fontAlgn="t"/>
                      <a:r>
                        <a:rPr lang="et-EE" sz="1400" b="0" i="0" u="none" strike="noStrike" dirty="0" err="1">
                          <a:solidFill>
                            <a:srgbClr val="000000"/>
                          </a:solidFill>
                          <a:effectLst/>
                          <a:latin typeface="Times New Roman" panose="02020603050405020304" pitchFamily="18" charset="0"/>
                        </a:rPr>
                        <a:t>Grassland</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err="1">
                          <a:solidFill>
                            <a:srgbClr val="000000"/>
                          </a:solidFill>
                          <a:effectLst/>
                          <a:latin typeface="Times New Roman" panose="02020603050405020304" pitchFamily="18" charset="0"/>
                        </a:rPr>
                        <a:t>Tropical</a:t>
                      </a:r>
                      <a:r>
                        <a:rPr lang="et-EE" sz="1400" b="0" i="0" u="none" strike="noStrike" dirty="0">
                          <a:solidFill>
                            <a:srgbClr val="000000"/>
                          </a:solidFill>
                          <a:effectLst/>
                          <a:latin typeface="Times New Roman" panose="02020603050405020304" pitchFamily="18" charset="0"/>
                        </a:rPr>
                        <a:t>/ </a:t>
                      </a:r>
                      <a:r>
                        <a:rPr lang="et-EE" sz="1400" b="0" i="0" u="none" strike="noStrike" dirty="0" err="1">
                          <a:solidFill>
                            <a:srgbClr val="000000"/>
                          </a:solidFill>
                          <a:effectLst/>
                          <a:latin typeface="Times New Roman" panose="02020603050405020304" pitchFamily="18" charset="0"/>
                        </a:rPr>
                        <a:t>Subtropical</a:t>
                      </a:r>
                      <a:endParaRPr lang="et-EE" sz="14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7.0</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0.3</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13.7</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1400" b="0" i="0" u="none" strike="noStrike" dirty="0">
                          <a:solidFill>
                            <a:srgbClr val="000000"/>
                          </a:solidFill>
                          <a:effectLst/>
                          <a:latin typeface="Times New Roman" panose="02020603050405020304" pitchFamily="18" charset="0"/>
                        </a:rPr>
                        <a:t>5</a:t>
                      </a:r>
                    </a:p>
                  </a:txBody>
                  <a:tcPr marL="7541"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t"/>
                      <a:r>
                        <a:rPr lang="et-EE" sz="900" b="0" i="0" u="none" strike="noStrike" dirty="0" err="1">
                          <a:solidFill>
                            <a:srgbClr val="000000"/>
                          </a:solidFill>
                          <a:effectLst/>
                          <a:latin typeface="Times New Roman" panose="02020603050405020304" pitchFamily="18" charset="0"/>
                        </a:rPr>
                        <a:t>Same</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emission</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factor</a:t>
                      </a:r>
                      <a:r>
                        <a:rPr lang="et-EE" sz="900" b="0" i="0" u="none" strike="noStrike" dirty="0">
                          <a:solidFill>
                            <a:srgbClr val="000000"/>
                          </a:solidFill>
                          <a:effectLst/>
                          <a:latin typeface="Times New Roman" panose="02020603050405020304" pitchFamily="18" charset="0"/>
                        </a:rPr>
                        <a:t> as </a:t>
                      </a:r>
                      <a:r>
                        <a:rPr lang="et-EE" sz="900" b="0" i="0" u="none" strike="noStrike" dirty="0" err="1">
                          <a:solidFill>
                            <a:srgbClr val="000000"/>
                          </a:solidFill>
                          <a:effectLst/>
                          <a:latin typeface="Times New Roman" panose="02020603050405020304" pitchFamily="18" charset="0"/>
                        </a:rPr>
                        <a:t>tropical</a:t>
                      </a:r>
                      <a:r>
                        <a:rPr lang="et-EE" sz="900" b="0" i="0" u="none" strike="noStrike" dirty="0">
                          <a:solidFill>
                            <a:srgbClr val="000000"/>
                          </a:solidFill>
                          <a:effectLst/>
                          <a:latin typeface="Times New Roman" panose="02020603050405020304" pitchFamily="18" charset="0"/>
                        </a:rPr>
                        <a:t> </a:t>
                      </a:r>
                      <a:r>
                        <a:rPr lang="et-EE" sz="900" b="0" i="0" u="none" strike="noStrike" dirty="0" err="1">
                          <a:solidFill>
                            <a:srgbClr val="000000"/>
                          </a:solidFill>
                          <a:effectLst/>
                          <a:latin typeface="Times New Roman" panose="02020603050405020304" pitchFamily="18" charset="0"/>
                        </a:rPr>
                        <a:t>Cropland</a:t>
                      </a:r>
                      <a:endParaRPr lang="et-EE" sz="900" b="0" i="0" u="none" strike="noStrike" dirty="0">
                        <a:solidFill>
                          <a:srgbClr val="000000"/>
                        </a:solidFill>
                        <a:effectLst/>
                        <a:latin typeface="Times New Roman" panose="02020603050405020304" pitchFamily="18"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176625"/>
                  </a:ext>
                </a:extLst>
              </a:tr>
              <a:tr h="91440">
                <a:tc>
                  <a:txBody>
                    <a:bodyPr/>
                    <a:lstStyle/>
                    <a:p>
                      <a:pPr algn="ctr" fontAlgn="ctr"/>
                      <a:r>
                        <a:rPr lang="et-EE" sz="1400" b="0" i="0" u="none" strike="noStrike" dirty="0">
                          <a:solidFill>
                            <a:srgbClr val="000000"/>
                          </a:solidFill>
                          <a:effectLst/>
                          <a:latin typeface="Times New Roman" panose="02020603050405020304" pitchFamily="18" charset="0"/>
                        </a:rPr>
                        <a:t>Peat </a:t>
                      </a:r>
                      <a:r>
                        <a:rPr lang="et-EE" sz="1400" b="0" i="0" u="none" strike="noStrike" dirty="0" err="1">
                          <a:solidFill>
                            <a:srgbClr val="000000"/>
                          </a:solidFill>
                          <a:effectLst/>
                          <a:latin typeface="Times New Roman" panose="02020603050405020304" pitchFamily="18" charset="0"/>
                        </a:rPr>
                        <a:t>Extraction</a:t>
                      </a:r>
                      <a:endParaRPr lang="et-EE" sz="1400" b="0" i="0" u="none" strike="noStrike" dirty="0">
                        <a:solidFill>
                          <a:srgbClr val="000000"/>
                        </a:solidFill>
                        <a:effectLst/>
                        <a:latin typeface="Times New Roman" panose="02020603050405020304" pitchFamily="18" charset="0"/>
                      </a:endParaRPr>
                    </a:p>
                  </a:txBody>
                  <a:tcPr marL="90496"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t-EE" sz="1400" b="0" i="0" u="none" strike="noStrike" dirty="0" err="1">
                          <a:solidFill>
                            <a:srgbClr val="000000"/>
                          </a:solidFill>
                          <a:effectLst/>
                          <a:latin typeface="Times New Roman" panose="02020603050405020304" pitchFamily="18" charset="0"/>
                        </a:rPr>
                        <a:t>Boreal</a:t>
                      </a:r>
                      <a:r>
                        <a:rPr lang="et-EE" sz="1400" b="0" i="0" u="none" strike="noStrike" dirty="0">
                          <a:solidFill>
                            <a:srgbClr val="000000"/>
                          </a:solidFill>
                          <a:effectLst/>
                          <a:latin typeface="Times New Roman" panose="02020603050405020304" pitchFamily="18" charset="0"/>
                        </a:rPr>
                        <a:t> and Temperate</a:t>
                      </a: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6.1</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1.6</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11</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ctr"/>
                      <a:r>
                        <a:rPr lang="et-EE" sz="1400" b="0" i="0" u="none" strike="noStrike" dirty="0">
                          <a:solidFill>
                            <a:srgbClr val="000000"/>
                          </a:solidFill>
                          <a:effectLst/>
                          <a:latin typeface="Times New Roman" panose="02020603050405020304" pitchFamily="18" charset="0"/>
                        </a:rPr>
                        <a:t>15</a:t>
                      </a:r>
                    </a:p>
                  </a:txBody>
                  <a:tcPr marL="7541" marR="7541" marT="754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t-EE" sz="900" b="0" i="0" u="none" strike="noStrike" dirty="0" err="1">
                          <a:solidFill>
                            <a:srgbClr val="000000"/>
                          </a:solidFill>
                          <a:effectLst/>
                          <a:latin typeface="Times New Roman" panose="02020603050405020304" pitchFamily="18" charset="0"/>
                        </a:rPr>
                        <a:t>Hyvönen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2009; </a:t>
                      </a:r>
                      <a:r>
                        <a:rPr lang="et-EE" sz="900" b="0" i="0" u="none" strike="noStrike" dirty="0" err="1">
                          <a:solidFill>
                            <a:srgbClr val="000000"/>
                          </a:solidFill>
                          <a:effectLst/>
                          <a:latin typeface="Times New Roman" panose="02020603050405020304" pitchFamily="18" charset="0"/>
                        </a:rPr>
                        <a:t>Nykänen</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1996; </a:t>
                      </a:r>
                      <a:r>
                        <a:rPr lang="et-EE" sz="900" b="0" i="0" u="none" strike="noStrike" dirty="0" err="1">
                          <a:solidFill>
                            <a:srgbClr val="000000"/>
                          </a:solidFill>
                          <a:effectLst/>
                          <a:latin typeface="Times New Roman" panose="02020603050405020304" pitchFamily="18" charset="0"/>
                        </a:rPr>
                        <a:t>Strack</a:t>
                      </a:r>
                      <a:r>
                        <a:rPr lang="et-EE" sz="900" b="0" i="0" u="none" strike="noStrike" dirty="0">
                          <a:solidFill>
                            <a:srgbClr val="000000"/>
                          </a:solidFill>
                          <a:effectLst/>
                          <a:latin typeface="Times New Roman" panose="02020603050405020304" pitchFamily="18" charset="0"/>
                        </a:rPr>
                        <a:t> &amp; </a:t>
                      </a:r>
                      <a:r>
                        <a:rPr lang="et-EE" sz="900" b="0" i="0" u="none" strike="noStrike" dirty="0" err="1">
                          <a:solidFill>
                            <a:srgbClr val="000000"/>
                          </a:solidFill>
                          <a:effectLst/>
                          <a:latin typeface="Times New Roman" panose="02020603050405020304" pitchFamily="18" charset="0"/>
                        </a:rPr>
                        <a:t>Zuback</a:t>
                      </a:r>
                      <a:r>
                        <a:rPr lang="et-EE" sz="900" b="0" i="0" u="none" strike="noStrike" dirty="0">
                          <a:solidFill>
                            <a:srgbClr val="000000"/>
                          </a:solidFill>
                          <a:effectLst/>
                          <a:latin typeface="Times New Roman" panose="02020603050405020304" pitchFamily="18" charset="0"/>
                        </a:rPr>
                        <a:t>, 2013; </a:t>
                      </a:r>
                      <a:r>
                        <a:rPr lang="et-EE" sz="900" b="0" i="0" u="none" strike="noStrike" dirty="0" err="1">
                          <a:solidFill>
                            <a:srgbClr val="000000"/>
                          </a:solidFill>
                          <a:effectLst/>
                          <a:latin typeface="Times New Roman" panose="02020603050405020304" pitchFamily="18" charset="0"/>
                        </a:rPr>
                        <a:t>Sundh</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2000; </a:t>
                      </a:r>
                      <a:r>
                        <a:rPr lang="et-EE" sz="900" b="0" i="0" u="none" strike="noStrike" dirty="0" err="1">
                          <a:solidFill>
                            <a:srgbClr val="000000"/>
                          </a:solidFill>
                          <a:effectLst/>
                          <a:latin typeface="Times New Roman" panose="02020603050405020304" pitchFamily="18" charset="0"/>
                        </a:rPr>
                        <a:t>Tuittila</a:t>
                      </a:r>
                      <a:r>
                        <a:rPr lang="et-EE" sz="900" b="0" i="0" u="none" strike="noStrike" dirty="0">
                          <a:solidFill>
                            <a:srgbClr val="000000"/>
                          </a:solidFill>
                          <a:effectLst/>
                          <a:latin typeface="Times New Roman" panose="02020603050405020304" pitchFamily="18" charset="0"/>
                        </a:rPr>
                        <a:t> </a:t>
                      </a:r>
                      <a:r>
                        <a:rPr lang="et-EE" sz="900" b="0" i="1" u="none" strike="noStrike" dirty="0">
                          <a:solidFill>
                            <a:srgbClr val="000000"/>
                          </a:solidFill>
                          <a:effectLst/>
                          <a:latin typeface="Times New Roman" panose="02020603050405020304" pitchFamily="18" charset="0"/>
                        </a:rPr>
                        <a:t>et </a:t>
                      </a:r>
                      <a:r>
                        <a:rPr lang="et-EE" sz="900" b="0" i="1" u="none" strike="noStrike" dirty="0" err="1">
                          <a:solidFill>
                            <a:srgbClr val="000000"/>
                          </a:solidFill>
                          <a:effectLst/>
                          <a:latin typeface="Times New Roman" panose="02020603050405020304" pitchFamily="18" charset="0"/>
                        </a:rPr>
                        <a:t>al</a:t>
                      </a:r>
                      <a:r>
                        <a:rPr lang="et-EE" sz="900" b="0" i="0" u="none" strike="noStrike" dirty="0">
                          <a:solidFill>
                            <a:srgbClr val="000000"/>
                          </a:solidFill>
                          <a:effectLst/>
                          <a:latin typeface="Times New Roman" panose="02020603050405020304" pitchFamily="18" charset="0"/>
                        </a:rPr>
                        <a:t>., 2000; </a:t>
                      </a:r>
                      <a:r>
                        <a:rPr lang="et-EE" sz="900" b="0" i="0" u="none" strike="noStrike" dirty="0" err="1">
                          <a:solidFill>
                            <a:srgbClr val="000000"/>
                          </a:solidFill>
                          <a:effectLst/>
                          <a:latin typeface="Times New Roman" panose="02020603050405020304" pitchFamily="18" charset="0"/>
                        </a:rPr>
                        <a:t>Waddington</a:t>
                      </a:r>
                      <a:r>
                        <a:rPr lang="et-EE" sz="900" b="0" i="0" u="none" strike="noStrike" dirty="0">
                          <a:solidFill>
                            <a:srgbClr val="000000"/>
                          </a:solidFill>
                          <a:effectLst/>
                          <a:latin typeface="Times New Roman" panose="02020603050405020304" pitchFamily="18" charset="0"/>
                        </a:rPr>
                        <a:t> &amp; </a:t>
                      </a:r>
                      <a:r>
                        <a:rPr lang="et-EE" sz="900" b="0" i="0" u="none" strike="noStrike" dirty="0" err="1">
                          <a:solidFill>
                            <a:srgbClr val="000000"/>
                          </a:solidFill>
                          <a:effectLst/>
                          <a:latin typeface="Times New Roman" panose="02020603050405020304" pitchFamily="18" charset="0"/>
                        </a:rPr>
                        <a:t>Day</a:t>
                      </a:r>
                      <a:r>
                        <a:rPr lang="et-EE" sz="900" b="0" i="0" u="none" strike="noStrike" dirty="0">
                          <a:solidFill>
                            <a:srgbClr val="000000"/>
                          </a:solidFill>
                          <a:effectLst/>
                          <a:latin typeface="Times New Roman" panose="02020603050405020304" pitchFamily="18" charset="0"/>
                        </a:rPr>
                        <a:t>, 2007</a:t>
                      </a:r>
                      <a:endParaRPr lang="et-EE" sz="1100" b="0" i="0" u="none" strike="noStrike" dirty="0">
                        <a:solidFill>
                          <a:srgbClr val="000000"/>
                        </a:solidFill>
                        <a:effectLst/>
                        <a:latin typeface="Calibri" panose="020F0502020204030204" pitchFamily="34" charset="0"/>
                      </a:endParaRPr>
                    </a:p>
                  </a:txBody>
                  <a:tcPr marL="90496" marR="7541" marT="754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0968713"/>
                  </a:ext>
                </a:extLst>
              </a:tr>
            </a:tbl>
          </a:graphicData>
        </a:graphic>
      </p:graphicFrame>
      <p:sp>
        <p:nvSpPr>
          <p:cNvPr id="9" name="TextBox 8">
            <a:extLst>
              <a:ext uri="{FF2B5EF4-FFF2-40B4-BE49-F238E27FC236}">
                <a16:creationId xmlns:a16="http://schemas.microsoft.com/office/drawing/2014/main" id="{D3629516-0772-E513-B17C-2EB57A018868}"/>
              </a:ext>
            </a:extLst>
          </p:cNvPr>
          <p:cNvSpPr txBox="1"/>
          <p:nvPr/>
        </p:nvSpPr>
        <p:spPr>
          <a:xfrm>
            <a:off x="9829799" y="6387600"/>
            <a:ext cx="2240280" cy="276999"/>
          </a:xfrm>
          <a:prstGeom prst="rect">
            <a:avLst/>
          </a:prstGeom>
          <a:noFill/>
        </p:spPr>
        <p:txBody>
          <a:bodyPr wrap="square" rtlCol="0">
            <a:spAutoFit/>
          </a:bodyPr>
          <a:lstStyle/>
          <a:p>
            <a:r>
              <a:rPr lang="et-EE" sz="1200" dirty="0"/>
              <a:t>IPCC </a:t>
            </a:r>
            <a:r>
              <a:rPr lang="et-EE" sz="1200" dirty="0" err="1"/>
              <a:t>Wetlands</a:t>
            </a:r>
            <a:r>
              <a:rPr lang="et-EE" sz="1200" dirty="0"/>
              <a:t> </a:t>
            </a:r>
            <a:r>
              <a:rPr lang="et-EE" sz="1200" dirty="0" err="1"/>
              <a:t>Supplement</a:t>
            </a:r>
            <a:r>
              <a:rPr lang="et-EE" sz="1200" dirty="0"/>
              <a:t> 2014</a:t>
            </a:r>
          </a:p>
        </p:txBody>
      </p:sp>
      <p:sp>
        <p:nvSpPr>
          <p:cNvPr id="5" name="Title 1">
            <a:extLst>
              <a:ext uri="{FF2B5EF4-FFF2-40B4-BE49-F238E27FC236}">
                <a16:creationId xmlns:a16="http://schemas.microsoft.com/office/drawing/2014/main" id="{CACD959B-EB55-165D-0B0C-B00B5CD33084}"/>
              </a:ext>
            </a:extLst>
          </p:cNvPr>
          <p:cNvSpPr txBox="1">
            <a:spLocks/>
          </p:cNvSpPr>
          <p:nvPr/>
        </p:nvSpPr>
        <p:spPr>
          <a:xfrm>
            <a:off x="8961124" y="193404"/>
            <a:ext cx="3108959" cy="234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2800" b="1" dirty="0">
                <a:solidFill>
                  <a:srgbClr val="0070C0"/>
                </a:solidFill>
              </a:rPr>
              <a:t>IPCC CH</a:t>
            </a:r>
            <a:r>
              <a:rPr lang="et-EE" sz="2800" b="1" baseline="-25000" dirty="0">
                <a:solidFill>
                  <a:srgbClr val="0070C0"/>
                </a:solidFill>
              </a:rPr>
              <a:t>4</a:t>
            </a:r>
            <a:r>
              <a:rPr lang="et-EE" sz="2800" b="1" dirty="0">
                <a:solidFill>
                  <a:srgbClr val="0070C0"/>
                </a:solidFill>
              </a:rPr>
              <a:t> heitekoefitsiendid</a:t>
            </a:r>
            <a:br>
              <a:rPr lang="et-EE" sz="2800" b="1" dirty="0">
                <a:solidFill>
                  <a:srgbClr val="0070C0"/>
                </a:solidFill>
              </a:rPr>
            </a:br>
            <a:r>
              <a:rPr lang="et-EE" sz="2800" b="1" dirty="0">
                <a:solidFill>
                  <a:srgbClr val="0070C0"/>
                </a:solidFill>
              </a:rPr>
              <a:t>(tonni CH</a:t>
            </a:r>
            <a:r>
              <a:rPr lang="et-EE" sz="2800" b="1" baseline="-25000" dirty="0">
                <a:solidFill>
                  <a:srgbClr val="0070C0"/>
                </a:solidFill>
              </a:rPr>
              <a:t>4</a:t>
            </a:r>
            <a:r>
              <a:rPr lang="et-EE" sz="2800" b="1" dirty="0">
                <a:solidFill>
                  <a:srgbClr val="0070C0"/>
                </a:solidFill>
              </a:rPr>
              <a:t> ha</a:t>
            </a:r>
            <a:r>
              <a:rPr lang="et-EE" sz="2800" b="1" baseline="30000" dirty="0">
                <a:solidFill>
                  <a:srgbClr val="0070C0"/>
                </a:solidFill>
              </a:rPr>
              <a:t>-1 </a:t>
            </a:r>
            <a:r>
              <a:rPr lang="et-EE" sz="2800" b="1" dirty="0">
                <a:solidFill>
                  <a:srgbClr val="0070C0"/>
                </a:solidFill>
              </a:rPr>
              <a:t>a</a:t>
            </a:r>
            <a:r>
              <a:rPr lang="et-EE" sz="2800" b="1" baseline="30000" dirty="0">
                <a:solidFill>
                  <a:srgbClr val="0070C0"/>
                </a:solidFill>
              </a:rPr>
              <a:t>-1</a:t>
            </a:r>
            <a:r>
              <a:rPr lang="et-EE" sz="2800" b="1" dirty="0">
                <a:solidFill>
                  <a:srgbClr val="0070C0"/>
                </a:solidFill>
              </a:rPr>
              <a:t>)</a:t>
            </a:r>
          </a:p>
        </p:txBody>
      </p:sp>
    </p:spTree>
    <p:extLst>
      <p:ext uri="{BB962C8B-B14F-4D97-AF65-F5344CB8AC3E}">
        <p14:creationId xmlns:p14="http://schemas.microsoft.com/office/powerpoint/2010/main" val="1753511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983076-FAE3-8202-96E3-A2EF6407C664}"/>
              </a:ext>
            </a:extLst>
          </p:cNvPr>
          <p:cNvSpPr txBox="1"/>
          <p:nvPr/>
        </p:nvSpPr>
        <p:spPr>
          <a:xfrm>
            <a:off x="9829799" y="6387600"/>
            <a:ext cx="2240280" cy="276999"/>
          </a:xfrm>
          <a:prstGeom prst="rect">
            <a:avLst/>
          </a:prstGeom>
          <a:noFill/>
        </p:spPr>
        <p:txBody>
          <a:bodyPr wrap="square" rtlCol="0">
            <a:spAutoFit/>
          </a:bodyPr>
          <a:lstStyle/>
          <a:p>
            <a:r>
              <a:rPr lang="et-EE" sz="1200" dirty="0"/>
              <a:t>IPCC </a:t>
            </a:r>
            <a:r>
              <a:rPr lang="et-EE" sz="1200" dirty="0" err="1"/>
              <a:t>Wetlands</a:t>
            </a:r>
            <a:r>
              <a:rPr lang="et-EE" sz="1200" dirty="0"/>
              <a:t> </a:t>
            </a:r>
            <a:r>
              <a:rPr lang="et-EE" sz="1200" dirty="0" err="1"/>
              <a:t>Supplement</a:t>
            </a:r>
            <a:r>
              <a:rPr lang="et-EE" sz="1200" dirty="0"/>
              <a:t> 2016</a:t>
            </a:r>
          </a:p>
        </p:txBody>
      </p:sp>
      <p:graphicFrame>
        <p:nvGraphicFramePr>
          <p:cNvPr id="6" name="Table 5">
            <a:extLst>
              <a:ext uri="{FF2B5EF4-FFF2-40B4-BE49-F238E27FC236}">
                <a16:creationId xmlns:a16="http://schemas.microsoft.com/office/drawing/2014/main" id="{0438C763-B00B-D00D-CE59-D2DF41A7C966}"/>
              </a:ext>
            </a:extLst>
          </p:cNvPr>
          <p:cNvGraphicFramePr>
            <a:graphicFrameLocks noGrp="1"/>
          </p:cNvGraphicFramePr>
          <p:nvPr>
            <p:extLst>
              <p:ext uri="{D42A27DB-BD31-4B8C-83A1-F6EECF244321}">
                <p14:modId xmlns:p14="http://schemas.microsoft.com/office/powerpoint/2010/main" val="1504452387"/>
              </p:ext>
            </p:extLst>
          </p:nvPr>
        </p:nvGraphicFramePr>
        <p:xfrm>
          <a:off x="446798" y="271098"/>
          <a:ext cx="8514326" cy="6315804"/>
        </p:xfrm>
        <a:graphic>
          <a:graphicData uri="http://schemas.openxmlformats.org/drawingml/2006/table">
            <a:tbl>
              <a:tblPr/>
              <a:tblGrid>
                <a:gridCol w="1188720">
                  <a:extLst>
                    <a:ext uri="{9D8B030D-6E8A-4147-A177-3AD203B41FA5}">
                      <a16:colId xmlns:a16="http://schemas.microsoft.com/office/drawing/2014/main" val="321863217"/>
                    </a:ext>
                  </a:extLst>
                </a:gridCol>
                <a:gridCol w="914400">
                  <a:extLst>
                    <a:ext uri="{9D8B030D-6E8A-4147-A177-3AD203B41FA5}">
                      <a16:colId xmlns:a16="http://schemas.microsoft.com/office/drawing/2014/main" val="588048713"/>
                    </a:ext>
                  </a:extLst>
                </a:gridCol>
                <a:gridCol w="1146263">
                  <a:extLst>
                    <a:ext uri="{9D8B030D-6E8A-4147-A177-3AD203B41FA5}">
                      <a16:colId xmlns:a16="http://schemas.microsoft.com/office/drawing/2014/main" val="846066089"/>
                    </a:ext>
                  </a:extLst>
                </a:gridCol>
                <a:gridCol w="494567">
                  <a:extLst>
                    <a:ext uri="{9D8B030D-6E8A-4147-A177-3AD203B41FA5}">
                      <a16:colId xmlns:a16="http://schemas.microsoft.com/office/drawing/2014/main" val="2614618306"/>
                    </a:ext>
                  </a:extLst>
                </a:gridCol>
                <a:gridCol w="494567">
                  <a:extLst>
                    <a:ext uri="{9D8B030D-6E8A-4147-A177-3AD203B41FA5}">
                      <a16:colId xmlns:a16="http://schemas.microsoft.com/office/drawing/2014/main" val="2594844612"/>
                    </a:ext>
                  </a:extLst>
                </a:gridCol>
                <a:gridCol w="618209">
                  <a:extLst>
                    <a:ext uri="{9D8B030D-6E8A-4147-A177-3AD203B41FA5}">
                      <a16:colId xmlns:a16="http://schemas.microsoft.com/office/drawing/2014/main" val="2649345236"/>
                    </a:ext>
                  </a:extLst>
                </a:gridCol>
                <a:gridCol w="3657600">
                  <a:extLst>
                    <a:ext uri="{9D8B030D-6E8A-4147-A177-3AD203B41FA5}">
                      <a16:colId xmlns:a16="http://schemas.microsoft.com/office/drawing/2014/main" val="4265184471"/>
                    </a:ext>
                  </a:extLst>
                </a:gridCol>
              </a:tblGrid>
              <a:tr h="336406">
                <a:tc gridSpan="7">
                  <a:txBody>
                    <a:bodyPr/>
                    <a:lstStyle/>
                    <a:p>
                      <a:pPr algn="ctr" fontAlgn="t"/>
                      <a:r>
                        <a:rPr lang="en-US" sz="1400" b="1" i="0" u="none" strike="noStrike" dirty="0">
                          <a:solidFill>
                            <a:srgbClr val="000000"/>
                          </a:solidFill>
                          <a:effectLst/>
                          <a:latin typeface="Times New Roman" panose="02020603050405020304" pitchFamily="18" charset="0"/>
                        </a:rPr>
                        <a:t>TABLE 2.5</a:t>
                      </a:r>
                      <a:br>
                        <a:rPr lang="en-US" sz="1400" b="1" i="0" u="none" strike="noStrike" dirty="0">
                          <a:solidFill>
                            <a:srgbClr val="000000"/>
                          </a:solidFill>
                          <a:effectLst/>
                          <a:latin typeface="Times New Roman" panose="02020603050405020304" pitchFamily="18" charset="0"/>
                        </a:rPr>
                      </a:br>
                      <a:r>
                        <a:rPr lang="en-US" sz="1400" b="1" i="0" u="none" strike="noStrike" dirty="0">
                          <a:solidFill>
                            <a:srgbClr val="000000"/>
                          </a:solidFill>
                          <a:effectLst/>
                          <a:latin typeface="Times New Roman" panose="02020603050405020304" pitchFamily="18" charset="0"/>
                        </a:rPr>
                        <a:t>TIER 1 DIRECT N</a:t>
                      </a:r>
                      <a:r>
                        <a:rPr lang="en-US" sz="1400" b="1" i="0" u="none" strike="noStrike" baseline="0" dirty="0">
                          <a:solidFill>
                            <a:srgbClr val="000000"/>
                          </a:solidFill>
                          <a:effectLst/>
                          <a:latin typeface="Times New Roman" panose="02020603050405020304" pitchFamily="18" charset="0"/>
                        </a:rPr>
                        <a:t>2</a:t>
                      </a:r>
                      <a:r>
                        <a:rPr lang="en-US" sz="1400" b="1" i="0" u="none" strike="noStrike" dirty="0">
                          <a:solidFill>
                            <a:srgbClr val="000000"/>
                          </a:solidFill>
                          <a:effectLst/>
                          <a:latin typeface="Times New Roman" panose="02020603050405020304" pitchFamily="18" charset="0"/>
                        </a:rPr>
                        <a:t>O EMISSION/REMOVAL FACTORS FOR DRAINED ORGANIC SOILS IN ALL LAND-USE CATEGORIES</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585811316"/>
                  </a:ext>
                </a:extLst>
              </a:tr>
              <a:tr h="416851">
                <a:tc>
                  <a:txBody>
                    <a:bodyPr/>
                    <a:lstStyle/>
                    <a:p>
                      <a:pPr algn="l" fontAlgn="t"/>
                      <a:r>
                        <a:rPr lang="en-US" sz="1400" b="1" i="0" u="none" strike="noStrike" dirty="0">
                          <a:solidFill>
                            <a:srgbClr val="000000"/>
                          </a:solidFill>
                          <a:effectLst/>
                          <a:latin typeface="Times New Roman" panose="02020603050405020304" pitchFamily="18" charset="0"/>
                        </a:rPr>
                        <a:t>Land-use category</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en-US" sz="1400" b="1" i="0" u="none" strike="noStrike" dirty="0">
                          <a:solidFill>
                            <a:srgbClr val="000000"/>
                          </a:solidFill>
                          <a:effectLst/>
                          <a:latin typeface="Times New Roman" panose="02020603050405020304" pitchFamily="18" charset="0"/>
                        </a:rPr>
                        <a:t>Climate / vegetation zone</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pt-BR" sz="1400" b="1" i="0" u="none" strike="noStrike">
                          <a:solidFill>
                            <a:srgbClr val="000000"/>
                          </a:solidFill>
                          <a:effectLst/>
                          <a:latin typeface="Times New Roman" panose="02020603050405020304" pitchFamily="18" charset="0"/>
                        </a:rPr>
                        <a:t>Emission factor</a:t>
                      </a:r>
                      <a:br>
                        <a:rPr lang="pt-BR" sz="1400" b="1" i="0" u="none" strike="noStrike">
                          <a:solidFill>
                            <a:srgbClr val="000000"/>
                          </a:solidFill>
                          <a:effectLst/>
                          <a:latin typeface="Times New Roman" panose="02020603050405020304" pitchFamily="18" charset="0"/>
                        </a:rPr>
                      </a:br>
                      <a:r>
                        <a:rPr lang="pt-BR" sz="1400" b="1" i="0" u="none" strike="noStrike">
                          <a:solidFill>
                            <a:srgbClr val="000000"/>
                          </a:solidFill>
                          <a:effectLst/>
                          <a:latin typeface="Times New Roman" panose="02020603050405020304" pitchFamily="18" charset="0"/>
                        </a:rPr>
                        <a:t>(kg N</a:t>
                      </a:r>
                      <a:r>
                        <a:rPr lang="pt-BR" sz="1400" b="1" i="0" u="none" strike="noStrike" baseline="-25000">
                          <a:solidFill>
                            <a:srgbClr val="000000"/>
                          </a:solidFill>
                          <a:effectLst/>
                          <a:latin typeface="Times New Roman" panose="02020603050405020304" pitchFamily="18" charset="0"/>
                        </a:rPr>
                        <a:t>2</a:t>
                      </a:r>
                      <a:r>
                        <a:rPr lang="pt-BR" sz="1400" b="1" i="0" u="none" strike="noStrike">
                          <a:solidFill>
                            <a:srgbClr val="000000"/>
                          </a:solidFill>
                          <a:effectLst/>
                          <a:latin typeface="Times New Roman" panose="02020603050405020304" pitchFamily="18" charset="0"/>
                        </a:rPr>
                        <a:t>O-N ha</a:t>
                      </a:r>
                      <a:r>
                        <a:rPr lang="pt-BR" sz="1400" b="1" i="0" u="none" strike="noStrike" baseline="30000">
                          <a:solidFill>
                            <a:srgbClr val="000000"/>
                          </a:solidFill>
                          <a:effectLst/>
                          <a:latin typeface="Times New Roman" panose="02020603050405020304" pitchFamily="18" charset="0"/>
                        </a:rPr>
                        <a:t>-1</a:t>
                      </a:r>
                      <a:r>
                        <a:rPr lang="pt-BR" sz="1400" b="1" i="0" u="none" strike="noStrike">
                          <a:solidFill>
                            <a:srgbClr val="000000"/>
                          </a:solidFill>
                          <a:effectLst/>
                          <a:latin typeface="Times New Roman" panose="02020603050405020304" pitchFamily="18" charset="0"/>
                        </a:rPr>
                        <a:t>yr</a:t>
                      </a:r>
                      <a:r>
                        <a:rPr lang="pt-BR" sz="1400" b="1" i="0" u="none" strike="noStrike" baseline="30000">
                          <a:solidFill>
                            <a:srgbClr val="000000"/>
                          </a:solidFill>
                          <a:effectLst/>
                          <a:latin typeface="Times New Roman" panose="02020603050405020304" pitchFamily="18" charset="0"/>
                        </a:rPr>
                        <a:t>-1</a:t>
                      </a:r>
                      <a:r>
                        <a:rPr lang="pt-BR" sz="1400" b="1" i="0" u="none" strike="noStrike">
                          <a:solidFill>
                            <a:srgbClr val="000000"/>
                          </a:solidFill>
                          <a:effectLst/>
                          <a:latin typeface="Times New Roman" panose="02020603050405020304" pitchFamily="18" charset="0"/>
                        </a:rPr>
                        <a:t>)</a:t>
                      </a:r>
                      <a:endParaRPr lang="pt-BR" sz="1400" b="0" i="0" u="none" strike="noStrike">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gridSpan="2">
                  <a:txBody>
                    <a:bodyPr/>
                    <a:lstStyle/>
                    <a:p>
                      <a:pPr algn="l" fontAlgn="t"/>
                      <a:r>
                        <a:rPr lang="en-US" sz="1400" b="1" i="0" u="none" strike="noStrike">
                          <a:solidFill>
                            <a:srgbClr val="000000"/>
                          </a:solidFill>
                          <a:effectLst/>
                          <a:latin typeface="Times New Roman" panose="02020603050405020304" pitchFamily="18" charset="0"/>
                        </a:rPr>
                        <a:t>95% confidence interval</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hMerge="1">
                  <a:txBody>
                    <a:bodyPr/>
                    <a:lstStyle/>
                    <a:p>
                      <a:endParaRPr lang="et-EE"/>
                    </a:p>
                  </a:txBody>
                  <a:tcPr/>
                </a:tc>
                <a:tc>
                  <a:txBody>
                    <a:bodyPr/>
                    <a:lstStyle/>
                    <a:p>
                      <a:pPr algn="l" fontAlgn="t"/>
                      <a:r>
                        <a:rPr lang="en-US" sz="1400" b="1" i="0" u="none" strike="noStrike">
                          <a:solidFill>
                            <a:srgbClr val="000000"/>
                          </a:solidFill>
                          <a:effectLst/>
                          <a:latin typeface="Times New Roman" panose="02020603050405020304" pitchFamily="18" charset="0"/>
                        </a:rPr>
                        <a:t>No. of sites</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Times New Roman" panose="02020603050405020304" pitchFamily="18" charset="0"/>
                        </a:rPr>
                        <a:t>Citations/comments</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6458332"/>
                  </a:ext>
                </a:extLst>
              </a:tr>
              <a:tr h="438790">
                <a:tc>
                  <a:txBody>
                    <a:bodyPr/>
                    <a:lstStyle/>
                    <a:p>
                      <a:pPr algn="l" fontAlgn="ctr"/>
                      <a:r>
                        <a:rPr lang="en-US" sz="1400" b="0" i="0" u="none" strike="noStrike" dirty="0">
                          <a:solidFill>
                            <a:srgbClr val="000000"/>
                          </a:solidFill>
                          <a:effectLst/>
                          <a:latin typeface="Times New Roman" panose="02020603050405020304" pitchFamily="18" charset="0"/>
                        </a:rPr>
                        <a:t>Cropland, drained</a:t>
                      </a:r>
                    </a:p>
                  </a:txBody>
                  <a:tcPr marL="87758" marR="7313" marT="7313" marB="0" anchor="ctr">
                    <a:lnL w="38100" cap="flat" cmpd="sng" algn="ctr">
                      <a:solidFill>
                        <a:schemeClr val="accent1">
                          <a:lumMod val="60000"/>
                          <a:lumOff val="4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Times New Roman" panose="02020603050405020304" pitchFamily="18" charset="0"/>
                        </a:rPr>
                        <a:t>Boreal and Temperate</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ctr" fontAlgn="ctr"/>
                      <a:r>
                        <a:rPr lang="en-US" sz="1400" b="1" i="0" u="none" strike="noStrike" dirty="0">
                          <a:solidFill>
                            <a:srgbClr val="FF0000"/>
                          </a:solidFill>
                          <a:effectLst/>
                          <a:latin typeface="Times New Roman" panose="02020603050405020304" pitchFamily="18" charset="0"/>
                        </a:rPr>
                        <a:t>13</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effectLst/>
                          <a:latin typeface="Times New Roman" panose="02020603050405020304" pitchFamily="18" charset="0"/>
                        </a:rPr>
                        <a:t>8.2</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hMerge="1">
                  <a:txBody>
                    <a:bodyPr/>
                    <a:lstStyle/>
                    <a:p>
                      <a:endParaRPr lang="et-EE"/>
                    </a:p>
                  </a:txBody>
                  <a:tcPr/>
                </a:tc>
                <a:tc>
                  <a:txBody>
                    <a:bodyPr/>
                    <a:lstStyle/>
                    <a:p>
                      <a:pPr algn="ctr" fontAlgn="ctr"/>
                      <a:r>
                        <a:rPr lang="en-US" sz="1400" b="0" i="0" u="none" strike="noStrike" dirty="0">
                          <a:solidFill>
                            <a:srgbClr val="000000"/>
                          </a:solidFill>
                          <a:effectLst/>
                          <a:latin typeface="Times New Roman" panose="02020603050405020304" pitchFamily="18" charset="0"/>
                        </a:rPr>
                        <a:t>36</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tc>
                  <a:txBody>
                    <a:bodyPr/>
                    <a:lstStyle/>
                    <a:p>
                      <a:pPr algn="l" fontAlgn="t"/>
                      <a:r>
                        <a:rPr lang="en-US" sz="900" b="0" i="0" u="none" strike="noStrike" dirty="0">
                          <a:solidFill>
                            <a:srgbClr val="000000"/>
                          </a:solidFill>
                          <a:effectLst/>
                          <a:latin typeface="Times New Roman" panose="02020603050405020304" pitchFamily="18" charset="0"/>
                        </a:rPr>
                        <a:t>Augustin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1998; </a:t>
                      </a:r>
                      <a:r>
                        <a:rPr lang="en-US" sz="900" b="0" i="0" u="none" strike="noStrike" dirty="0" err="1">
                          <a:solidFill>
                            <a:srgbClr val="000000"/>
                          </a:solidFill>
                          <a:effectLst/>
                          <a:latin typeface="Times New Roman" panose="02020603050405020304" pitchFamily="18" charset="0"/>
                        </a:rPr>
                        <a:t>Drösler</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2013; </a:t>
                      </a:r>
                      <a:r>
                        <a:rPr lang="en-US" sz="900" b="0" i="0" u="none" strike="noStrike" dirty="0" err="1">
                          <a:solidFill>
                            <a:srgbClr val="000000"/>
                          </a:solidFill>
                          <a:effectLst/>
                          <a:latin typeface="Times New Roman" panose="02020603050405020304" pitchFamily="18" charset="0"/>
                        </a:rPr>
                        <a:t>Elsgaard</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2012; </a:t>
                      </a:r>
                      <a:r>
                        <a:rPr lang="en-US" sz="900" b="0" i="0" u="none" strike="noStrike" dirty="0" err="1">
                          <a:solidFill>
                            <a:srgbClr val="000000"/>
                          </a:solidFill>
                          <a:effectLst/>
                          <a:latin typeface="Times New Roman" panose="02020603050405020304" pitchFamily="18" charset="0"/>
                        </a:rPr>
                        <a:t>Flessa</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1998; </a:t>
                      </a:r>
                      <a:r>
                        <a:rPr lang="en-US" sz="900" b="0" i="0" u="none" strike="noStrike" dirty="0" err="1">
                          <a:solidFill>
                            <a:srgbClr val="000000"/>
                          </a:solidFill>
                          <a:effectLst/>
                          <a:latin typeface="Times New Roman" panose="02020603050405020304" pitchFamily="18" charset="0"/>
                        </a:rPr>
                        <a:t>Kasimir</a:t>
                      </a:r>
                      <a:r>
                        <a:rPr lang="en-US" sz="900" b="0" i="0" u="none" strike="noStrike" dirty="0">
                          <a:solidFill>
                            <a:srgbClr val="000000"/>
                          </a:solidFill>
                          <a:effectLst/>
                          <a:latin typeface="Times New Roman" panose="02020603050405020304" pitchFamily="18" charset="0"/>
                        </a:rPr>
                        <a:t>-Klemedtsson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2009; </a:t>
                      </a:r>
                      <a:r>
                        <a:rPr lang="en-US" sz="900" b="0" i="0" u="none" strike="noStrike" dirty="0" err="1">
                          <a:solidFill>
                            <a:srgbClr val="000000"/>
                          </a:solidFill>
                          <a:effectLst/>
                          <a:latin typeface="Times New Roman" panose="02020603050405020304" pitchFamily="18" charset="0"/>
                        </a:rPr>
                        <a:t>Maljanen</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2003</a:t>
                      </a:r>
                      <a:r>
                        <a:rPr lang="en-US" sz="900" b="0" i="1" u="none" strike="noStrike" dirty="0">
                          <a:solidFill>
                            <a:srgbClr val="000000"/>
                          </a:solidFill>
                          <a:effectLst/>
                          <a:latin typeface="Times New Roman" panose="02020603050405020304" pitchFamily="18" charset="0"/>
                        </a:rPr>
                        <a:t>a</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b</a:t>
                      </a:r>
                      <a:r>
                        <a:rPr lang="en-US" sz="900" b="0" i="0" u="none" strike="noStrike" dirty="0">
                          <a:solidFill>
                            <a:srgbClr val="000000"/>
                          </a:solidFill>
                          <a:effectLst/>
                          <a:latin typeface="Times New Roman" panose="02020603050405020304" pitchFamily="18" charset="0"/>
                        </a:rPr>
                        <a:t>, 2004, 2007; Petersen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2012; Regina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2004; Taft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2013</a:t>
                      </a:r>
                      <a:endParaRPr lang="en-US"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932815324"/>
                  </a:ext>
                </a:extLst>
              </a:tr>
              <a:tr h="438790">
                <a:tc>
                  <a:txBody>
                    <a:bodyPr/>
                    <a:lstStyle/>
                    <a:p>
                      <a:pPr algn="l" fontAlgn="ctr"/>
                      <a:r>
                        <a:rPr lang="en-US" sz="1400" b="0" i="0" u="none" strike="noStrike">
                          <a:solidFill>
                            <a:srgbClr val="000000"/>
                          </a:solidFill>
                          <a:effectLst/>
                          <a:latin typeface="Times New Roman" panose="02020603050405020304" pitchFamily="18" charset="0"/>
                        </a:rPr>
                        <a:t>Grassland, drained</a:t>
                      </a:r>
                    </a:p>
                  </a:txBody>
                  <a:tcPr marL="87758"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Times New Roman" panose="02020603050405020304" pitchFamily="18" charset="0"/>
                        </a:rPr>
                        <a:t>Boreal</a:t>
                      </a:r>
                    </a:p>
                  </a:txBody>
                  <a:tcPr marL="87758"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anose="02020603050405020304" pitchFamily="18" charset="0"/>
                        </a:rPr>
                        <a:t>9.5</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gridSpan="2">
                  <a:txBody>
                    <a:bodyPr/>
                    <a:lstStyle/>
                    <a:p>
                      <a:pPr algn="ctr" fontAlgn="ctr"/>
                      <a:r>
                        <a:rPr lang="en-US" sz="1400" b="0" i="0" u="none" strike="noStrike">
                          <a:solidFill>
                            <a:srgbClr val="000000"/>
                          </a:solidFill>
                          <a:effectLst/>
                          <a:latin typeface="Times New Roman" panose="02020603050405020304" pitchFamily="18" charset="0"/>
                        </a:rPr>
                        <a:t>4.6</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hMerge="1">
                  <a:txBody>
                    <a:bodyPr/>
                    <a:lstStyle/>
                    <a:p>
                      <a:endParaRPr lang="et-EE"/>
                    </a:p>
                  </a:txBody>
                  <a:tcPr/>
                </a:tc>
                <a:tc>
                  <a:txBody>
                    <a:bodyPr/>
                    <a:lstStyle/>
                    <a:p>
                      <a:pPr algn="ctr" fontAlgn="ctr"/>
                      <a:r>
                        <a:rPr lang="en-US" sz="1400" b="0" i="0" u="none" strike="noStrike">
                          <a:solidFill>
                            <a:srgbClr val="000000"/>
                          </a:solidFill>
                          <a:effectLst/>
                          <a:latin typeface="Times New Roman" panose="02020603050405020304" pitchFamily="18" charset="0"/>
                        </a:rPr>
                        <a:t>16</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l" fontAlgn="t"/>
                      <a:r>
                        <a:rPr lang="da-DK" sz="900" b="0" i="0" u="none" strike="noStrike" dirty="0">
                          <a:solidFill>
                            <a:srgbClr val="000000"/>
                          </a:solidFill>
                          <a:effectLst/>
                          <a:latin typeface="Times New Roman" panose="02020603050405020304" pitchFamily="18" charset="0"/>
                        </a:rPr>
                        <a:t>Grønlund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2006; Hyvönen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2009; Jaakkola, 1985; Maljanen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2001</a:t>
                      </a:r>
                      <a:r>
                        <a:rPr lang="da-DK" sz="900" b="0" i="1" u="none" strike="noStrike" dirty="0">
                          <a:solidFill>
                            <a:srgbClr val="000000"/>
                          </a:solidFill>
                          <a:effectLst/>
                          <a:latin typeface="Times New Roman" panose="02020603050405020304" pitchFamily="18" charset="0"/>
                        </a:rPr>
                        <a:t>b</a:t>
                      </a:r>
                      <a:r>
                        <a:rPr lang="da-DK" sz="900" b="0" i="0" u="none" strike="noStrike" dirty="0">
                          <a:solidFill>
                            <a:srgbClr val="000000"/>
                          </a:solidFill>
                          <a:effectLst/>
                          <a:latin typeface="Times New Roman" panose="02020603050405020304" pitchFamily="18" charset="0"/>
                        </a:rPr>
                        <a:t>, 2003</a:t>
                      </a:r>
                      <a:r>
                        <a:rPr lang="da-DK" sz="900" b="0" i="1" u="none" strike="noStrike" dirty="0">
                          <a:solidFill>
                            <a:srgbClr val="000000"/>
                          </a:solidFill>
                          <a:effectLst/>
                          <a:latin typeface="Times New Roman" panose="02020603050405020304" pitchFamily="18" charset="0"/>
                        </a:rPr>
                        <a:t>a</a:t>
                      </a:r>
                      <a:r>
                        <a:rPr lang="da-DK" sz="900" b="0" i="0" u="none" strike="noStrike" dirty="0">
                          <a:solidFill>
                            <a:srgbClr val="000000"/>
                          </a:solidFill>
                          <a:effectLst/>
                          <a:latin typeface="Times New Roman" panose="02020603050405020304" pitchFamily="18" charset="0"/>
                        </a:rPr>
                        <a:t>, 2004, 2009, 2010</a:t>
                      </a:r>
                      <a:r>
                        <a:rPr lang="da-DK" sz="900" b="0" i="1" u="none" strike="noStrike" dirty="0">
                          <a:solidFill>
                            <a:srgbClr val="000000"/>
                          </a:solidFill>
                          <a:effectLst/>
                          <a:latin typeface="Times New Roman" panose="02020603050405020304" pitchFamily="18" charset="0"/>
                        </a:rPr>
                        <a:t>b</a:t>
                      </a:r>
                      <a:r>
                        <a:rPr lang="da-DK" sz="900" b="0" i="0" u="none" strike="noStrike" dirty="0">
                          <a:solidFill>
                            <a:srgbClr val="000000"/>
                          </a:solidFill>
                          <a:effectLst/>
                          <a:latin typeface="Times New Roman" panose="02020603050405020304" pitchFamily="18" charset="0"/>
                        </a:rPr>
                        <a:t>; Nykänen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1995; Regina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1996,</a:t>
                      </a:r>
                      <a:br>
                        <a:rPr lang="da-DK" sz="900" b="0" i="0" u="none" strike="noStrike" dirty="0">
                          <a:solidFill>
                            <a:srgbClr val="000000"/>
                          </a:solidFill>
                          <a:effectLst/>
                          <a:latin typeface="Times New Roman" panose="02020603050405020304" pitchFamily="18" charset="0"/>
                        </a:rPr>
                      </a:br>
                      <a:r>
                        <a:rPr lang="da-DK" sz="900" b="0" i="0" u="none" strike="noStrike" dirty="0">
                          <a:solidFill>
                            <a:srgbClr val="000000"/>
                          </a:solidFill>
                          <a:effectLst/>
                          <a:latin typeface="Times New Roman" panose="02020603050405020304" pitchFamily="18" charset="0"/>
                        </a:rPr>
                        <a:t>2004</a:t>
                      </a:r>
                      <a:endParaRPr lang="da-DK"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578132707"/>
                  </a:ext>
                </a:extLst>
              </a:tr>
              <a:tr h="270587">
                <a:tc>
                  <a:txBody>
                    <a:bodyPr/>
                    <a:lstStyle/>
                    <a:p>
                      <a:pPr algn="l" fontAlgn="t"/>
                      <a:r>
                        <a:rPr lang="en-US" sz="1400" b="0" i="0" u="none" strike="noStrike" dirty="0">
                          <a:solidFill>
                            <a:srgbClr val="000000"/>
                          </a:solidFill>
                          <a:effectLst/>
                          <a:latin typeface="Times New Roman" panose="02020603050405020304" pitchFamily="18" charset="0"/>
                        </a:rPr>
                        <a:t>Grassland, drained, nutrient-poor</a:t>
                      </a:r>
                    </a:p>
                  </a:txBody>
                  <a:tcPr marL="87758" marR="7313" marT="7313" marB="0">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Times New Roman" panose="02020603050405020304" pitchFamily="18" charset="0"/>
                        </a:rPr>
                        <a:t>Temperate</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effectLst/>
                          <a:latin typeface="Times New Roman" panose="02020603050405020304" pitchFamily="18" charset="0"/>
                        </a:rPr>
                        <a:t>4.3</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en-US" sz="1400" b="0" i="0" u="none" strike="noStrike">
                          <a:solidFill>
                            <a:srgbClr val="000000"/>
                          </a:solidFill>
                          <a:effectLst/>
                          <a:latin typeface="Times New Roman" panose="02020603050405020304" pitchFamily="18" charset="0"/>
                        </a:rPr>
                        <a:t>1.9</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t-EE"/>
                    </a:p>
                  </a:txBody>
                  <a:tcPr/>
                </a:tc>
                <a:tc>
                  <a:txBody>
                    <a:bodyPr/>
                    <a:lstStyle/>
                    <a:p>
                      <a:pPr algn="ctr" fontAlgn="t"/>
                      <a:r>
                        <a:rPr lang="en-US" sz="1400" b="0" i="0" u="none" strike="noStrike">
                          <a:solidFill>
                            <a:srgbClr val="000000"/>
                          </a:solidFill>
                          <a:effectLst/>
                          <a:latin typeface="Times New Roman" panose="02020603050405020304" pitchFamily="18" charset="0"/>
                        </a:rPr>
                        <a:t>7</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err="1">
                          <a:solidFill>
                            <a:srgbClr val="000000"/>
                          </a:solidFill>
                          <a:effectLst/>
                          <a:latin typeface="Times New Roman" panose="02020603050405020304" pitchFamily="18" charset="0"/>
                        </a:rPr>
                        <a:t>Drösler</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2013; </a:t>
                      </a:r>
                      <a:r>
                        <a:rPr lang="en-US" sz="900" b="0" i="0" u="none" strike="noStrike" dirty="0" err="1">
                          <a:solidFill>
                            <a:srgbClr val="000000"/>
                          </a:solidFill>
                          <a:effectLst/>
                          <a:latin typeface="Times New Roman" panose="02020603050405020304" pitchFamily="18" charset="0"/>
                        </a:rPr>
                        <a:t>Kasimir</a:t>
                      </a:r>
                      <a:r>
                        <a:rPr lang="en-US" sz="900" b="0" i="0" u="none" strike="noStrike" dirty="0">
                          <a:solidFill>
                            <a:srgbClr val="000000"/>
                          </a:solidFill>
                          <a:effectLst/>
                          <a:latin typeface="Times New Roman" panose="02020603050405020304" pitchFamily="18" charset="0"/>
                        </a:rPr>
                        <a:t>-Klemedtsson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2009</a:t>
                      </a:r>
                      <a:endParaRPr lang="en-US"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330910"/>
                  </a:ext>
                </a:extLst>
              </a:tr>
              <a:tr h="585054">
                <a:tc>
                  <a:txBody>
                    <a:bodyPr/>
                    <a:lstStyle/>
                    <a:p>
                      <a:pPr algn="l" fontAlgn="t"/>
                      <a:r>
                        <a:rPr lang="en-US" sz="1400" b="0" i="0" u="none" strike="noStrike" dirty="0">
                          <a:solidFill>
                            <a:srgbClr val="000000"/>
                          </a:solidFill>
                          <a:effectLst/>
                          <a:latin typeface="Times New Roman" panose="02020603050405020304" pitchFamily="18" charset="0"/>
                        </a:rPr>
                        <a:t>Grassland, deep- drained, nutrient-rich</a:t>
                      </a:r>
                    </a:p>
                  </a:txBody>
                  <a:tcPr marL="87758" marR="7313" marT="7313" marB="0">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Times New Roman" panose="02020603050405020304" pitchFamily="18" charset="0"/>
                        </a:rPr>
                        <a:t>Temperate</a:t>
                      </a:r>
                    </a:p>
                  </a:txBody>
                  <a:tcPr marL="87758"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1" i="0" u="none" strike="noStrike" dirty="0">
                          <a:solidFill>
                            <a:srgbClr val="FF0000"/>
                          </a:solidFill>
                          <a:effectLst/>
                          <a:latin typeface="Times New Roman" panose="02020603050405020304" pitchFamily="18" charset="0"/>
                        </a:rPr>
                        <a:t>8.2</a:t>
                      </a:r>
                    </a:p>
                  </a:txBody>
                  <a:tcPr marL="7313" marR="438790"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anose="02020603050405020304" pitchFamily="18" charset="0"/>
                        </a:rPr>
                        <a:t>4.9</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anose="02020603050405020304" pitchFamily="18" charset="0"/>
                        </a:rPr>
                        <a:t>11</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Times New Roman" panose="02020603050405020304" pitchFamily="18" charset="0"/>
                        </a:rPr>
                        <a:t>47</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rgbClr val="000000"/>
                          </a:solidFill>
                          <a:effectLst/>
                          <a:latin typeface="Times New Roman" panose="02020603050405020304" pitchFamily="18" charset="0"/>
                        </a:rPr>
                        <a:t>Augustin &amp; Merbach, 1998; Augustin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1996, 1998; </a:t>
                      </a:r>
                      <a:r>
                        <a:rPr lang="en-US" sz="900" b="0" i="0" u="none" strike="noStrike" dirty="0" err="1">
                          <a:solidFill>
                            <a:srgbClr val="000000"/>
                          </a:solidFill>
                          <a:effectLst/>
                          <a:latin typeface="Times New Roman" panose="02020603050405020304" pitchFamily="18" charset="0"/>
                        </a:rPr>
                        <a:t>Drösler</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2013; </a:t>
                      </a:r>
                      <a:r>
                        <a:rPr lang="en-US" sz="900" b="0" i="0" u="none" strike="noStrike" dirty="0" err="1">
                          <a:solidFill>
                            <a:srgbClr val="000000"/>
                          </a:solidFill>
                          <a:effectLst/>
                          <a:latin typeface="Times New Roman" panose="02020603050405020304" pitchFamily="18" charset="0"/>
                        </a:rPr>
                        <a:t>Flessa</a:t>
                      </a:r>
                      <a:r>
                        <a:rPr lang="en-US" sz="900" b="0" i="0" u="none" strike="noStrike" dirty="0">
                          <a:solidFill>
                            <a:srgbClr val="000000"/>
                          </a:solidFill>
                          <a:effectLst/>
                          <a:latin typeface="Times New Roman" panose="02020603050405020304" pitchFamily="18" charset="0"/>
                        </a:rPr>
                        <a:t> &amp; </a:t>
                      </a:r>
                      <a:r>
                        <a:rPr lang="en-US" sz="900" b="0" i="0" u="none" strike="noStrike" dirty="0" err="1">
                          <a:solidFill>
                            <a:srgbClr val="000000"/>
                          </a:solidFill>
                          <a:effectLst/>
                          <a:latin typeface="Times New Roman" panose="02020603050405020304" pitchFamily="18" charset="0"/>
                        </a:rPr>
                        <a:t>Beese</a:t>
                      </a:r>
                      <a:r>
                        <a:rPr lang="en-US" sz="900" b="0" i="0" u="none" strike="noStrike" dirty="0">
                          <a:solidFill>
                            <a:srgbClr val="000000"/>
                          </a:solidFill>
                          <a:effectLst/>
                          <a:latin typeface="Times New Roman" panose="02020603050405020304" pitchFamily="18" charset="0"/>
                        </a:rPr>
                        <a:t>, 1997; </a:t>
                      </a:r>
                      <a:r>
                        <a:rPr lang="en-US" sz="900" b="0" i="0" u="none" strike="noStrike" dirty="0" err="1">
                          <a:solidFill>
                            <a:srgbClr val="000000"/>
                          </a:solidFill>
                          <a:effectLst/>
                          <a:latin typeface="Times New Roman" panose="02020603050405020304" pitchFamily="18" charset="0"/>
                        </a:rPr>
                        <a:t>Flessa</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1998; Jacobs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2003; Kroon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2010; </a:t>
                      </a:r>
                      <a:r>
                        <a:rPr lang="en-US" sz="900" b="0" i="0" u="none" strike="noStrike" dirty="0" err="1">
                          <a:solidFill>
                            <a:srgbClr val="000000"/>
                          </a:solidFill>
                          <a:effectLst/>
                          <a:latin typeface="Times New Roman" panose="02020603050405020304" pitchFamily="18" charset="0"/>
                        </a:rPr>
                        <a:t>Langeveld</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1997; Meyer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2001; </a:t>
                      </a:r>
                      <a:r>
                        <a:rPr lang="en-US" sz="900" b="0" i="0" u="none" strike="noStrike" dirty="0" err="1">
                          <a:solidFill>
                            <a:srgbClr val="000000"/>
                          </a:solidFill>
                          <a:effectLst/>
                          <a:latin typeface="Times New Roman" panose="02020603050405020304" pitchFamily="18" charset="0"/>
                        </a:rPr>
                        <a:t>Nykänen</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1995; Petersen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2012; </a:t>
                      </a:r>
                      <a:r>
                        <a:rPr lang="en-US" sz="900" b="0" i="0" u="none" strike="noStrike" dirty="0" err="1">
                          <a:solidFill>
                            <a:srgbClr val="000000"/>
                          </a:solidFill>
                          <a:effectLst/>
                          <a:latin typeface="Times New Roman" panose="02020603050405020304" pitchFamily="18" charset="0"/>
                        </a:rPr>
                        <a:t>Teh</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2011; van Beek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2010; </a:t>
                      </a:r>
                      <a:r>
                        <a:rPr lang="en-US" sz="900" b="0" i="0" u="none" strike="noStrike" dirty="0" err="1">
                          <a:solidFill>
                            <a:srgbClr val="000000"/>
                          </a:solidFill>
                          <a:effectLst/>
                          <a:latin typeface="Times New Roman" panose="02020603050405020304" pitchFamily="18" charset="0"/>
                        </a:rPr>
                        <a:t>Velthof</a:t>
                      </a:r>
                      <a:r>
                        <a:rPr lang="en-US" sz="900" b="0" i="0" u="none" strike="noStrike" dirty="0">
                          <a:solidFill>
                            <a:srgbClr val="000000"/>
                          </a:solidFill>
                          <a:effectLst/>
                          <a:latin typeface="Times New Roman" panose="02020603050405020304" pitchFamily="18" charset="0"/>
                        </a:rPr>
                        <a:t>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1996; Wild </a:t>
                      </a:r>
                      <a:r>
                        <a:rPr lang="en-US" sz="900" b="0" i="1" u="none" strike="noStrike" dirty="0">
                          <a:solidFill>
                            <a:srgbClr val="000000"/>
                          </a:solidFill>
                          <a:effectLst/>
                          <a:latin typeface="Times New Roman" panose="02020603050405020304" pitchFamily="18" charset="0"/>
                        </a:rPr>
                        <a:t>et al</a:t>
                      </a:r>
                      <a:r>
                        <a:rPr lang="en-US" sz="900" b="0" i="0" u="none" strike="noStrike" dirty="0">
                          <a:solidFill>
                            <a:srgbClr val="000000"/>
                          </a:solidFill>
                          <a:effectLst/>
                          <a:latin typeface="Times New Roman" panose="02020603050405020304" pitchFamily="18" charset="0"/>
                        </a:rPr>
                        <a:t>., 2001</a:t>
                      </a:r>
                      <a:endParaRPr lang="en-US"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275076"/>
                  </a:ext>
                </a:extLst>
              </a:tr>
              <a:tr h="402225">
                <a:tc>
                  <a:txBody>
                    <a:bodyPr/>
                    <a:lstStyle/>
                    <a:p>
                      <a:pPr algn="l" fontAlgn="t"/>
                      <a:r>
                        <a:rPr lang="en-US" sz="1400" b="0" i="0" u="none" strike="noStrike" dirty="0">
                          <a:solidFill>
                            <a:srgbClr val="000000"/>
                          </a:solidFill>
                          <a:effectLst/>
                          <a:latin typeface="Times New Roman" panose="02020603050405020304" pitchFamily="18" charset="0"/>
                        </a:rPr>
                        <a:t>Grassland, shallow- drained, nutrient-rich</a:t>
                      </a:r>
                    </a:p>
                  </a:txBody>
                  <a:tcPr marL="87758" marR="7313" marT="7313" marB="0">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Times New Roman" panose="02020603050405020304" pitchFamily="18" charset="0"/>
                        </a:rPr>
                        <a:t>Temperate</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r" fontAlgn="t"/>
                      <a:r>
                        <a:rPr lang="en-US" sz="1400" b="1" i="0" u="none" strike="noStrike" dirty="0">
                          <a:solidFill>
                            <a:srgbClr val="FF0000"/>
                          </a:solidFill>
                          <a:effectLst/>
                          <a:latin typeface="Times New Roman" panose="02020603050405020304" pitchFamily="18" charset="0"/>
                        </a:rPr>
                        <a:t>1.6</a:t>
                      </a:r>
                    </a:p>
                  </a:txBody>
                  <a:tcPr marL="7313" marR="438790"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0.56</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2.7</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13</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l" fontAlgn="t"/>
                      <a:r>
                        <a:rPr lang="da-DK" sz="900" b="0" i="0" u="none" strike="noStrike" dirty="0">
                          <a:solidFill>
                            <a:srgbClr val="000000"/>
                          </a:solidFill>
                          <a:effectLst/>
                          <a:latin typeface="Times New Roman" panose="02020603050405020304" pitchFamily="18" charset="0"/>
                        </a:rPr>
                        <a:t>Drösler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2013; Jacobs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2003</a:t>
                      </a:r>
                      <a:endParaRPr lang="da-DK"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074116239"/>
                  </a:ext>
                </a:extLst>
              </a:tr>
              <a:tr h="292527">
                <a:tc>
                  <a:txBody>
                    <a:bodyPr/>
                    <a:lstStyle/>
                    <a:p>
                      <a:pPr algn="l" fontAlgn="t"/>
                      <a:r>
                        <a:rPr lang="en-US" sz="1400" b="0" i="0" u="none" strike="noStrike" dirty="0">
                          <a:solidFill>
                            <a:srgbClr val="000000"/>
                          </a:solidFill>
                          <a:effectLst/>
                          <a:latin typeface="Times New Roman" panose="02020603050405020304" pitchFamily="18" charset="0"/>
                        </a:rPr>
                        <a:t>Grassland</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effectLst/>
                          <a:latin typeface="Times New Roman" panose="02020603050405020304" pitchFamily="18" charset="0"/>
                        </a:rPr>
                        <a:t>Tropical/ Subtropical</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Times New Roman" panose="02020603050405020304" pitchFamily="18" charset="0"/>
                        </a:rPr>
                        <a:t>5.0</a:t>
                      </a:r>
                    </a:p>
                  </a:txBody>
                  <a:tcPr marL="7313" marR="438790"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anose="02020603050405020304" pitchFamily="18" charset="0"/>
                        </a:rPr>
                        <a:t>2.3</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anose="02020603050405020304" pitchFamily="18" charset="0"/>
                        </a:rPr>
                        <a:t>7.7</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Times New Roman" panose="02020603050405020304" pitchFamily="18" charset="0"/>
                        </a:rPr>
                        <a:t>8</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Times New Roman" panose="02020603050405020304" pitchFamily="18" charset="0"/>
                        </a:rPr>
                        <a:t>The emission factor for tropical Cropland can be used</a:t>
                      </a:r>
                    </a:p>
                  </a:txBody>
                  <a:tcPr marL="87758"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0739570"/>
                  </a:ext>
                </a:extLst>
              </a:tr>
              <a:tr h="292527">
                <a:tc>
                  <a:txBody>
                    <a:bodyPr/>
                    <a:lstStyle/>
                    <a:p>
                      <a:pPr algn="l" fontAlgn="t"/>
                      <a:r>
                        <a:rPr lang="en-US" sz="1400" b="0" i="0" u="none" strike="noStrike" dirty="0">
                          <a:solidFill>
                            <a:srgbClr val="000000"/>
                          </a:solidFill>
                          <a:effectLst/>
                          <a:latin typeface="Times New Roman" panose="02020603050405020304" pitchFamily="18" charset="0"/>
                        </a:rPr>
                        <a:t>Peatland Managed for Extraction</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Times New Roman" panose="02020603050405020304" pitchFamily="18" charset="0"/>
                        </a:rPr>
                        <a:t>Boreal and Temperate</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effectLst/>
                          <a:latin typeface="Times New Roman" panose="02020603050405020304" pitchFamily="18" charset="0"/>
                        </a:rPr>
                        <a:t>0.30</a:t>
                      </a:r>
                    </a:p>
                  </a:txBody>
                  <a:tcPr marL="7313" marR="438790"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-0.03</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0.64</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Times New Roman" panose="02020603050405020304" pitchFamily="18" charset="0"/>
                        </a:rPr>
                        <a:t>4</a:t>
                      </a:r>
                    </a:p>
                  </a:txBody>
                  <a:tcPr marL="7313"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da-DK" sz="900" b="0" i="0" u="none" strike="noStrike" dirty="0">
                          <a:solidFill>
                            <a:srgbClr val="000000"/>
                          </a:solidFill>
                          <a:effectLst/>
                          <a:latin typeface="Times New Roman" panose="02020603050405020304" pitchFamily="18" charset="0"/>
                        </a:rPr>
                        <a:t>Hyvönen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2009; Nykänen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1996; Regina </a:t>
                      </a:r>
                      <a:r>
                        <a:rPr lang="da-DK" sz="900" b="0" i="1" u="none" strike="noStrike" dirty="0">
                          <a:solidFill>
                            <a:srgbClr val="000000"/>
                          </a:solidFill>
                          <a:effectLst/>
                          <a:latin typeface="Times New Roman" panose="02020603050405020304" pitchFamily="18" charset="0"/>
                        </a:rPr>
                        <a:t>et al</a:t>
                      </a:r>
                      <a:r>
                        <a:rPr lang="da-DK" sz="900" b="0" i="0" u="none" strike="noStrike" dirty="0">
                          <a:solidFill>
                            <a:srgbClr val="000000"/>
                          </a:solidFill>
                          <a:effectLst/>
                          <a:latin typeface="Times New Roman" panose="02020603050405020304" pitchFamily="18" charset="0"/>
                        </a:rPr>
                        <a:t>., 1996</a:t>
                      </a:r>
                      <a:endParaRPr lang="da-DK"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958857"/>
                  </a:ext>
                </a:extLst>
              </a:tr>
              <a:tr h="292527">
                <a:tc>
                  <a:txBody>
                    <a:bodyPr/>
                    <a:lstStyle/>
                    <a:p>
                      <a:pPr algn="l" fontAlgn="t"/>
                      <a:r>
                        <a:rPr lang="en-US" sz="1400" b="0" i="0" u="none" strike="noStrike" dirty="0">
                          <a:solidFill>
                            <a:srgbClr val="000000"/>
                          </a:solidFill>
                          <a:effectLst/>
                          <a:latin typeface="Times New Roman" panose="02020603050405020304" pitchFamily="18" charset="0"/>
                        </a:rPr>
                        <a:t>Peatlands Managed for Extraction</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effectLst/>
                          <a:latin typeface="Times New Roman" panose="02020603050405020304" pitchFamily="18" charset="0"/>
                        </a:rPr>
                        <a:t>Tropical/ Subtropical</a:t>
                      </a: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Times New Roman" panose="02020603050405020304" pitchFamily="18" charset="0"/>
                        </a:rPr>
                        <a:t>3.6</a:t>
                      </a:r>
                    </a:p>
                  </a:txBody>
                  <a:tcPr marL="7313" marR="438790"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a:solidFill>
                            <a:srgbClr val="000000"/>
                          </a:solidFill>
                          <a:effectLst/>
                          <a:latin typeface="Times New Roman" panose="02020603050405020304" pitchFamily="18" charset="0"/>
                        </a:rPr>
                        <a:t>0.2–5.0</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t-EE"/>
                    </a:p>
                  </a:txBody>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7313" marR="7313" marT="731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dirty="0">
                          <a:solidFill>
                            <a:srgbClr val="000000"/>
                          </a:solidFill>
                          <a:effectLst/>
                          <a:latin typeface="Times New Roman" panose="02020603050405020304" pitchFamily="18" charset="0"/>
                        </a:rPr>
                        <a:t>Emission factors from Table 7.6 of Chapter 7, Volume 4 of the </a:t>
                      </a:r>
                      <a:r>
                        <a:rPr lang="en-US" sz="900" b="0" i="1" u="none" strike="noStrike" dirty="0">
                          <a:solidFill>
                            <a:srgbClr val="000000"/>
                          </a:solidFill>
                          <a:effectLst/>
                          <a:latin typeface="Times New Roman" panose="02020603050405020304" pitchFamily="18" charset="0"/>
                        </a:rPr>
                        <a:t>2006 IPCC Guidelines </a:t>
                      </a:r>
                      <a:r>
                        <a:rPr lang="en-US" sz="900" b="0" i="0" u="none" strike="noStrike" dirty="0">
                          <a:solidFill>
                            <a:srgbClr val="000000"/>
                          </a:solidFill>
                          <a:effectLst/>
                          <a:latin typeface="Times New Roman" panose="02020603050405020304" pitchFamily="18" charset="0"/>
                        </a:rPr>
                        <a:t>can be used.</a:t>
                      </a:r>
                      <a:endParaRPr lang="en-US" sz="1100" b="0" i="0" u="none" strike="noStrike" dirty="0">
                        <a:solidFill>
                          <a:srgbClr val="000000"/>
                        </a:solidFill>
                        <a:effectLst/>
                        <a:latin typeface="Calibri" panose="020F0502020204030204" pitchFamily="34" charset="0"/>
                      </a:endParaRPr>
                    </a:p>
                  </a:txBody>
                  <a:tcPr marL="87758" marR="7313" marT="73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485389"/>
                  </a:ext>
                </a:extLst>
              </a:tr>
            </a:tbl>
          </a:graphicData>
        </a:graphic>
      </p:graphicFrame>
      <p:sp>
        <p:nvSpPr>
          <p:cNvPr id="14" name="Title 1">
            <a:extLst>
              <a:ext uri="{FF2B5EF4-FFF2-40B4-BE49-F238E27FC236}">
                <a16:creationId xmlns:a16="http://schemas.microsoft.com/office/drawing/2014/main" id="{55C4A553-199D-105C-6764-F52781E58FCE}"/>
              </a:ext>
            </a:extLst>
          </p:cNvPr>
          <p:cNvSpPr txBox="1">
            <a:spLocks/>
          </p:cNvSpPr>
          <p:nvPr/>
        </p:nvSpPr>
        <p:spPr>
          <a:xfrm>
            <a:off x="8961124" y="193404"/>
            <a:ext cx="3108959" cy="234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2800" b="1" dirty="0">
                <a:solidFill>
                  <a:srgbClr val="0070C0"/>
                </a:solidFill>
              </a:rPr>
              <a:t>IPCC </a:t>
            </a:r>
            <a:r>
              <a:rPr lang="et-EE" sz="2800" b="1">
                <a:solidFill>
                  <a:srgbClr val="0070C0"/>
                </a:solidFill>
              </a:rPr>
              <a:t>N</a:t>
            </a:r>
            <a:r>
              <a:rPr lang="et-EE" sz="2800" b="1" baseline="-25000">
                <a:solidFill>
                  <a:srgbClr val="0070C0"/>
                </a:solidFill>
              </a:rPr>
              <a:t>2</a:t>
            </a:r>
            <a:r>
              <a:rPr lang="et-EE" sz="2800" b="1">
                <a:solidFill>
                  <a:srgbClr val="0070C0"/>
                </a:solidFill>
              </a:rPr>
              <a:t>O heitekoefitsiendid</a:t>
            </a:r>
            <a:br>
              <a:rPr lang="et-EE" sz="2800" b="1" dirty="0">
                <a:solidFill>
                  <a:srgbClr val="0070C0"/>
                </a:solidFill>
              </a:rPr>
            </a:br>
            <a:r>
              <a:rPr lang="et-EE" sz="2800" b="1" dirty="0">
                <a:solidFill>
                  <a:srgbClr val="0070C0"/>
                </a:solidFill>
              </a:rPr>
              <a:t>(tonni N</a:t>
            </a:r>
            <a:r>
              <a:rPr lang="et-EE" sz="2800" b="1" baseline="-25000" dirty="0">
                <a:solidFill>
                  <a:srgbClr val="0070C0"/>
                </a:solidFill>
              </a:rPr>
              <a:t>2</a:t>
            </a:r>
            <a:r>
              <a:rPr lang="et-EE" sz="2800" b="1" dirty="0">
                <a:solidFill>
                  <a:srgbClr val="0070C0"/>
                </a:solidFill>
              </a:rPr>
              <a:t>O ha</a:t>
            </a:r>
            <a:r>
              <a:rPr lang="et-EE" sz="2800" b="1" baseline="30000" dirty="0">
                <a:solidFill>
                  <a:srgbClr val="0070C0"/>
                </a:solidFill>
              </a:rPr>
              <a:t>-1 </a:t>
            </a:r>
            <a:r>
              <a:rPr lang="et-EE" sz="2800" b="1" dirty="0">
                <a:solidFill>
                  <a:srgbClr val="0070C0"/>
                </a:solidFill>
              </a:rPr>
              <a:t>a</a:t>
            </a:r>
            <a:r>
              <a:rPr lang="et-EE" sz="2800" b="1" baseline="30000" dirty="0">
                <a:solidFill>
                  <a:srgbClr val="0070C0"/>
                </a:solidFill>
              </a:rPr>
              <a:t>-1</a:t>
            </a:r>
            <a:r>
              <a:rPr lang="et-EE" sz="2800" b="1" dirty="0">
                <a:solidFill>
                  <a:srgbClr val="0070C0"/>
                </a:solidFill>
              </a:rPr>
              <a:t>)</a:t>
            </a:r>
          </a:p>
        </p:txBody>
      </p:sp>
    </p:spTree>
    <p:extLst>
      <p:ext uri="{BB962C8B-B14F-4D97-AF65-F5344CB8AC3E}">
        <p14:creationId xmlns:p14="http://schemas.microsoft.com/office/powerpoint/2010/main" val="1055455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4" name="Table 3">
            <a:extLst>
              <a:ext uri="{FF2B5EF4-FFF2-40B4-BE49-F238E27FC236}">
                <a16:creationId xmlns:a16="http://schemas.microsoft.com/office/drawing/2014/main" id="{C5918033-6FFE-3482-E28F-994C50F527AC}"/>
              </a:ext>
            </a:extLst>
          </p:cNvPr>
          <p:cNvGraphicFramePr>
            <a:graphicFrameLocks noGrp="1"/>
          </p:cNvGraphicFramePr>
          <p:nvPr>
            <p:extLst>
              <p:ext uri="{D42A27DB-BD31-4B8C-83A1-F6EECF244321}">
                <p14:modId xmlns:p14="http://schemas.microsoft.com/office/powerpoint/2010/main" val="3832384096"/>
              </p:ext>
            </p:extLst>
          </p:nvPr>
        </p:nvGraphicFramePr>
        <p:xfrm>
          <a:off x="1326537" y="981311"/>
          <a:ext cx="7816302" cy="5766146"/>
        </p:xfrm>
        <a:graphic>
          <a:graphicData uri="http://schemas.openxmlformats.org/drawingml/2006/table">
            <a:tbl>
              <a:tblPr/>
              <a:tblGrid>
                <a:gridCol w="1625699">
                  <a:extLst>
                    <a:ext uri="{9D8B030D-6E8A-4147-A177-3AD203B41FA5}">
                      <a16:colId xmlns:a16="http://schemas.microsoft.com/office/drawing/2014/main" val="3286318888"/>
                    </a:ext>
                  </a:extLst>
                </a:gridCol>
                <a:gridCol w="2017711">
                  <a:extLst>
                    <a:ext uri="{9D8B030D-6E8A-4147-A177-3AD203B41FA5}">
                      <a16:colId xmlns:a16="http://schemas.microsoft.com/office/drawing/2014/main" val="1483304869"/>
                    </a:ext>
                  </a:extLst>
                </a:gridCol>
                <a:gridCol w="1429692">
                  <a:extLst>
                    <a:ext uri="{9D8B030D-6E8A-4147-A177-3AD203B41FA5}">
                      <a16:colId xmlns:a16="http://schemas.microsoft.com/office/drawing/2014/main" val="3256382698"/>
                    </a:ext>
                  </a:extLst>
                </a:gridCol>
                <a:gridCol w="914400">
                  <a:extLst>
                    <a:ext uri="{9D8B030D-6E8A-4147-A177-3AD203B41FA5}">
                      <a16:colId xmlns:a16="http://schemas.microsoft.com/office/drawing/2014/main" val="3334471563"/>
                    </a:ext>
                  </a:extLst>
                </a:gridCol>
                <a:gridCol w="914400">
                  <a:extLst>
                    <a:ext uri="{9D8B030D-6E8A-4147-A177-3AD203B41FA5}">
                      <a16:colId xmlns:a16="http://schemas.microsoft.com/office/drawing/2014/main" val="499359520"/>
                    </a:ext>
                  </a:extLst>
                </a:gridCol>
                <a:gridCol w="914400">
                  <a:extLst>
                    <a:ext uri="{9D8B030D-6E8A-4147-A177-3AD203B41FA5}">
                      <a16:colId xmlns:a16="http://schemas.microsoft.com/office/drawing/2014/main" val="434694771"/>
                    </a:ext>
                  </a:extLst>
                </a:gridCol>
              </a:tblGrid>
              <a:tr h="914400">
                <a:tc>
                  <a:txBody>
                    <a:bodyPr/>
                    <a:lstStyle/>
                    <a:p>
                      <a:pPr algn="ctr" rtl="0" fontAlgn="ctr"/>
                      <a:r>
                        <a:rPr lang="et-EE" sz="1200" b="1" i="0" u="none" strike="noStrike" dirty="0">
                          <a:solidFill>
                            <a:srgbClr val="000000"/>
                          </a:solidFill>
                          <a:effectLst/>
                          <a:latin typeface="Arial" panose="020B0604020202020204" pitchFamily="34" charset="0"/>
                        </a:rPr>
                        <a:t>Maakasutus</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tc>
                  <a:txBody>
                    <a:bodyPr/>
                    <a:lstStyle/>
                    <a:p>
                      <a:pPr algn="ctr" rtl="0" fontAlgn="ctr"/>
                      <a:r>
                        <a:rPr lang="et-EE" sz="1200" b="1" i="0" u="none" strike="noStrike" dirty="0">
                          <a:solidFill>
                            <a:srgbClr val="000000"/>
                          </a:solidFill>
                          <a:effectLst/>
                          <a:latin typeface="Arial" panose="020B0604020202020204" pitchFamily="34" charset="0"/>
                        </a:rPr>
                        <a:t>Tegevus</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tc>
                  <a:txBody>
                    <a:bodyPr/>
                    <a:lstStyle/>
                    <a:p>
                      <a:pPr algn="ctr" rtl="0" fontAlgn="ctr"/>
                      <a:r>
                        <a:rPr lang="et-EE" sz="1200" b="1" i="0" u="none" strike="noStrike" dirty="0">
                          <a:solidFill>
                            <a:srgbClr val="000000"/>
                          </a:solidFill>
                          <a:effectLst/>
                          <a:latin typeface="Arial" panose="020B0604020202020204" pitchFamily="34" charset="0"/>
                        </a:rPr>
                        <a:t>Vee režiim</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tc>
                  <a:txBody>
                    <a:bodyPr/>
                    <a:lstStyle/>
                    <a:p>
                      <a:pPr algn="ctr" rtl="0" fontAlgn="ctr"/>
                      <a:r>
                        <a:rPr lang="et-EE" sz="1200" b="1" i="0" u="none" strike="noStrike" dirty="0">
                          <a:solidFill>
                            <a:srgbClr val="000000"/>
                          </a:solidFill>
                          <a:effectLst/>
                          <a:latin typeface="Arial" panose="020B0604020202020204" pitchFamily="34" charset="0"/>
                        </a:rPr>
                        <a:t>CH</a:t>
                      </a:r>
                      <a:r>
                        <a:rPr lang="et-EE" sz="1200" b="1" i="0" u="none" strike="noStrike" baseline="-25000" dirty="0">
                          <a:solidFill>
                            <a:srgbClr val="000000"/>
                          </a:solidFill>
                          <a:effectLst/>
                          <a:latin typeface="Arial" panose="020B0604020202020204" pitchFamily="34" charset="0"/>
                        </a:rPr>
                        <a:t>4</a:t>
                      </a:r>
                      <a:r>
                        <a:rPr lang="et-EE" sz="1200" b="1" i="0" u="none" strike="noStrike" dirty="0">
                          <a:solidFill>
                            <a:srgbClr val="000000"/>
                          </a:solidFill>
                          <a:effectLst/>
                          <a:latin typeface="Arial" panose="020B0604020202020204" pitchFamily="34" charset="0"/>
                        </a:rPr>
                        <a:t> heitekoefitsient, kg CH</a:t>
                      </a:r>
                      <a:r>
                        <a:rPr lang="et-EE" sz="1200" b="1" i="0" u="none" strike="noStrike" baseline="-25000" dirty="0">
                          <a:solidFill>
                            <a:srgbClr val="000000"/>
                          </a:solidFill>
                          <a:effectLst/>
                          <a:latin typeface="Arial" panose="020B0604020202020204" pitchFamily="34" charset="0"/>
                        </a:rPr>
                        <a:t>4</a:t>
                      </a:r>
                      <a:r>
                        <a:rPr lang="et-EE" sz="1200" b="1" i="0" u="none" strike="noStrike" dirty="0">
                          <a:solidFill>
                            <a:srgbClr val="000000"/>
                          </a:solidFill>
                          <a:effectLst/>
                          <a:latin typeface="Arial" panose="020B0604020202020204" pitchFamily="34" charset="0"/>
                        </a:rPr>
                        <a:t> ha⁻¹ a⁻¹</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tc>
                  <a:txBody>
                    <a:bodyPr/>
                    <a:lstStyle/>
                    <a:p>
                      <a:pPr algn="ctr" rtl="0" fontAlgn="ctr"/>
                      <a:r>
                        <a:rPr lang="et-EE" sz="1200" b="1" i="0" u="none" strike="noStrike" dirty="0">
                          <a:solidFill>
                            <a:srgbClr val="000000"/>
                          </a:solidFill>
                          <a:effectLst/>
                          <a:latin typeface="Arial" panose="020B0604020202020204" pitchFamily="34" charset="0"/>
                        </a:rPr>
                        <a:t>N</a:t>
                      </a:r>
                      <a:r>
                        <a:rPr lang="et-EE" sz="1200" b="1" i="0" u="none" strike="noStrike" baseline="-25000" dirty="0">
                          <a:solidFill>
                            <a:srgbClr val="000000"/>
                          </a:solidFill>
                          <a:effectLst/>
                          <a:latin typeface="Arial" panose="020B0604020202020204" pitchFamily="34" charset="0"/>
                        </a:rPr>
                        <a:t>2</a:t>
                      </a:r>
                      <a:r>
                        <a:rPr lang="et-EE" sz="1200" b="1" i="0" u="none" strike="noStrike" dirty="0">
                          <a:solidFill>
                            <a:srgbClr val="000000"/>
                          </a:solidFill>
                          <a:effectLst/>
                          <a:latin typeface="Arial" panose="020B0604020202020204" pitchFamily="34" charset="0"/>
                        </a:rPr>
                        <a:t>O heitekoefitsient, kg N</a:t>
                      </a:r>
                      <a:r>
                        <a:rPr lang="et-EE" sz="1200" b="1" i="0" u="none" strike="noStrike" baseline="-25000" dirty="0">
                          <a:solidFill>
                            <a:srgbClr val="000000"/>
                          </a:solidFill>
                          <a:effectLst/>
                          <a:latin typeface="Arial" panose="020B0604020202020204" pitchFamily="34" charset="0"/>
                        </a:rPr>
                        <a:t>2</a:t>
                      </a:r>
                      <a:r>
                        <a:rPr lang="et-EE" sz="1200" b="1" i="0" u="none" strike="noStrike" dirty="0">
                          <a:solidFill>
                            <a:srgbClr val="000000"/>
                          </a:solidFill>
                          <a:effectLst/>
                          <a:latin typeface="Arial" panose="020B0604020202020204" pitchFamily="34" charset="0"/>
                        </a:rPr>
                        <a:t>O ha⁻¹ a⁻¹</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tc>
                  <a:txBody>
                    <a:bodyPr/>
                    <a:lstStyle/>
                    <a:p>
                      <a:pPr algn="ctr" rtl="0" fontAlgn="ctr"/>
                      <a:r>
                        <a:rPr lang="et-EE" sz="1200" b="1" i="0" u="none" strike="noStrike" dirty="0">
                          <a:solidFill>
                            <a:srgbClr val="000000"/>
                          </a:solidFill>
                          <a:effectLst/>
                          <a:latin typeface="Arial" panose="020B0604020202020204" pitchFamily="34" charset="0"/>
                        </a:rPr>
                        <a:t>CO</a:t>
                      </a:r>
                      <a:r>
                        <a:rPr lang="et-EE" sz="1200" b="1" i="0" u="none" strike="noStrike" baseline="-25000" dirty="0">
                          <a:solidFill>
                            <a:srgbClr val="000000"/>
                          </a:solidFill>
                          <a:effectLst/>
                          <a:latin typeface="Arial" panose="020B0604020202020204" pitchFamily="34" charset="0"/>
                        </a:rPr>
                        <a:t>2</a:t>
                      </a:r>
                      <a:r>
                        <a:rPr lang="et-EE" sz="1200" b="1" i="0" u="none" strike="noStrike" dirty="0">
                          <a:solidFill>
                            <a:srgbClr val="000000"/>
                          </a:solidFill>
                          <a:effectLst/>
                          <a:latin typeface="Arial" panose="020B0604020202020204" pitchFamily="34" charset="0"/>
                        </a:rPr>
                        <a:t> heitekoefitsient, t CO</a:t>
                      </a:r>
                      <a:r>
                        <a:rPr lang="et-EE" sz="1200" b="1" i="0" u="none" strike="noStrike" baseline="-25000" dirty="0">
                          <a:solidFill>
                            <a:srgbClr val="000000"/>
                          </a:solidFill>
                          <a:effectLst/>
                          <a:latin typeface="Arial" panose="020B0604020202020204" pitchFamily="34" charset="0"/>
                        </a:rPr>
                        <a:t>2</a:t>
                      </a:r>
                      <a:r>
                        <a:rPr lang="et-EE" sz="1200" b="1" i="0" u="none" strike="noStrike" dirty="0">
                          <a:solidFill>
                            <a:srgbClr val="000000"/>
                          </a:solidFill>
                          <a:effectLst/>
                          <a:latin typeface="Arial" panose="020B0604020202020204" pitchFamily="34" charset="0"/>
                        </a:rPr>
                        <a:t>-C ha⁻¹ a⁻¹</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60D"/>
                    </a:solidFill>
                  </a:tcPr>
                </a:tc>
                <a:extLst>
                  <a:ext uri="{0D108BD9-81ED-4DB2-BD59-A6C34878D82A}">
                    <a16:rowId xmlns:a16="http://schemas.microsoft.com/office/drawing/2014/main" val="1871255686"/>
                  </a:ext>
                </a:extLst>
              </a:tr>
              <a:tr h="372679">
                <a:tc>
                  <a:txBody>
                    <a:bodyPr/>
                    <a:lstStyle/>
                    <a:p>
                      <a:pPr algn="ctr" rtl="0" fontAlgn="ctr"/>
                      <a:r>
                        <a:rPr lang="et-EE" sz="1200" b="1" i="0" u="none" strike="noStrike" dirty="0">
                          <a:solidFill>
                            <a:srgbClr val="000000"/>
                          </a:solidFill>
                          <a:effectLst/>
                          <a:latin typeface="Arial" panose="020B0604020202020204" pitchFamily="34" charset="0"/>
                        </a:rPr>
                        <a:t>Eestis KHG aruandluses kasutatavad (IPPC 2006; 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 </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 -</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8</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6</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71811570"/>
                  </a:ext>
                </a:extLst>
              </a:tr>
              <a:tr h="555559">
                <a:tc>
                  <a:txBody>
                    <a:bodyPr/>
                    <a:lstStyle/>
                    <a:p>
                      <a:pPr algn="l" rtl="0" fontAlgn="ctr"/>
                      <a:r>
                        <a:rPr lang="et-EE" sz="1200" b="0" i="0" u="none" strike="noStrike" dirty="0">
                          <a:solidFill>
                            <a:srgbClr val="000000"/>
                          </a:solidFill>
                          <a:effectLst/>
                          <a:latin typeface="Arial" panose="020B0604020202020204" pitchFamily="34" charset="0"/>
                        </a:rPr>
                        <a:t>IPCC </a:t>
                      </a:r>
                      <a:r>
                        <a:rPr lang="et-EE" sz="1200" b="0" i="0" u="none" strike="noStrike" dirty="0" err="1">
                          <a:solidFill>
                            <a:srgbClr val="000000"/>
                          </a:solidFill>
                          <a:effectLst/>
                          <a:latin typeface="Arial" panose="020B0604020202020204" pitchFamily="34" charset="0"/>
                        </a:rPr>
                        <a:t>Wetlands</a:t>
                      </a:r>
                      <a:r>
                        <a:rPr lang="et-EE" sz="1200" b="0" i="0" u="none" strike="noStrike" dirty="0">
                          <a:solidFill>
                            <a:srgbClr val="000000"/>
                          </a:solidFill>
                          <a:effectLst/>
                          <a:latin typeface="Arial" panose="020B0604020202020204" pitchFamily="34" charset="0"/>
                        </a:rPr>
                        <a:t> </a:t>
                      </a:r>
                      <a:r>
                        <a:rPr lang="et-EE" sz="1200" b="0" i="0" u="none" strike="noStrike" dirty="0" err="1">
                          <a:solidFill>
                            <a:srgbClr val="000000"/>
                          </a:solidFill>
                          <a:effectLst/>
                          <a:latin typeface="Arial" panose="020B0604020202020204" pitchFamily="34" charset="0"/>
                        </a:rPr>
                        <a:t>Supplement</a:t>
                      </a:r>
                      <a:r>
                        <a:rPr lang="et-EE" sz="1200" b="0" i="0" u="none" strike="noStrike" dirty="0">
                          <a:solidFill>
                            <a:srgbClr val="000000"/>
                          </a:solidFill>
                          <a:effectLst/>
                          <a:latin typeface="Arial" panose="020B0604020202020204" pitchFamily="34" charset="0"/>
                        </a:rPr>
                        <a:t> 2014 (Põllumaa)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 </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13</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7.9</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99124030"/>
                  </a:ext>
                </a:extLst>
              </a:tr>
              <a:tr h="189799">
                <a:tc>
                  <a:txBody>
                    <a:bodyPr/>
                    <a:lstStyle/>
                    <a:p>
                      <a:pPr algn="l" rtl="0" fontAlgn="ctr"/>
                      <a:r>
                        <a:rPr lang="et-EE" sz="1200" b="0" i="0" u="none" strike="noStrike" dirty="0">
                          <a:solidFill>
                            <a:srgbClr val="000000"/>
                          </a:solidFill>
                          <a:effectLst/>
                          <a:latin typeface="Arial" panose="020B0604020202020204" pitchFamily="34" charset="0"/>
                        </a:rPr>
                        <a:t>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Tavapäraste</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-1.15</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10.51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7.87</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406198"/>
                  </a:ext>
                </a:extLst>
              </a:tr>
              <a:tr h="189799">
                <a:tc>
                  <a:txBody>
                    <a:bodyPr/>
                    <a:lstStyle/>
                    <a:p>
                      <a:pPr algn="l" rtl="0" fontAlgn="ctr"/>
                      <a:r>
                        <a:rPr lang="et-EE" sz="1200" b="0" i="0" u="none" strike="noStrike" dirty="0">
                          <a:solidFill>
                            <a:srgbClr val="000000"/>
                          </a:solidFill>
                          <a:effectLst/>
                          <a:latin typeface="Arial" panose="020B0604020202020204" pitchFamily="34" charset="0"/>
                        </a:rPr>
                        <a:t>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Tavaline kaunviljadega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-1.15</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10.51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7.87</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9576794"/>
                  </a:ext>
                </a:extLst>
              </a:tr>
              <a:tr h="189799">
                <a:tc>
                  <a:txBody>
                    <a:bodyPr/>
                    <a:lstStyle/>
                    <a:p>
                      <a:pPr algn="l" rtl="0" fontAlgn="ctr"/>
                      <a:r>
                        <a:rPr lang="et-EE" sz="1200" b="0" i="0" u="none" strike="noStrike" dirty="0">
                          <a:solidFill>
                            <a:srgbClr val="000000"/>
                          </a:solidFill>
                          <a:effectLst/>
                          <a:latin typeface="Arial" panose="020B0604020202020204" pitchFamily="34" charset="0"/>
                        </a:rPr>
                        <a:t>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Mahepõllumajandus</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-1.15</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10.51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7.87</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7896741"/>
                  </a:ext>
                </a:extLst>
              </a:tr>
              <a:tr h="189799">
                <a:tc>
                  <a:txBody>
                    <a:bodyPr/>
                    <a:lstStyle/>
                    <a:p>
                      <a:pPr algn="l" rtl="0" fontAlgn="ctr"/>
                      <a:r>
                        <a:rPr lang="et-EE" sz="1200" b="0" i="0" u="none" strike="noStrike" dirty="0">
                          <a:solidFill>
                            <a:srgbClr val="000000"/>
                          </a:solidFill>
                          <a:effectLst/>
                          <a:latin typeface="Arial" panose="020B0604020202020204" pitchFamily="34" charset="0"/>
                        </a:rPr>
                        <a:t>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Jõhvika väli</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Märg</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5.72</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0.80</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0.68</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962036"/>
                  </a:ext>
                </a:extLst>
              </a:tr>
              <a:tr h="189799">
                <a:tc>
                  <a:txBody>
                    <a:bodyPr/>
                    <a:lstStyle/>
                    <a:p>
                      <a:pPr algn="l" rtl="0" fontAlgn="ctr"/>
                      <a:r>
                        <a:rPr lang="et-EE" sz="1200" b="0" i="0" u="none" strike="noStrike" dirty="0">
                          <a:solidFill>
                            <a:srgbClr val="000000"/>
                          </a:solidFill>
                          <a:effectLst/>
                          <a:latin typeface="Arial" panose="020B0604020202020204" pitchFamily="34" charset="0"/>
                        </a:rPr>
                        <a:t>Põllumaa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Mustika väli</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Märg</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25.87</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3.29</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1.04</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150377"/>
                  </a:ext>
                </a:extLst>
              </a:tr>
              <a:tr h="555559">
                <a:tc>
                  <a:txBody>
                    <a:bodyPr/>
                    <a:lstStyle/>
                    <a:p>
                      <a:pPr algn="ctr" rtl="0" fontAlgn="ctr"/>
                      <a:r>
                        <a:rPr lang="et-EE" sz="1200" b="1" i="0" u="none" strike="noStrike" dirty="0">
                          <a:solidFill>
                            <a:srgbClr val="000000"/>
                          </a:solidFill>
                          <a:effectLst/>
                          <a:latin typeface="Arial" panose="020B0604020202020204" pitchFamily="34" charset="0"/>
                        </a:rPr>
                        <a:t>Eestis KHG aruandluses kasutatavad (IPPC 2006; 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 </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 </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8</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t-EE" sz="1200" b="1" i="0" u="none" strike="noStrike" dirty="0">
                          <a:solidFill>
                            <a:srgbClr val="000000"/>
                          </a:solidFill>
                          <a:effectLst/>
                          <a:latin typeface="Arial" panose="020B0604020202020204" pitchFamily="34" charset="0"/>
                        </a:rPr>
                        <a:t>0.25</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60898899"/>
                  </a:ext>
                </a:extLst>
              </a:tr>
              <a:tr h="555559">
                <a:tc>
                  <a:txBody>
                    <a:bodyPr/>
                    <a:lstStyle/>
                    <a:p>
                      <a:pPr algn="l" rtl="0" fontAlgn="ctr"/>
                      <a:r>
                        <a:rPr lang="et-EE" sz="1200" b="0" i="0" u="none" strike="noStrike" dirty="0">
                          <a:solidFill>
                            <a:srgbClr val="000000"/>
                          </a:solidFill>
                          <a:effectLst/>
                          <a:latin typeface="Arial" panose="020B0604020202020204" pitchFamily="34" charset="0"/>
                        </a:rPr>
                        <a:t>IPCC </a:t>
                      </a:r>
                      <a:r>
                        <a:rPr lang="et-EE" sz="1200" b="0" i="0" u="none" strike="noStrike" dirty="0" err="1">
                          <a:solidFill>
                            <a:srgbClr val="000000"/>
                          </a:solidFill>
                          <a:effectLst/>
                          <a:latin typeface="Arial" panose="020B0604020202020204" pitchFamily="34" charset="0"/>
                        </a:rPr>
                        <a:t>Wetlands</a:t>
                      </a:r>
                      <a:r>
                        <a:rPr lang="et-EE" sz="1200" b="0" i="0" u="none" strike="noStrike" dirty="0">
                          <a:solidFill>
                            <a:srgbClr val="000000"/>
                          </a:solidFill>
                          <a:effectLst/>
                          <a:latin typeface="Arial" panose="020B0604020202020204" pitchFamily="34" charset="0"/>
                        </a:rPr>
                        <a:t> </a:t>
                      </a:r>
                      <a:r>
                        <a:rPr lang="et-EE" sz="1200" b="0" i="0" u="none" strike="noStrike" dirty="0" err="1">
                          <a:solidFill>
                            <a:srgbClr val="000000"/>
                          </a:solidFill>
                          <a:effectLst/>
                          <a:latin typeface="Arial" panose="020B0604020202020204" pitchFamily="34" charset="0"/>
                        </a:rPr>
                        <a:t>Supplement</a:t>
                      </a:r>
                      <a:r>
                        <a:rPr lang="et-EE" sz="1200" b="0" i="0" u="none" strike="noStrike" dirty="0">
                          <a:solidFill>
                            <a:srgbClr val="000000"/>
                          </a:solidFill>
                          <a:effectLst/>
                          <a:latin typeface="Arial" panose="020B0604020202020204" pitchFamily="34" charset="0"/>
                        </a:rPr>
                        <a:t> 2014 (Rohumaa)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Sügava kuivendusega toitainete rikkas</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16</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8.2</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6.1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49443782"/>
                  </a:ext>
                </a:extLst>
              </a:tr>
              <a:tr h="555559">
                <a:tc>
                  <a:txBody>
                    <a:bodyPr/>
                    <a:lstStyle/>
                    <a:p>
                      <a:pPr algn="l" rtl="0" fontAlgn="ctr"/>
                      <a:r>
                        <a:rPr lang="et-EE" sz="1200" b="0" i="0" u="none" strike="noStrike" dirty="0">
                          <a:solidFill>
                            <a:srgbClr val="000000"/>
                          </a:solidFill>
                          <a:effectLst/>
                          <a:latin typeface="Arial" panose="020B0604020202020204" pitchFamily="34" charset="0"/>
                        </a:rPr>
                        <a:t>IPCC </a:t>
                      </a:r>
                      <a:r>
                        <a:rPr lang="et-EE" sz="1200" b="0" i="0" u="none" strike="noStrike" dirty="0" err="1">
                          <a:solidFill>
                            <a:srgbClr val="000000"/>
                          </a:solidFill>
                          <a:effectLst/>
                          <a:latin typeface="Arial" panose="020B0604020202020204" pitchFamily="34" charset="0"/>
                        </a:rPr>
                        <a:t>Wetlands</a:t>
                      </a:r>
                      <a:r>
                        <a:rPr lang="et-EE" sz="1200" b="0" i="0" u="none" strike="noStrike" dirty="0">
                          <a:solidFill>
                            <a:srgbClr val="000000"/>
                          </a:solidFill>
                          <a:effectLst/>
                          <a:latin typeface="Arial" panose="020B0604020202020204" pitchFamily="34" charset="0"/>
                        </a:rPr>
                        <a:t> </a:t>
                      </a:r>
                      <a:r>
                        <a:rPr lang="et-EE" sz="1200" b="0" i="0" u="none" strike="noStrike" dirty="0" err="1">
                          <a:solidFill>
                            <a:srgbClr val="000000"/>
                          </a:solidFill>
                          <a:effectLst/>
                          <a:latin typeface="Arial" panose="020B0604020202020204" pitchFamily="34" charset="0"/>
                        </a:rPr>
                        <a:t>Supplement</a:t>
                      </a:r>
                      <a:r>
                        <a:rPr lang="et-EE" sz="1200" b="0" i="0" u="none" strike="noStrike" dirty="0">
                          <a:solidFill>
                            <a:srgbClr val="000000"/>
                          </a:solidFill>
                          <a:effectLst/>
                          <a:latin typeface="Arial" panose="020B0604020202020204" pitchFamily="34" charset="0"/>
                        </a:rPr>
                        <a:t> 2014 (Rohumaa)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Madala kuivendusega toitainete rikkad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39</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1.6</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t-EE" sz="1200" b="0" i="0" u="none" strike="noStrike" dirty="0">
                          <a:solidFill>
                            <a:srgbClr val="000000"/>
                          </a:solidFill>
                          <a:effectLst/>
                          <a:latin typeface="Arial" panose="020B0604020202020204" pitchFamily="34" charset="0"/>
                        </a:rPr>
                        <a:t>3.6</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26119008"/>
                  </a:ext>
                </a:extLst>
              </a:tr>
              <a:tr h="189799">
                <a:tc>
                  <a:txBody>
                    <a:bodyPr/>
                    <a:lstStyle/>
                    <a:p>
                      <a:pPr algn="l" rtl="0" fontAlgn="ctr"/>
                      <a:r>
                        <a:rPr lang="et-EE" sz="1200" b="0" i="0" u="none" strike="noStrike" dirty="0">
                          <a:solidFill>
                            <a:srgbClr val="000000"/>
                          </a:solidFill>
                          <a:effectLst/>
                          <a:latin typeface="Arial" panose="020B0604020202020204" pitchFamily="34" charset="0"/>
                        </a:rPr>
                        <a:t>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Sööda tootmine</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-1.53</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6.34</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6.54</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623528"/>
                  </a:ext>
                </a:extLst>
              </a:tr>
              <a:tr h="189799">
                <a:tc>
                  <a:txBody>
                    <a:bodyPr/>
                    <a:lstStyle/>
                    <a:p>
                      <a:pPr algn="l" rtl="0" fontAlgn="ctr"/>
                      <a:r>
                        <a:rPr lang="et-EE" sz="1200" b="0" i="0" u="none" strike="noStrike" dirty="0">
                          <a:solidFill>
                            <a:srgbClr val="000000"/>
                          </a:solidFill>
                          <a:effectLst/>
                          <a:latin typeface="Arial" panose="020B0604020202020204" pitchFamily="34" charset="0"/>
                        </a:rPr>
                        <a:t>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Reguleeritud põhjavesi</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2.70</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6.31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5.03</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8863938"/>
                  </a:ext>
                </a:extLst>
              </a:tr>
              <a:tr h="189799">
                <a:tc>
                  <a:txBody>
                    <a:bodyPr/>
                    <a:lstStyle/>
                    <a:p>
                      <a:pPr algn="l" rtl="0" fontAlgn="ctr"/>
                      <a:r>
                        <a:rPr lang="et-EE" sz="1200" b="0" i="0" u="none" strike="noStrike" dirty="0">
                          <a:solidFill>
                            <a:srgbClr val="000000"/>
                          </a:solidFill>
                          <a:effectLst/>
                          <a:latin typeface="Arial" panose="020B0604020202020204" pitchFamily="34" charset="0"/>
                        </a:rPr>
                        <a:t>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Märjutatud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Märg</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32.19</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-0.01</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1" i="0" u="none" strike="noStrike" dirty="0">
                          <a:solidFill>
                            <a:srgbClr val="000000"/>
                          </a:solidFill>
                          <a:effectLst/>
                          <a:latin typeface="Arial" panose="020B0604020202020204" pitchFamily="34" charset="0"/>
                        </a:rPr>
                        <a:t>1.74</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092655"/>
                  </a:ext>
                </a:extLst>
              </a:tr>
              <a:tr h="189799">
                <a:tc>
                  <a:txBody>
                    <a:bodyPr/>
                    <a:lstStyle/>
                    <a:p>
                      <a:pPr algn="l" rtl="0" fontAlgn="ctr"/>
                      <a:r>
                        <a:rPr lang="et-EE" sz="1200" b="0" i="0" u="none" strike="noStrike" dirty="0">
                          <a:solidFill>
                            <a:srgbClr val="000000"/>
                          </a:solidFill>
                          <a:effectLst/>
                          <a:latin typeface="Arial" panose="020B0604020202020204" pitchFamily="34" charset="0"/>
                        </a:rPr>
                        <a:t>Rohumaa</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Karjamaad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t-EE" sz="1200" b="0" i="0" u="none" strike="noStrike" dirty="0">
                          <a:solidFill>
                            <a:srgbClr val="000000"/>
                          </a:solidFill>
                          <a:effectLst/>
                          <a:latin typeface="Arial" panose="020B0604020202020204" pitchFamily="34" charset="0"/>
                        </a:rPr>
                        <a:t>Kuivendatud</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2.70</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0.50</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t-EE" sz="1200" b="0" i="0" u="none" strike="noStrike" dirty="0">
                          <a:solidFill>
                            <a:srgbClr val="000000"/>
                          </a:solidFill>
                          <a:effectLst/>
                          <a:latin typeface="Arial" panose="020B0604020202020204" pitchFamily="34" charset="0"/>
                        </a:rPr>
                        <a:t>2.93</a:t>
                      </a:r>
                    </a:p>
                  </a:txBody>
                  <a:tcPr marL="6919" marR="6919" marT="69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463010"/>
                  </a:ext>
                </a:extLst>
              </a:tr>
            </a:tbl>
          </a:graphicData>
        </a:graphic>
      </p:graphicFrame>
      <p:sp>
        <p:nvSpPr>
          <p:cNvPr id="5" name="TextBox 4">
            <a:extLst>
              <a:ext uri="{FF2B5EF4-FFF2-40B4-BE49-F238E27FC236}">
                <a16:creationId xmlns:a16="http://schemas.microsoft.com/office/drawing/2014/main" id="{D7B7DBDA-3DD7-2559-A107-BD3BD210B90B}"/>
              </a:ext>
            </a:extLst>
          </p:cNvPr>
          <p:cNvSpPr txBox="1"/>
          <p:nvPr/>
        </p:nvSpPr>
        <p:spPr>
          <a:xfrm>
            <a:off x="9555481" y="2209802"/>
            <a:ext cx="1897380" cy="1938992"/>
          </a:xfrm>
          <a:prstGeom prst="rect">
            <a:avLst/>
          </a:prstGeom>
          <a:noFill/>
        </p:spPr>
        <p:txBody>
          <a:bodyPr wrap="square" rtlCol="0">
            <a:spAutoFit/>
          </a:bodyPr>
          <a:lstStyle/>
          <a:p>
            <a:r>
              <a:rPr lang="et-EE" sz="2000" dirty="0">
                <a:solidFill>
                  <a:srgbClr val="FF0000"/>
                </a:solidFill>
              </a:rPr>
              <a:t>Märjutamisega oluliselt suuremad CH</a:t>
            </a:r>
            <a:r>
              <a:rPr lang="et-EE" sz="2000" baseline="-25000" dirty="0">
                <a:solidFill>
                  <a:srgbClr val="FF0000"/>
                </a:solidFill>
              </a:rPr>
              <a:t>4</a:t>
            </a:r>
            <a:r>
              <a:rPr lang="et-EE" sz="2000" dirty="0">
                <a:solidFill>
                  <a:srgbClr val="FF0000"/>
                </a:solidFill>
              </a:rPr>
              <a:t> vood, kuid madalam N</a:t>
            </a:r>
            <a:r>
              <a:rPr lang="et-EE" sz="2000" baseline="-25000" dirty="0">
                <a:solidFill>
                  <a:srgbClr val="FF0000"/>
                </a:solidFill>
              </a:rPr>
              <a:t>2</a:t>
            </a:r>
            <a:r>
              <a:rPr lang="et-EE" sz="2000" dirty="0">
                <a:solidFill>
                  <a:srgbClr val="FF0000"/>
                </a:solidFill>
              </a:rPr>
              <a:t>O ja CO</a:t>
            </a:r>
            <a:r>
              <a:rPr lang="et-EE" sz="2000" baseline="-25000" dirty="0">
                <a:solidFill>
                  <a:srgbClr val="FF0000"/>
                </a:solidFill>
              </a:rPr>
              <a:t>2</a:t>
            </a:r>
            <a:r>
              <a:rPr lang="et-EE" sz="2000" dirty="0">
                <a:solidFill>
                  <a:srgbClr val="FF0000"/>
                </a:solidFill>
              </a:rPr>
              <a:t> voog</a:t>
            </a:r>
          </a:p>
        </p:txBody>
      </p:sp>
      <p:sp>
        <p:nvSpPr>
          <p:cNvPr id="47" name="PlaceHolder 1"/>
          <p:cNvSpPr>
            <a:spLocks noGrp="1"/>
          </p:cNvSpPr>
          <p:nvPr>
            <p:ph type="title"/>
          </p:nvPr>
        </p:nvSpPr>
        <p:spPr bwMode="auto">
          <a:xfrm>
            <a:off x="189187" y="304648"/>
            <a:ext cx="11508828" cy="629367"/>
          </a:xfrm>
          <a:prstGeom prst="rect">
            <a:avLst/>
          </a:prstGeom>
          <a:noFill/>
          <a:ln w="0">
            <a:noFill/>
          </a:ln>
        </p:spPr>
        <p:txBody>
          <a:bodyPr vert="horz" lIns="0" tIns="0" rIns="0" bIns="0" rtlCol="0" anchor="ctr">
            <a:noAutofit/>
          </a:bodyPr>
          <a:lstStyle/>
          <a:p>
            <a:pPr>
              <a:defRPr/>
            </a:pPr>
            <a:r>
              <a:rPr lang="et-EE" sz="3600" spc="-1" dirty="0">
                <a:solidFill>
                  <a:srgbClr val="000000"/>
                </a:solidFill>
                <a:latin typeface="Arial"/>
              </a:rPr>
              <a:t>Esialgsed täpsustunud heitekoefitsiendid (Läti andmetel)</a:t>
            </a:r>
            <a:endParaRPr lang="et-EE" sz="5307" spc="-1" dirty="0">
              <a:solidFill>
                <a:srgbClr val="000000"/>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8E993-AA77-6DFC-2207-A13A28D00BEA}"/>
              </a:ext>
            </a:extLst>
          </p:cNvPr>
          <p:cNvSpPr/>
          <p:nvPr/>
        </p:nvSpPr>
        <p:spPr>
          <a:xfrm>
            <a:off x="321735" y="4548991"/>
            <a:ext cx="4407079" cy="1751812"/>
          </a:xfrm>
          <a:prstGeom prst="rect">
            <a:avLst/>
          </a:prstGeom>
          <a:solidFill>
            <a:schemeClr val="tx1">
              <a:lumMod val="85000"/>
              <a:lumOff val="15000"/>
              <a:alpha val="5383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8" name="Picture 7" descr="A picture containing sky, outdoor, grass&#10;&#10;Description automatically generated">
            <a:extLst>
              <a:ext uri="{FF2B5EF4-FFF2-40B4-BE49-F238E27FC236}">
                <a16:creationId xmlns:a16="http://schemas.microsoft.com/office/drawing/2014/main" id="{9400ABD1-0A10-4B82-A9B6-9CF108967E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53" r="-6" b="6244"/>
          <a:stretch/>
        </p:blipFill>
        <p:spPr>
          <a:xfrm>
            <a:off x="321735" y="321735"/>
            <a:ext cx="2161631" cy="2464211"/>
          </a:xfrm>
          <a:prstGeom prst="rect">
            <a:avLst/>
          </a:prstGeom>
        </p:spPr>
      </p:pic>
      <p:pic>
        <p:nvPicPr>
          <p:cNvPr id="6" name="Picture 5" descr="A picture containing grass, outdoor, bicycle&#10;&#10;Description automatically generated">
            <a:extLst>
              <a:ext uri="{FF2B5EF4-FFF2-40B4-BE49-F238E27FC236}">
                <a16:creationId xmlns:a16="http://schemas.microsoft.com/office/drawing/2014/main" id="{E9381364-5AEC-D303-CF7F-FFCD34E0A5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74" r="-1" b="-1"/>
          <a:stretch/>
        </p:blipFill>
        <p:spPr>
          <a:xfrm>
            <a:off x="2675890" y="321731"/>
            <a:ext cx="2052924" cy="2464211"/>
          </a:xfrm>
          <a:prstGeom prst="rect">
            <a:avLst/>
          </a:prstGeom>
        </p:spPr>
      </p:pic>
      <p:pic>
        <p:nvPicPr>
          <p:cNvPr id="28" name="Picture 27">
            <a:extLst>
              <a:ext uri="{FF2B5EF4-FFF2-40B4-BE49-F238E27FC236}">
                <a16:creationId xmlns:a16="http://schemas.microsoft.com/office/drawing/2014/main" id="{0BCD6857-1A2D-C33C-F4F9-2D99C1085E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333" r="26292" b="1133"/>
          <a:stretch/>
        </p:blipFill>
        <p:spPr>
          <a:xfrm rot="5400000">
            <a:off x="1850366" y="1463927"/>
            <a:ext cx="1349819" cy="4407080"/>
          </a:xfrm>
          <a:prstGeom prst="rect">
            <a:avLst/>
          </a:prstGeom>
        </p:spPr>
      </p:pic>
      <p:sp>
        <p:nvSpPr>
          <p:cNvPr id="32" name="TextBox 31">
            <a:extLst>
              <a:ext uri="{FF2B5EF4-FFF2-40B4-BE49-F238E27FC236}">
                <a16:creationId xmlns:a16="http://schemas.microsoft.com/office/drawing/2014/main" id="{9B186F81-ACE1-2C3F-E9DB-386B069557B3}"/>
              </a:ext>
            </a:extLst>
          </p:cNvPr>
          <p:cNvSpPr txBox="1"/>
          <p:nvPr/>
        </p:nvSpPr>
        <p:spPr>
          <a:xfrm>
            <a:off x="1225248" y="4793956"/>
            <a:ext cx="2682725" cy="677108"/>
          </a:xfrm>
          <a:prstGeom prst="rect">
            <a:avLst/>
          </a:prstGeom>
          <a:noFill/>
        </p:spPr>
        <p:txBody>
          <a:bodyPr wrap="square" rtlCol="0">
            <a:spAutoFit/>
          </a:bodyPr>
          <a:lstStyle/>
          <a:p>
            <a:pPr algn="ctr"/>
            <a:r>
              <a:rPr lang="et-EE" sz="3800" b="1" dirty="0">
                <a:solidFill>
                  <a:schemeClr val="bg1"/>
                </a:solidFill>
                <a:latin typeface="+mj-lt"/>
              </a:rPr>
              <a:t>Järeldused</a:t>
            </a:r>
          </a:p>
        </p:txBody>
      </p:sp>
      <p:pic>
        <p:nvPicPr>
          <p:cNvPr id="2" name="Picture 1" descr="A grassy field with trees in the background&#10;&#10;Description automatically generated">
            <a:extLst>
              <a:ext uri="{FF2B5EF4-FFF2-40B4-BE49-F238E27FC236}">
                <a16:creationId xmlns:a16="http://schemas.microsoft.com/office/drawing/2014/main" id="{49AD3538-39DB-F96B-BFA5-6A71AFA6FB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337" b="22131"/>
          <a:stretch/>
        </p:blipFill>
        <p:spPr>
          <a:xfrm>
            <a:off x="4921343" y="321736"/>
            <a:ext cx="6948927" cy="5979071"/>
          </a:xfrm>
          <a:prstGeom prst="rect">
            <a:avLst/>
          </a:prstGeom>
        </p:spPr>
      </p:pic>
      <p:sp>
        <p:nvSpPr>
          <p:cNvPr id="4" name="TextBox 3">
            <a:extLst>
              <a:ext uri="{FF2B5EF4-FFF2-40B4-BE49-F238E27FC236}">
                <a16:creationId xmlns:a16="http://schemas.microsoft.com/office/drawing/2014/main" id="{5623113F-E9CD-C5BF-DB8C-7D091080C733}"/>
              </a:ext>
            </a:extLst>
          </p:cNvPr>
          <p:cNvSpPr txBox="1"/>
          <p:nvPr/>
        </p:nvSpPr>
        <p:spPr>
          <a:xfrm>
            <a:off x="9805035" y="6300803"/>
            <a:ext cx="2194560" cy="369332"/>
          </a:xfrm>
          <a:prstGeom prst="rect">
            <a:avLst/>
          </a:prstGeom>
          <a:noFill/>
        </p:spPr>
        <p:txBody>
          <a:bodyPr wrap="square" rtlCol="0">
            <a:spAutoFit/>
          </a:bodyPr>
          <a:lstStyle/>
          <a:p>
            <a:r>
              <a:rPr lang="et-EE" dirty="0"/>
              <a:t>Fotod: Hanna Vahter</a:t>
            </a:r>
          </a:p>
        </p:txBody>
      </p:sp>
    </p:spTree>
    <p:extLst>
      <p:ext uri="{BB962C8B-B14F-4D97-AF65-F5344CB8AC3E}">
        <p14:creationId xmlns:p14="http://schemas.microsoft.com/office/powerpoint/2010/main" val="1453907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6B467-2974-D1EC-4816-C4EB9786A612}"/>
              </a:ext>
            </a:extLst>
          </p:cNvPr>
          <p:cNvSpPr>
            <a:spLocks noGrp="1"/>
          </p:cNvSpPr>
          <p:nvPr>
            <p:ph idx="1"/>
          </p:nvPr>
        </p:nvSpPr>
        <p:spPr>
          <a:xfrm>
            <a:off x="839039" y="1692052"/>
            <a:ext cx="10513927" cy="4106455"/>
          </a:xfrm>
        </p:spPr>
        <p:txBody>
          <a:bodyPr>
            <a:normAutofit lnSpcReduction="10000"/>
          </a:bodyPr>
          <a:lstStyle/>
          <a:p>
            <a:pPr marL="457189" indent="-457189" algn="just">
              <a:buFont typeface="Arial" panose="020B0604020202020204" pitchFamily="34" charset="0"/>
              <a:buChar char="•"/>
            </a:pPr>
            <a:r>
              <a:rPr lang="et-EE" sz="2400" b="1" dirty="0">
                <a:cs typeface="Arial" panose="020B0604020202020204" pitchFamily="34" charset="0"/>
              </a:rPr>
              <a:t>N</a:t>
            </a:r>
            <a:r>
              <a:rPr lang="et-EE" sz="2400" b="1" baseline="-25000" dirty="0">
                <a:cs typeface="Arial" panose="020B0604020202020204" pitchFamily="34" charset="0"/>
              </a:rPr>
              <a:t>2</a:t>
            </a:r>
            <a:r>
              <a:rPr lang="et-EE" sz="2400" b="1" dirty="0">
                <a:cs typeface="Arial" panose="020B0604020202020204" pitchFamily="34" charset="0"/>
              </a:rPr>
              <a:t>O ja CH</a:t>
            </a:r>
            <a:r>
              <a:rPr lang="et-EE" sz="2400" b="1" baseline="-25000" dirty="0">
                <a:cs typeface="Arial" panose="020B0604020202020204" pitchFamily="34" charset="0"/>
              </a:rPr>
              <a:t>4</a:t>
            </a:r>
            <a:r>
              <a:rPr lang="et-EE" sz="2400" b="1" dirty="0">
                <a:cs typeface="Arial" panose="020B0604020202020204" pitchFamily="34" charset="0"/>
              </a:rPr>
              <a:t> </a:t>
            </a:r>
            <a:r>
              <a:rPr lang="et-EE" sz="2400" dirty="0">
                <a:cs typeface="Arial" panose="020B0604020202020204" pitchFamily="34" charset="0"/>
              </a:rPr>
              <a:t>voogude </a:t>
            </a:r>
            <a:r>
              <a:rPr lang="et-EE" sz="2400" b="1" dirty="0">
                <a:cs typeface="Arial" panose="020B0604020202020204" pitchFamily="34" charset="0"/>
              </a:rPr>
              <a:t>suur hooajaline varieeruvus </a:t>
            </a:r>
            <a:r>
              <a:rPr lang="et-EE" sz="2400" dirty="0">
                <a:cs typeface="Arial" panose="020B0604020202020204" pitchFamily="34" charset="0"/>
              </a:rPr>
              <a:t>- on vaja rohkem tihedama sammuga pikaajalisemaid uuringuid </a:t>
            </a:r>
          </a:p>
          <a:p>
            <a:pPr marL="457189" indent="-457189" algn="just">
              <a:buFont typeface="Arial" panose="020B0604020202020204" pitchFamily="34" charset="0"/>
              <a:buChar char="•"/>
            </a:pPr>
            <a:r>
              <a:rPr lang="et-EE" sz="2400" b="1" dirty="0">
                <a:cs typeface="Arial" panose="020B0604020202020204" pitchFamily="34" charset="0"/>
              </a:rPr>
              <a:t>Kõik kuivendatud põllumaad ja rohumaad </a:t>
            </a:r>
            <a:r>
              <a:rPr lang="et-EE" sz="2400" dirty="0">
                <a:cs typeface="Arial" panose="020B0604020202020204" pitchFamily="34" charset="0"/>
              </a:rPr>
              <a:t>olid iga-aastased </a:t>
            </a:r>
            <a:r>
              <a:rPr lang="et-EE" sz="2400" b="1" dirty="0">
                <a:cs typeface="Arial" panose="020B0604020202020204" pitchFamily="34" charset="0"/>
              </a:rPr>
              <a:t>CH</a:t>
            </a:r>
            <a:r>
              <a:rPr lang="et-EE" sz="2400" b="1" baseline="-25000" dirty="0">
                <a:cs typeface="Arial" panose="020B0604020202020204" pitchFamily="34" charset="0"/>
              </a:rPr>
              <a:t>4</a:t>
            </a:r>
            <a:r>
              <a:rPr lang="et-EE" sz="2400" b="1" dirty="0">
                <a:cs typeface="Arial" panose="020B0604020202020204" pitchFamily="34" charset="0"/>
              </a:rPr>
              <a:t> </a:t>
            </a:r>
            <a:r>
              <a:rPr lang="et-EE" sz="2400" b="1" dirty="0" err="1">
                <a:cs typeface="Arial" panose="020B0604020202020204" pitchFamily="34" charset="0"/>
              </a:rPr>
              <a:t>sidujad</a:t>
            </a:r>
            <a:r>
              <a:rPr lang="et-EE" sz="2400" b="1" dirty="0">
                <a:cs typeface="Arial" panose="020B0604020202020204" pitchFamily="34" charset="0"/>
              </a:rPr>
              <a:t> </a:t>
            </a:r>
            <a:r>
              <a:rPr lang="et-EE" sz="2400" dirty="0">
                <a:cs typeface="Arial" panose="020B0604020202020204" pitchFamily="34" charset="0"/>
              </a:rPr>
              <a:t>(heitkogused varieerusid -90,54 kuni 108,88 μg m</a:t>
            </a:r>
            <a:r>
              <a:rPr lang="et-EE" sz="2400" baseline="30000" dirty="0">
                <a:cs typeface="Arial" panose="020B0604020202020204" pitchFamily="34" charset="0"/>
              </a:rPr>
              <a:t>-2</a:t>
            </a:r>
            <a:r>
              <a:rPr lang="et-EE" sz="2400" dirty="0">
                <a:cs typeface="Arial" panose="020B0604020202020204" pitchFamily="34" charset="0"/>
              </a:rPr>
              <a:t> h</a:t>
            </a:r>
            <a:r>
              <a:rPr lang="et-EE" sz="2400" baseline="30000" dirty="0">
                <a:cs typeface="Arial" panose="020B0604020202020204" pitchFamily="34" charset="0"/>
              </a:rPr>
              <a:t>-1</a:t>
            </a:r>
            <a:r>
              <a:rPr lang="et-EE" sz="2400" dirty="0">
                <a:cs typeface="Arial" panose="020B0604020202020204" pitchFamily="34" charset="0"/>
              </a:rPr>
              <a:t>) – madal põhjaveetase, samal ajal kui </a:t>
            </a:r>
            <a:r>
              <a:rPr lang="et-EE" sz="2400" b="1" dirty="0">
                <a:cs typeface="Arial" panose="020B0604020202020204" pitchFamily="34" charset="0"/>
              </a:rPr>
              <a:t>kõrgema põhjaveetasemega madalsoo </a:t>
            </a:r>
            <a:r>
              <a:rPr lang="et-EE" sz="2400" dirty="0">
                <a:cs typeface="Arial" panose="020B0604020202020204" pitchFamily="34" charset="0"/>
              </a:rPr>
              <a:t>mullad olid </a:t>
            </a:r>
            <a:r>
              <a:rPr lang="et-EE" sz="2400" b="1" dirty="0">
                <a:cs typeface="Arial" panose="020B0604020202020204" pitchFamily="34" charset="0"/>
              </a:rPr>
              <a:t>CH</a:t>
            </a:r>
            <a:r>
              <a:rPr lang="et-EE" sz="2400" b="1" baseline="-25000" dirty="0">
                <a:cs typeface="Arial" panose="020B0604020202020204" pitchFamily="34" charset="0"/>
              </a:rPr>
              <a:t>4</a:t>
            </a:r>
            <a:r>
              <a:rPr lang="et-EE" sz="2400" b="1" dirty="0">
                <a:cs typeface="Arial" panose="020B0604020202020204" pitchFamily="34" charset="0"/>
              </a:rPr>
              <a:t> allikaks </a:t>
            </a:r>
            <a:r>
              <a:rPr lang="et-EE" sz="2400" dirty="0">
                <a:cs typeface="Arial" panose="020B0604020202020204" pitchFamily="34" charset="0"/>
              </a:rPr>
              <a:t>(heitkogused varieerusid kuni 2389,70 μg m</a:t>
            </a:r>
            <a:r>
              <a:rPr lang="et-EE" sz="2400" baseline="30000" dirty="0">
                <a:cs typeface="Arial" panose="020B0604020202020204" pitchFamily="34" charset="0"/>
              </a:rPr>
              <a:t>-2</a:t>
            </a:r>
            <a:r>
              <a:rPr lang="et-EE" sz="2400" dirty="0">
                <a:cs typeface="Arial" panose="020B0604020202020204" pitchFamily="34" charset="0"/>
              </a:rPr>
              <a:t> h</a:t>
            </a:r>
            <a:r>
              <a:rPr lang="et-EE" sz="2400" baseline="30000" dirty="0">
                <a:cs typeface="Arial" panose="020B0604020202020204" pitchFamily="34" charset="0"/>
              </a:rPr>
              <a:t>-1</a:t>
            </a:r>
            <a:r>
              <a:rPr lang="et-EE" sz="2400" dirty="0">
                <a:cs typeface="Arial" panose="020B0604020202020204" pitchFamily="34" charset="0"/>
              </a:rPr>
              <a:t>)</a:t>
            </a:r>
          </a:p>
          <a:p>
            <a:pPr marL="457189" lvl="1" indent="-457189" algn="just">
              <a:tabLst>
                <a:tab pos="457189" algn="l"/>
              </a:tabLst>
            </a:pPr>
            <a:r>
              <a:rPr lang="et-EE" sz="2400" dirty="0">
                <a:cs typeface="Arial" panose="020B0604020202020204" pitchFamily="34" charset="0"/>
              </a:rPr>
              <a:t>Kõik </a:t>
            </a:r>
            <a:r>
              <a:rPr lang="et-EE" sz="2400" b="1" dirty="0">
                <a:cs typeface="Arial" panose="020B0604020202020204" pitchFamily="34" charset="0"/>
              </a:rPr>
              <a:t>toitainerikkad uurimisalad olid N</a:t>
            </a:r>
            <a:r>
              <a:rPr lang="et-EE" sz="2400" b="1" baseline="-25000" dirty="0">
                <a:cs typeface="Arial" panose="020B0604020202020204" pitchFamily="34" charset="0"/>
              </a:rPr>
              <a:t>2</a:t>
            </a:r>
            <a:r>
              <a:rPr lang="et-EE" sz="2400" b="1" dirty="0">
                <a:cs typeface="Arial" panose="020B0604020202020204" pitchFamily="34" charset="0"/>
              </a:rPr>
              <a:t>O </a:t>
            </a:r>
            <a:r>
              <a:rPr lang="et-EE" sz="2400" dirty="0">
                <a:cs typeface="Arial" panose="020B0604020202020204" pitchFamily="34" charset="0"/>
              </a:rPr>
              <a:t>aastased </a:t>
            </a:r>
            <a:r>
              <a:rPr lang="et-EE" sz="2400" b="1" dirty="0" err="1">
                <a:cs typeface="Arial" panose="020B0604020202020204" pitchFamily="34" charset="0"/>
              </a:rPr>
              <a:t>emiteerijad</a:t>
            </a:r>
            <a:r>
              <a:rPr lang="et-EE" sz="2400" dirty="0">
                <a:cs typeface="Arial" panose="020B0604020202020204" pitchFamily="34" charset="0"/>
              </a:rPr>
              <a:t> (heitkogused varieerusid vahemikus -4,72 kuni 896,17 μg m</a:t>
            </a:r>
            <a:r>
              <a:rPr lang="et-EE" sz="2400" baseline="30000" dirty="0">
                <a:cs typeface="Arial" panose="020B0604020202020204" pitchFamily="34" charset="0"/>
              </a:rPr>
              <a:t>-2</a:t>
            </a:r>
            <a:r>
              <a:rPr lang="et-EE" sz="2400" dirty="0">
                <a:cs typeface="Arial" panose="020B0604020202020204" pitchFamily="34" charset="0"/>
              </a:rPr>
              <a:t> h</a:t>
            </a:r>
            <a:r>
              <a:rPr lang="et-EE" sz="2400" baseline="30000" dirty="0">
                <a:cs typeface="Arial" panose="020B0604020202020204" pitchFamily="34" charset="0"/>
              </a:rPr>
              <a:t>-1</a:t>
            </a:r>
            <a:r>
              <a:rPr lang="et-EE" sz="2400" dirty="0">
                <a:cs typeface="Arial" panose="020B0604020202020204" pitchFamily="34" charset="0"/>
              </a:rPr>
              <a:t>)</a:t>
            </a:r>
          </a:p>
          <a:p>
            <a:pPr marL="457189" indent="-457189" algn="just">
              <a:buFont typeface="Arial" panose="020B0604020202020204" pitchFamily="34" charset="0"/>
              <a:buChar char="•"/>
            </a:pPr>
            <a:r>
              <a:rPr lang="et-EE" sz="2400" b="1" dirty="0">
                <a:cs typeface="Arial" panose="020B0604020202020204" pitchFamily="34" charset="0"/>
              </a:rPr>
              <a:t>Põllumaad olid suurimad N</a:t>
            </a:r>
            <a:r>
              <a:rPr lang="et-EE" sz="2400" b="1" baseline="-25000" dirty="0">
                <a:cs typeface="Arial" panose="020B0604020202020204" pitchFamily="34" charset="0"/>
              </a:rPr>
              <a:t>2</a:t>
            </a:r>
            <a:r>
              <a:rPr lang="et-EE" sz="2400" b="1" dirty="0">
                <a:cs typeface="Arial" panose="020B0604020202020204" pitchFamily="34" charset="0"/>
              </a:rPr>
              <a:t>O </a:t>
            </a:r>
            <a:r>
              <a:rPr lang="et-EE" sz="2400" dirty="0">
                <a:cs typeface="Arial" panose="020B0604020202020204" pitchFamily="34" charset="0"/>
              </a:rPr>
              <a:t>heite </a:t>
            </a:r>
            <a:r>
              <a:rPr lang="et-EE" sz="2400" b="1" dirty="0">
                <a:cs typeface="Arial" panose="020B0604020202020204" pitchFamily="34" charset="0"/>
              </a:rPr>
              <a:t>tekitajad</a:t>
            </a:r>
            <a:r>
              <a:rPr lang="et-EE" sz="2400" dirty="0">
                <a:cs typeface="Arial" panose="020B0604020202020204" pitchFamily="34" charset="0"/>
              </a:rPr>
              <a:t> (keskmine emissioon 78,60±22,62 μg m</a:t>
            </a:r>
            <a:r>
              <a:rPr lang="et-EE" sz="2400" baseline="30000" dirty="0">
                <a:cs typeface="Arial" panose="020B0604020202020204" pitchFamily="34" charset="0"/>
              </a:rPr>
              <a:t>-2</a:t>
            </a:r>
            <a:r>
              <a:rPr lang="et-EE" sz="2400" dirty="0">
                <a:cs typeface="Arial" panose="020B0604020202020204" pitchFamily="34" charset="0"/>
              </a:rPr>
              <a:t> h</a:t>
            </a:r>
            <a:r>
              <a:rPr lang="et-EE" sz="2400" baseline="30000" dirty="0">
                <a:cs typeface="Arial" panose="020B0604020202020204" pitchFamily="34" charset="0"/>
              </a:rPr>
              <a:t>-1</a:t>
            </a:r>
            <a:r>
              <a:rPr lang="et-EE" sz="2400" dirty="0">
                <a:cs typeface="Arial" panose="020B0604020202020204" pitchFamily="34" charset="0"/>
              </a:rPr>
              <a:t>) võrreldes rohumaaga – väetamise mõju.</a:t>
            </a:r>
          </a:p>
          <a:p>
            <a:pPr marL="457189" indent="-457189" algn="just">
              <a:buFont typeface="Arial" panose="020B0604020202020204" pitchFamily="34" charset="0"/>
              <a:buChar char="•"/>
            </a:pPr>
            <a:r>
              <a:rPr lang="et-EE" sz="2400" b="1" dirty="0">
                <a:cs typeface="Arial" panose="020B0604020202020204" pitchFamily="34" charset="0"/>
              </a:rPr>
              <a:t>Veetaseme tõstmisel väheneb CO</a:t>
            </a:r>
            <a:r>
              <a:rPr lang="et-EE" sz="2400" b="1" baseline="-25000" dirty="0">
                <a:cs typeface="Arial" panose="020B0604020202020204" pitchFamily="34" charset="0"/>
              </a:rPr>
              <a:t>2</a:t>
            </a:r>
            <a:r>
              <a:rPr lang="et-EE" sz="2400" b="1" dirty="0">
                <a:cs typeface="Arial" panose="020B0604020202020204" pitchFamily="34" charset="0"/>
              </a:rPr>
              <a:t> ja N</a:t>
            </a:r>
            <a:r>
              <a:rPr lang="et-EE" sz="2400" b="1" baseline="-25000" dirty="0">
                <a:cs typeface="Arial" panose="020B0604020202020204" pitchFamily="34" charset="0"/>
              </a:rPr>
              <a:t>2</a:t>
            </a:r>
            <a:r>
              <a:rPr lang="et-EE" sz="2400" b="1" dirty="0">
                <a:cs typeface="Arial" panose="020B0604020202020204" pitchFamily="34" charset="0"/>
              </a:rPr>
              <a:t>O </a:t>
            </a:r>
            <a:r>
              <a:rPr lang="et-EE" sz="2400" dirty="0">
                <a:cs typeface="Arial" panose="020B0604020202020204" pitchFamily="34" charset="0"/>
              </a:rPr>
              <a:t>voog mullast, samas </a:t>
            </a:r>
            <a:r>
              <a:rPr lang="et-EE" sz="2400" b="1" dirty="0">
                <a:cs typeface="Arial" panose="020B0604020202020204" pitchFamily="34" charset="0"/>
              </a:rPr>
              <a:t>suureneb CH</a:t>
            </a:r>
            <a:r>
              <a:rPr lang="et-EE" sz="2400" b="1" baseline="-25000" dirty="0">
                <a:cs typeface="Arial" panose="020B0604020202020204" pitchFamily="34" charset="0"/>
              </a:rPr>
              <a:t>4</a:t>
            </a:r>
            <a:r>
              <a:rPr lang="et-EE" sz="2400" b="1" dirty="0">
                <a:cs typeface="Arial" panose="020B0604020202020204" pitchFamily="34" charset="0"/>
              </a:rPr>
              <a:t> voog</a:t>
            </a:r>
            <a:r>
              <a:rPr lang="et-EE" sz="2400" dirty="0">
                <a:cs typeface="Arial" panose="020B0604020202020204" pitchFamily="34" charset="0"/>
              </a:rPr>
              <a:t>.</a:t>
            </a:r>
          </a:p>
        </p:txBody>
      </p:sp>
      <p:pic>
        <p:nvPicPr>
          <p:cNvPr id="5" name="Picture 4" descr="A picture containing text, clipart&#10;&#10;Description automatically generated">
            <a:extLst>
              <a:ext uri="{FF2B5EF4-FFF2-40B4-BE49-F238E27FC236}">
                <a16:creationId xmlns:a16="http://schemas.microsoft.com/office/drawing/2014/main" id="{7CA98A31-8875-E6B2-E78A-44CF47A49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52" y="518987"/>
            <a:ext cx="1683111" cy="445307"/>
          </a:xfrm>
          <a:prstGeom prst="rect">
            <a:avLst/>
          </a:prstGeom>
        </p:spPr>
      </p:pic>
    </p:spTree>
    <p:extLst>
      <p:ext uri="{BB962C8B-B14F-4D97-AF65-F5344CB8AC3E}">
        <p14:creationId xmlns:p14="http://schemas.microsoft.com/office/powerpoint/2010/main" val="2189854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outdoor&#10;&#10;Description automatically generated">
            <a:extLst>
              <a:ext uri="{FF2B5EF4-FFF2-40B4-BE49-F238E27FC236}">
                <a16:creationId xmlns:a16="http://schemas.microsoft.com/office/drawing/2014/main" id="{974C3F0D-CA71-8089-27F0-FD39BD2C5F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8" r="3" b="3"/>
          <a:stretch/>
        </p:blipFill>
        <p:spPr>
          <a:xfrm>
            <a:off x="21" y="-13"/>
            <a:ext cx="2926060" cy="4005072"/>
          </a:xfrm>
          <a:prstGeom prst="rect">
            <a:avLst/>
          </a:prstGeom>
        </p:spPr>
      </p:pic>
      <p:pic>
        <p:nvPicPr>
          <p:cNvPr id="18" name="Picture 17" descr="A white box on a green pole in a field&#10;&#10;Description automatically generated with low confidence">
            <a:extLst>
              <a:ext uri="{FF2B5EF4-FFF2-40B4-BE49-F238E27FC236}">
                <a16:creationId xmlns:a16="http://schemas.microsoft.com/office/drawing/2014/main" id="{40CD455A-9663-F9F5-1354-2944223CBF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86" b="3"/>
          <a:stretch/>
        </p:blipFill>
        <p:spPr>
          <a:xfrm>
            <a:off x="3077487" y="11"/>
            <a:ext cx="2935224" cy="4005067"/>
          </a:xfrm>
          <a:prstGeom prst="rect">
            <a:avLst/>
          </a:prstGeom>
        </p:spPr>
      </p:pic>
      <p:pic>
        <p:nvPicPr>
          <p:cNvPr id="9" name="Picture 8" descr="A stream of water surrounded by grass and trees&#10;&#10;Description automatically generated with low confidence">
            <a:extLst>
              <a:ext uri="{FF2B5EF4-FFF2-40B4-BE49-F238E27FC236}">
                <a16:creationId xmlns:a16="http://schemas.microsoft.com/office/drawing/2014/main" id="{A1C851B8-C83A-3062-67C3-A8E8A0EC4C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3" r="3" b="3"/>
          <a:stretch/>
        </p:blipFill>
        <p:spPr>
          <a:xfrm>
            <a:off x="6174475" y="16"/>
            <a:ext cx="2935224" cy="4005071"/>
          </a:xfrm>
          <a:prstGeom prst="rect">
            <a:avLst/>
          </a:prstGeom>
        </p:spPr>
      </p:pic>
      <p:pic>
        <p:nvPicPr>
          <p:cNvPr id="14" name="Picture 13">
            <a:extLst>
              <a:ext uri="{FF2B5EF4-FFF2-40B4-BE49-F238E27FC236}">
                <a16:creationId xmlns:a16="http://schemas.microsoft.com/office/drawing/2014/main" id="{4F333251-F80F-EC0A-D31C-0C04E92580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235" r="23798" b="-2"/>
          <a:stretch/>
        </p:blipFill>
        <p:spPr>
          <a:xfrm>
            <a:off x="9256776" y="-9"/>
            <a:ext cx="2935224" cy="4005072"/>
          </a:xfrm>
          <a:prstGeom prst="rect">
            <a:avLst/>
          </a:prstGeom>
        </p:spPr>
      </p:pic>
      <p:graphicFrame>
        <p:nvGraphicFramePr>
          <p:cNvPr id="6" name="Text Placeholder 2">
            <a:extLst>
              <a:ext uri="{FF2B5EF4-FFF2-40B4-BE49-F238E27FC236}">
                <a16:creationId xmlns:a16="http://schemas.microsoft.com/office/drawing/2014/main" id="{6794F20D-44AB-8619-7898-C141F1B2BF70}"/>
              </a:ext>
            </a:extLst>
          </p:cNvPr>
          <p:cNvGraphicFramePr/>
          <p:nvPr>
            <p:extLst>
              <p:ext uri="{D42A27DB-BD31-4B8C-83A1-F6EECF244321}">
                <p14:modId xmlns:p14="http://schemas.microsoft.com/office/powerpoint/2010/main" val="4132417849"/>
              </p:ext>
            </p:extLst>
          </p:nvPr>
        </p:nvGraphicFramePr>
        <p:xfrm>
          <a:off x="4380267" y="4440603"/>
          <a:ext cx="7104188" cy="16459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75AE9008-216C-462E-A827-9557EA4AA215}"/>
              </a:ext>
            </a:extLst>
          </p:cNvPr>
          <p:cNvSpPr txBox="1"/>
          <p:nvPr/>
        </p:nvSpPr>
        <p:spPr>
          <a:xfrm>
            <a:off x="9831867" y="4071247"/>
            <a:ext cx="2169633" cy="369332"/>
          </a:xfrm>
          <a:prstGeom prst="rect">
            <a:avLst/>
          </a:prstGeom>
          <a:noFill/>
        </p:spPr>
        <p:txBody>
          <a:bodyPr wrap="square" rtlCol="0">
            <a:spAutoFit/>
          </a:bodyPr>
          <a:lstStyle/>
          <a:p>
            <a:r>
              <a:rPr lang="et-EE" dirty="0"/>
              <a:t>Fotod: Hanna Vahter</a:t>
            </a:r>
          </a:p>
        </p:txBody>
      </p:sp>
      <p:sp>
        <p:nvSpPr>
          <p:cNvPr id="3" name="TextBox 2">
            <a:extLst>
              <a:ext uri="{FF2B5EF4-FFF2-40B4-BE49-F238E27FC236}">
                <a16:creationId xmlns:a16="http://schemas.microsoft.com/office/drawing/2014/main" id="{12733143-881E-BE3C-B144-CA599E23DF41}"/>
              </a:ext>
            </a:extLst>
          </p:cNvPr>
          <p:cNvSpPr txBox="1"/>
          <p:nvPr/>
        </p:nvSpPr>
        <p:spPr>
          <a:xfrm>
            <a:off x="9256776" y="6248400"/>
            <a:ext cx="2305050" cy="369332"/>
          </a:xfrm>
          <a:prstGeom prst="rect">
            <a:avLst/>
          </a:prstGeom>
          <a:noFill/>
        </p:spPr>
        <p:txBody>
          <a:bodyPr wrap="square" rtlCol="0">
            <a:spAutoFit/>
          </a:bodyPr>
          <a:lstStyle/>
          <a:p>
            <a:r>
              <a:rPr lang="et-EE" dirty="0"/>
              <a:t>kaido.soosaar@ut.ee</a:t>
            </a:r>
          </a:p>
        </p:txBody>
      </p:sp>
    </p:spTree>
    <p:extLst>
      <p:ext uri="{BB962C8B-B14F-4D97-AF65-F5344CB8AC3E}">
        <p14:creationId xmlns:p14="http://schemas.microsoft.com/office/powerpoint/2010/main" val="276810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63788" y="6436310"/>
            <a:ext cx="1128835" cy="369332"/>
          </a:xfrm>
          <a:prstGeom prst="rect">
            <a:avLst/>
          </a:prstGeom>
          <a:noFill/>
        </p:spPr>
        <p:txBody>
          <a:bodyPr wrap="none" rtlCol="0">
            <a:spAutoFit/>
          </a:bodyPr>
          <a:lstStyle/>
          <a:p>
            <a:r>
              <a:rPr lang="et-EE" dirty="0"/>
              <a:t>IPCC 2013</a:t>
            </a:r>
          </a:p>
        </p:txBody>
      </p:sp>
      <p:sp>
        <p:nvSpPr>
          <p:cNvPr id="5" name="Title 1"/>
          <p:cNvSpPr txBox="1">
            <a:spLocks/>
          </p:cNvSpPr>
          <p:nvPr/>
        </p:nvSpPr>
        <p:spPr>
          <a:xfrm>
            <a:off x="1517650" y="46920"/>
            <a:ext cx="9156700" cy="6270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t-EE" sz="2800" b="1" dirty="0">
                <a:solidFill>
                  <a:srgbClr val="000090"/>
                </a:solidFill>
              </a:rPr>
              <a:t>CH</a:t>
            </a:r>
            <a:r>
              <a:rPr lang="et-EE" sz="2800" b="1" baseline="-25000" dirty="0">
                <a:solidFill>
                  <a:srgbClr val="000090"/>
                </a:solidFill>
              </a:rPr>
              <a:t>4</a:t>
            </a:r>
            <a:r>
              <a:rPr lang="et-EE" sz="2800" b="1" dirty="0">
                <a:solidFill>
                  <a:srgbClr val="000090"/>
                </a:solidFill>
              </a:rPr>
              <a:t> kontsentratsioon atmosfääris</a:t>
            </a:r>
          </a:p>
        </p:txBody>
      </p:sp>
      <p:sp>
        <p:nvSpPr>
          <p:cNvPr id="6" name="Rectangle 5"/>
          <p:cNvSpPr/>
          <p:nvPr/>
        </p:nvSpPr>
        <p:spPr>
          <a:xfrm>
            <a:off x="1924174" y="5150317"/>
            <a:ext cx="5338355" cy="923330"/>
          </a:xfrm>
          <a:prstGeom prst="rect">
            <a:avLst/>
          </a:prstGeom>
        </p:spPr>
        <p:txBody>
          <a:bodyPr wrap="square">
            <a:spAutoFit/>
          </a:bodyPr>
          <a:lstStyle/>
          <a:p>
            <a:r>
              <a:rPr lang="et-EE" b="1" dirty="0">
                <a:solidFill>
                  <a:srgbClr val="22228B"/>
                </a:solidFill>
                <a:latin typeface="Times New Roman" charset="0"/>
              </a:rPr>
              <a:t>CH</a:t>
            </a:r>
            <a:r>
              <a:rPr lang="et-EE" b="1" baseline="-25000" dirty="0">
                <a:solidFill>
                  <a:srgbClr val="22228B"/>
                </a:solidFill>
                <a:latin typeface="Times New Roman" charset="0"/>
              </a:rPr>
              <a:t>4</a:t>
            </a:r>
            <a:r>
              <a:rPr lang="et-EE" b="1" dirty="0">
                <a:solidFill>
                  <a:srgbClr val="22228B"/>
                </a:solidFill>
                <a:latin typeface="Times New Roman" charset="0"/>
              </a:rPr>
              <a:t> kontsentratsiooni muutused atmosfääris ja selle kiirgusjõud (</a:t>
            </a:r>
            <a:r>
              <a:rPr lang="et-EE" b="1" dirty="0" err="1">
                <a:solidFill>
                  <a:srgbClr val="22228B"/>
                </a:solidFill>
                <a:latin typeface="Times New Roman" charset="0"/>
              </a:rPr>
              <a:t>Radiative</a:t>
            </a:r>
            <a:r>
              <a:rPr lang="et-EE" b="1" dirty="0">
                <a:solidFill>
                  <a:srgbClr val="22228B"/>
                </a:solidFill>
                <a:latin typeface="Times New Roman" charset="0"/>
              </a:rPr>
              <a:t> </a:t>
            </a:r>
            <a:r>
              <a:rPr lang="et-EE" b="1" dirty="0" err="1">
                <a:solidFill>
                  <a:srgbClr val="22228B"/>
                </a:solidFill>
                <a:latin typeface="Times New Roman" charset="0"/>
              </a:rPr>
              <a:t>Forcing</a:t>
            </a:r>
            <a:r>
              <a:rPr lang="et-EE" b="1" dirty="0">
                <a:solidFill>
                  <a:srgbClr val="22228B"/>
                </a:solidFill>
                <a:latin typeface="Times New Roman" charset="0"/>
              </a:rPr>
              <a:t>) viimase 10000 a. jooksul</a:t>
            </a:r>
            <a:endParaRPr lang="et-EE" dirty="0"/>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0366501" y="5472697"/>
            <a:ext cx="1362171" cy="1148279"/>
          </a:xfrm>
          <a:prstGeom prst="rect">
            <a:avLst/>
          </a:prstGeom>
          <a:noFill/>
          <a:ln>
            <a:noFill/>
          </a:ln>
        </p:spPr>
      </p:pic>
      <p:grpSp>
        <p:nvGrpSpPr>
          <p:cNvPr id="14" name="Group 13">
            <a:extLst>
              <a:ext uri="{FF2B5EF4-FFF2-40B4-BE49-F238E27FC236}">
                <a16:creationId xmlns:a16="http://schemas.microsoft.com/office/drawing/2014/main" id="{B0A9BC9B-ABFB-27BC-0291-078C4C498CBE}"/>
              </a:ext>
            </a:extLst>
          </p:cNvPr>
          <p:cNvGrpSpPr>
            <a:grpSpLocks noChangeAspect="1"/>
          </p:cNvGrpSpPr>
          <p:nvPr/>
        </p:nvGrpSpPr>
        <p:grpSpPr>
          <a:xfrm>
            <a:off x="1159416" y="673983"/>
            <a:ext cx="5661215" cy="4443496"/>
            <a:chOff x="2269209" y="0"/>
            <a:chExt cx="4605582" cy="3614928"/>
          </a:xfrm>
        </p:grpSpPr>
        <p:pic>
          <p:nvPicPr>
            <p:cNvPr id="3" name="Picture 2">
              <a:extLst>
                <a:ext uri="{FF2B5EF4-FFF2-40B4-BE49-F238E27FC236}">
                  <a16:creationId xmlns:a16="http://schemas.microsoft.com/office/drawing/2014/main" id="{D44E6736-478A-2E46-591B-47AAAD63481C}"/>
                </a:ext>
              </a:extLst>
            </p:cNvPr>
            <p:cNvPicPr>
              <a:picLocks noChangeAspect="1"/>
            </p:cNvPicPr>
            <p:nvPr/>
          </p:nvPicPr>
          <p:blipFill rotWithShape="1">
            <a:blip r:embed="rId4"/>
            <a:srcRect t="93511"/>
            <a:stretch/>
          </p:blipFill>
          <p:spPr>
            <a:xfrm>
              <a:off x="2269209" y="3169920"/>
              <a:ext cx="4605582" cy="445008"/>
            </a:xfrm>
            <a:prstGeom prst="rect">
              <a:avLst/>
            </a:prstGeom>
          </p:spPr>
        </p:pic>
        <p:pic>
          <p:nvPicPr>
            <p:cNvPr id="12" name="Picture 11">
              <a:extLst>
                <a:ext uri="{FF2B5EF4-FFF2-40B4-BE49-F238E27FC236}">
                  <a16:creationId xmlns:a16="http://schemas.microsoft.com/office/drawing/2014/main" id="{4D039786-8BAF-CF1F-9D8A-D8C09FEAAF4E}"/>
                </a:ext>
              </a:extLst>
            </p:cNvPr>
            <p:cNvPicPr>
              <a:picLocks noChangeAspect="1"/>
            </p:cNvPicPr>
            <p:nvPr/>
          </p:nvPicPr>
          <p:blipFill rotWithShape="1">
            <a:blip r:embed="rId4"/>
            <a:srcRect b="53422"/>
            <a:stretch/>
          </p:blipFill>
          <p:spPr>
            <a:xfrm>
              <a:off x="2269209" y="0"/>
              <a:ext cx="4605582" cy="3194304"/>
            </a:xfrm>
            <a:prstGeom prst="rect">
              <a:avLst/>
            </a:prstGeom>
          </p:spPr>
        </p:pic>
      </p:grpSp>
      <p:sp>
        <p:nvSpPr>
          <p:cNvPr id="7" name="Rectangle 6"/>
          <p:cNvSpPr/>
          <p:nvPr/>
        </p:nvSpPr>
        <p:spPr>
          <a:xfrm>
            <a:off x="7289795" y="1292989"/>
            <a:ext cx="3608664" cy="5016758"/>
          </a:xfrm>
          <a:prstGeom prst="rect">
            <a:avLst/>
          </a:prstGeom>
        </p:spPr>
        <p:txBody>
          <a:bodyPr wrap="square">
            <a:spAutoFit/>
          </a:bodyPr>
          <a:lstStyle/>
          <a:p>
            <a:pPr marL="342891" indent="-342891">
              <a:buFont typeface="Arial" panose="020B0604020202020204" pitchFamily="34" charset="0"/>
              <a:buChar char="•"/>
            </a:pPr>
            <a:r>
              <a:rPr lang="et-EE" sz="2000" dirty="0">
                <a:latin typeface="Times New Roman"/>
                <a:cs typeface="Times New Roman"/>
              </a:rPr>
              <a:t>Eluaeg atmosfääris: ca 12 aastat (oluliselt lühem kui CO</a:t>
            </a:r>
            <a:r>
              <a:rPr lang="et-EE" sz="2000" baseline="-25000" dirty="0">
                <a:latin typeface="Times New Roman"/>
                <a:cs typeface="Times New Roman"/>
              </a:rPr>
              <a:t>2</a:t>
            </a:r>
            <a:r>
              <a:rPr lang="et-EE" sz="2000" dirty="0">
                <a:latin typeface="Times New Roman"/>
                <a:cs typeface="Times New Roman"/>
              </a:rPr>
              <a:t>-l)</a:t>
            </a:r>
          </a:p>
          <a:p>
            <a:pPr marL="342891" indent="-342891">
              <a:buFont typeface="Arial" panose="020B0604020202020204" pitchFamily="34" charset="0"/>
              <a:buChar char="•"/>
            </a:pPr>
            <a:r>
              <a:rPr lang="et-EE" sz="2000" dirty="0">
                <a:latin typeface="Times New Roman"/>
                <a:cs typeface="Times New Roman"/>
              </a:rPr>
              <a:t>GWP (Globaalse soojenemise potentsiaal) 100 a. jooksul:</a:t>
            </a:r>
          </a:p>
          <a:p>
            <a:r>
              <a:rPr lang="et-EE" sz="2000" b="1" dirty="0">
                <a:latin typeface="Times New Roman"/>
                <a:cs typeface="Times New Roman"/>
              </a:rPr>
              <a:t>	</a:t>
            </a:r>
            <a:r>
              <a:rPr lang="pt-BR" sz="2000" b="1" dirty="0">
                <a:latin typeface="Times New Roman"/>
                <a:cs typeface="Times New Roman"/>
              </a:rPr>
              <a:t>1 mol </a:t>
            </a:r>
            <a:r>
              <a:rPr lang="et-EE" sz="2000" b="1" dirty="0">
                <a:latin typeface="Times New Roman"/>
                <a:cs typeface="Times New Roman"/>
              </a:rPr>
              <a:t>CH</a:t>
            </a:r>
            <a:r>
              <a:rPr lang="et-EE" sz="2000" b="1" baseline="-25000" dirty="0">
                <a:latin typeface="Times New Roman"/>
                <a:cs typeface="Times New Roman"/>
              </a:rPr>
              <a:t>4</a:t>
            </a:r>
            <a:r>
              <a:rPr lang="pt-BR" sz="2000" b="1" dirty="0">
                <a:latin typeface="Times New Roman"/>
                <a:cs typeface="Times New Roman"/>
              </a:rPr>
              <a:t> = 2</a:t>
            </a:r>
            <a:r>
              <a:rPr lang="et-EE" sz="2000" b="1" dirty="0">
                <a:latin typeface="Times New Roman"/>
                <a:cs typeface="Times New Roman"/>
              </a:rPr>
              <a:t>7</a:t>
            </a:r>
            <a:r>
              <a:rPr lang="pt-BR" sz="2000" b="1" dirty="0">
                <a:latin typeface="Times New Roman"/>
                <a:cs typeface="Times New Roman"/>
              </a:rPr>
              <a:t> mol CO</a:t>
            </a:r>
            <a:r>
              <a:rPr lang="pt-BR" sz="2000" b="1" baseline="-25000" dirty="0">
                <a:latin typeface="Times New Roman"/>
                <a:cs typeface="Times New Roman"/>
              </a:rPr>
              <a:t>2</a:t>
            </a:r>
            <a:br>
              <a:rPr lang="et-EE" sz="2000" dirty="0">
                <a:latin typeface="Times New Roman"/>
                <a:cs typeface="Times New Roman"/>
              </a:rPr>
            </a:br>
            <a:r>
              <a:rPr lang="et-EE" sz="2000" dirty="0">
                <a:latin typeface="Times New Roman"/>
                <a:cs typeface="Times New Roman"/>
              </a:rPr>
              <a:t>
CH</a:t>
            </a:r>
            <a:r>
              <a:rPr lang="et-EE" sz="2000" baseline="-25000" dirty="0">
                <a:latin typeface="Times New Roman"/>
                <a:cs typeface="Times New Roman"/>
              </a:rPr>
              <a:t>4</a:t>
            </a:r>
            <a:r>
              <a:rPr lang="et-EE" sz="2000" dirty="0">
                <a:latin typeface="Times New Roman"/>
                <a:cs typeface="Times New Roman"/>
              </a:rPr>
              <a:t> põhjustab 20% globaalse soojenemise potentsiaalist
CH</a:t>
            </a:r>
            <a:r>
              <a:rPr lang="et-EE" sz="2000" baseline="-25000" dirty="0">
                <a:latin typeface="Times New Roman"/>
                <a:cs typeface="Times New Roman"/>
              </a:rPr>
              <a:t>4</a:t>
            </a:r>
            <a:r>
              <a:rPr lang="et-EE" sz="2000" dirty="0">
                <a:latin typeface="Times New Roman"/>
                <a:cs typeface="Times New Roman"/>
              </a:rPr>
              <a:t> allikad: biogeensed, </a:t>
            </a:r>
            <a:r>
              <a:rPr lang="et-EE" sz="2000" dirty="0" err="1">
                <a:latin typeface="Times New Roman"/>
                <a:cs typeface="Times New Roman"/>
              </a:rPr>
              <a:t>termogeensed</a:t>
            </a:r>
            <a:r>
              <a:rPr lang="et-EE" sz="2000" dirty="0">
                <a:latin typeface="Times New Roman"/>
                <a:cs typeface="Times New Roman"/>
              </a:rPr>
              <a:t> ja pürogeensed
Pärineb 54% inimtekkelistest allikatest,
looduslikest allikatest moodustavad märgalad kuni 55% heitkogustest</a:t>
            </a:r>
            <a:endParaRPr lang="et-EE" sz="800" dirty="0">
              <a:latin typeface="Times New Roman"/>
              <a:cs typeface="Times New Roman"/>
            </a:endParaRPr>
          </a:p>
        </p:txBody>
      </p:sp>
    </p:spTree>
    <p:extLst>
      <p:ext uri="{BB962C8B-B14F-4D97-AF65-F5344CB8AC3E}">
        <p14:creationId xmlns:p14="http://schemas.microsoft.com/office/powerpoint/2010/main" val="398682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6857"/>
            <a:ext cx="9156700" cy="627063"/>
          </a:xfrm>
        </p:spPr>
        <p:txBody>
          <a:bodyPr>
            <a:noAutofit/>
          </a:bodyPr>
          <a:lstStyle/>
          <a:p>
            <a:r>
              <a:rPr lang="et-EE" sz="2800" b="1" dirty="0">
                <a:solidFill>
                  <a:srgbClr val="000090"/>
                </a:solidFill>
              </a:rPr>
              <a:t>N</a:t>
            </a:r>
            <a:r>
              <a:rPr lang="et-EE" sz="2800" b="1" baseline="-25000" dirty="0">
                <a:solidFill>
                  <a:srgbClr val="000090"/>
                </a:solidFill>
              </a:rPr>
              <a:t>2</a:t>
            </a:r>
            <a:r>
              <a:rPr lang="et-EE" sz="2800" b="1" dirty="0">
                <a:solidFill>
                  <a:srgbClr val="000090"/>
                </a:solidFill>
              </a:rPr>
              <a:t>O kontsentratsioon atmosfääris</a:t>
            </a:r>
          </a:p>
        </p:txBody>
      </p:sp>
      <p:sp>
        <p:nvSpPr>
          <p:cNvPr id="8" name="Rectangle 7"/>
          <p:cNvSpPr/>
          <p:nvPr/>
        </p:nvSpPr>
        <p:spPr>
          <a:xfrm>
            <a:off x="1454152" y="3287925"/>
            <a:ext cx="5338355" cy="646331"/>
          </a:xfrm>
          <a:prstGeom prst="rect">
            <a:avLst/>
          </a:prstGeom>
        </p:spPr>
        <p:txBody>
          <a:bodyPr wrap="square">
            <a:spAutoFit/>
          </a:bodyPr>
          <a:lstStyle/>
          <a:p>
            <a:r>
              <a:rPr lang="et-EE" b="1" dirty="0">
                <a:solidFill>
                  <a:srgbClr val="22228B"/>
                </a:solidFill>
                <a:latin typeface="Times New Roman" charset="0"/>
              </a:rPr>
              <a:t>N</a:t>
            </a:r>
            <a:r>
              <a:rPr lang="et-EE" b="1" baseline="-25000" dirty="0">
                <a:solidFill>
                  <a:srgbClr val="22228B"/>
                </a:solidFill>
                <a:latin typeface="Times New Roman" charset="0"/>
              </a:rPr>
              <a:t>2</a:t>
            </a:r>
            <a:r>
              <a:rPr lang="et-EE" b="1" dirty="0">
                <a:solidFill>
                  <a:srgbClr val="22228B"/>
                </a:solidFill>
                <a:latin typeface="Times New Roman" charset="0"/>
              </a:rPr>
              <a:t>O kontsentratsiooni ja selle kiirgusjõu (RF) muutused atmosfääris viimase 20000 a. jooksul</a:t>
            </a:r>
            <a:endParaRPr lang="et-EE" dirty="0"/>
          </a:p>
        </p:txBody>
      </p:sp>
      <p:pic>
        <p:nvPicPr>
          <p:cNvPr id="10" name="Picture 9"/>
          <p:cNvPicPr>
            <a:picLocks noChangeAspect="1"/>
          </p:cNvPicPr>
          <p:nvPr/>
        </p:nvPicPr>
        <p:blipFill>
          <a:blip r:embed="rId2"/>
          <a:stretch>
            <a:fillRect/>
          </a:stretch>
        </p:blipFill>
        <p:spPr>
          <a:xfrm>
            <a:off x="1739901" y="546100"/>
            <a:ext cx="4559300" cy="2692400"/>
          </a:xfrm>
          <a:prstGeom prst="rect">
            <a:avLst/>
          </a:prstGeom>
        </p:spPr>
      </p:pic>
      <p:sp>
        <p:nvSpPr>
          <p:cNvPr id="11" name="Rectangle 10"/>
          <p:cNvSpPr/>
          <p:nvPr/>
        </p:nvSpPr>
        <p:spPr>
          <a:xfrm>
            <a:off x="6942553" y="880239"/>
            <a:ext cx="4025900" cy="3170099"/>
          </a:xfrm>
          <a:prstGeom prst="rect">
            <a:avLst/>
          </a:prstGeom>
        </p:spPr>
        <p:txBody>
          <a:bodyPr wrap="square">
            <a:spAutoFit/>
          </a:bodyPr>
          <a:lstStyle/>
          <a:p>
            <a:pPr marL="342891" indent="-342891">
              <a:buFont typeface="Arial" panose="020B0604020202020204" pitchFamily="34" charset="0"/>
              <a:buChar char="•"/>
            </a:pPr>
            <a:r>
              <a:rPr lang="et-EE" sz="2000" dirty="0">
                <a:latin typeface="Times New Roman"/>
                <a:cs typeface="Times New Roman"/>
              </a:rPr>
              <a:t>Eluaeg atmosfääris: 114 aastat</a:t>
            </a:r>
          </a:p>
          <a:p>
            <a:pPr marL="342891" indent="-342891">
              <a:buFont typeface="Arial" panose="020B0604020202020204" pitchFamily="34" charset="0"/>
              <a:buChar char="•"/>
            </a:pPr>
            <a:r>
              <a:rPr lang="et-EE" sz="2000" dirty="0">
                <a:latin typeface="Times New Roman"/>
                <a:cs typeface="Times New Roman"/>
              </a:rPr>
              <a:t>GWP (Globaalse soojenemise potentsiaal) 100 a. ajajoones:</a:t>
            </a:r>
          </a:p>
          <a:p>
            <a:r>
              <a:rPr lang="et-EE" sz="2000" b="1" dirty="0">
                <a:latin typeface="Times New Roman"/>
                <a:cs typeface="Times New Roman"/>
              </a:rPr>
              <a:t>	1 </a:t>
            </a:r>
            <a:r>
              <a:rPr lang="et-EE" sz="2000" b="1" dirty="0" err="1">
                <a:latin typeface="Times New Roman"/>
                <a:cs typeface="Times New Roman"/>
              </a:rPr>
              <a:t>mol</a:t>
            </a:r>
            <a:r>
              <a:rPr lang="et-EE" sz="2000" b="1" dirty="0">
                <a:latin typeface="Times New Roman"/>
                <a:cs typeface="Times New Roman"/>
              </a:rPr>
              <a:t> N</a:t>
            </a:r>
            <a:r>
              <a:rPr lang="et-EE" sz="2000" b="1" baseline="-25000" dirty="0">
                <a:latin typeface="Times New Roman"/>
                <a:cs typeface="Times New Roman"/>
              </a:rPr>
              <a:t>2</a:t>
            </a:r>
            <a:r>
              <a:rPr lang="et-EE" sz="2000" b="1" dirty="0">
                <a:latin typeface="Times New Roman"/>
                <a:cs typeface="Times New Roman"/>
              </a:rPr>
              <a:t>O = 265 </a:t>
            </a:r>
            <a:r>
              <a:rPr lang="et-EE" sz="2000" b="1" dirty="0" err="1">
                <a:latin typeface="Times New Roman"/>
                <a:cs typeface="Times New Roman"/>
              </a:rPr>
              <a:t>mol</a:t>
            </a:r>
            <a:r>
              <a:rPr lang="et-EE" sz="2000" b="1" dirty="0">
                <a:latin typeface="Times New Roman"/>
                <a:cs typeface="Times New Roman"/>
              </a:rPr>
              <a:t> CO</a:t>
            </a:r>
            <a:r>
              <a:rPr lang="et-EE" sz="2000" b="1" baseline="-25000" dirty="0">
                <a:latin typeface="Times New Roman"/>
                <a:cs typeface="Times New Roman"/>
              </a:rPr>
              <a:t>2</a:t>
            </a:r>
          </a:p>
          <a:p>
            <a:pPr marL="342891" indent="-342891">
              <a:buFont typeface="Arial" panose="020B0604020202020204" pitchFamily="34" charset="0"/>
              <a:buChar char="•"/>
            </a:pPr>
            <a:r>
              <a:rPr lang="et-EE" sz="2000" dirty="0">
                <a:latin typeface="Times New Roman"/>
                <a:cs typeface="Times New Roman"/>
              </a:rPr>
              <a:t>40% inimtekkelistest allikatest, 75% põllumajandusmaadest, kuivendamise mõju ei ole arvesse võetud ega arvestatud
Vastutab 6% globaalse soojenemise potentsiaali eest</a:t>
            </a:r>
          </a:p>
        </p:txBody>
      </p:sp>
      <p:sp>
        <p:nvSpPr>
          <p:cNvPr id="14" name="TextBox 13"/>
          <p:cNvSpPr txBox="1"/>
          <p:nvPr/>
        </p:nvSpPr>
        <p:spPr>
          <a:xfrm>
            <a:off x="3670303" y="2311400"/>
            <a:ext cx="1128835" cy="369332"/>
          </a:xfrm>
          <a:prstGeom prst="rect">
            <a:avLst/>
          </a:prstGeom>
          <a:noFill/>
        </p:spPr>
        <p:txBody>
          <a:bodyPr wrap="none" rtlCol="0">
            <a:spAutoFit/>
          </a:bodyPr>
          <a:lstStyle/>
          <a:p>
            <a:r>
              <a:rPr lang="et-EE" dirty="0"/>
              <a:t>IPCC 2013</a:t>
            </a:r>
          </a:p>
        </p:txBody>
      </p:sp>
      <p:sp>
        <p:nvSpPr>
          <p:cNvPr id="15" name="Rectangle 14"/>
          <p:cNvSpPr/>
          <p:nvPr/>
        </p:nvSpPr>
        <p:spPr>
          <a:xfrm>
            <a:off x="1096847" y="6112728"/>
            <a:ext cx="9583855" cy="707886"/>
          </a:xfrm>
          <a:prstGeom prst="rect">
            <a:avLst/>
          </a:prstGeom>
        </p:spPr>
        <p:txBody>
          <a:bodyPr wrap="square">
            <a:spAutoFit/>
          </a:bodyPr>
          <a:lstStyle/>
          <a:p>
            <a:r>
              <a:rPr lang="et-EE" sz="2400" b="1" dirty="0">
                <a:solidFill>
                  <a:srgbClr val="000090"/>
                </a:solidFill>
                <a:latin typeface="Times New Roman"/>
                <a:cs typeface="Times New Roman"/>
              </a:rPr>
              <a:t>N</a:t>
            </a:r>
            <a:r>
              <a:rPr lang="et-EE" sz="2400" b="1" baseline="-25000" dirty="0">
                <a:solidFill>
                  <a:srgbClr val="000090"/>
                </a:solidFill>
                <a:latin typeface="Times New Roman"/>
                <a:cs typeface="Times New Roman"/>
              </a:rPr>
              <a:t>2</a:t>
            </a:r>
            <a:r>
              <a:rPr lang="et-EE" sz="2400" b="1" dirty="0">
                <a:solidFill>
                  <a:srgbClr val="000090"/>
                </a:solidFill>
                <a:latin typeface="Times New Roman"/>
                <a:cs typeface="Times New Roman"/>
              </a:rPr>
              <a:t>O – peamine O</a:t>
            </a:r>
            <a:r>
              <a:rPr lang="et-EE" sz="2400" b="1" baseline="-25000" dirty="0">
                <a:solidFill>
                  <a:srgbClr val="000090"/>
                </a:solidFill>
                <a:latin typeface="Times New Roman"/>
                <a:cs typeface="Times New Roman"/>
              </a:rPr>
              <a:t>3</a:t>
            </a:r>
            <a:r>
              <a:rPr lang="et-EE" sz="2400" b="1" dirty="0">
                <a:solidFill>
                  <a:srgbClr val="000090"/>
                </a:solidFill>
                <a:latin typeface="Times New Roman"/>
                <a:cs typeface="Times New Roman"/>
              </a:rPr>
              <a:t>-kahandav aine stratosfääris
</a:t>
            </a:r>
            <a:endParaRPr lang="et-EE" sz="2400" b="1" baseline="-25000" dirty="0">
              <a:solidFill>
                <a:srgbClr val="FF0000"/>
              </a:solidFill>
            </a:endParaRPr>
          </a:p>
        </p:txBody>
      </p:sp>
      <p:pic>
        <p:nvPicPr>
          <p:cNvPr id="4" name="Picture 3"/>
          <p:cNvPicPr>
            <a:picLocks noChangeAspect="1"/>
          </p:cNvPicPr>
          <p:nvPr/>
        </p:nvPicPr>
        <p:blipFill>
          <a:blip r:embed="rId3"/>
          <a:stretch>
            <a:fillRect/>
          </a:stretch>
        </p:blipFill>
        <p:spPr>
          <a:xfrm>
            <a:off x="1905003" y="3873807"/>
            <a:ext cx="4169955" cy="2163868"/>
          </a:xfrm>
          <a:prstGeom prst="rect">
            <a:avLst/>
          </a:prstGeom>
        </p:spPr>
      </p:pic>
      <p:sp>
        <p:nvSpPr>
          <p:cNvPr id="6" name="Rectangle 5"/>
          <p:cNvSpPr/>
          <p:nvPr/>
        </p:nvSpPr>
        <p:spPr>
          <a:xfrm>
            <a:off x="6792507" y="4170078"/>
            <a:ext cx="4478745" cy="1938992"/>
          </a:xfrm>
          <a:prstGeom prst="rect">
            <a:avLst/>
          </a:prstGeom>
        </p:spPr>
        <p:txBody>
          <a:bodyPr wrap="square">
            <a:spAutoFit/>
          </a:bodyPr>
          <a:lstStyle/>
          <a:p>
            <a:r>
              <a:rPr lang="et-EE" sz="2000" dirty="0"/>
              <a:t>Pikaajalised suundumused ja N</a:t>
            </a:r>
            <a:r>
              <a:rPr lang="et-EE" sz="2000" baseline="-25000" dirty="0"/>
              <a:t>2</a:t>
            </a:r>
            <a:r>
              <a:rPr lang="et-EE" sz="2000" dirty="0"/>
              <a:t>O-heite varieerumine ülemaailmsetes maismaaökosüsteemides aastatel 1861–2015, mida hinnatakse 3 protsessipõhise mudeli (DLEM, O-CN ja VISIT) keskmise põhjal. Hallid toonid tähistavad ±SD.</a:t>
            </a:r>
          </a:p>
        </p:txBody>
      </p:sp>
      <p:sp>
        <p:nvSpPr>
          <p:cNvPr id="7" name="TextBox 6"/>
          <p:cNvSpPr txBox="1"/>
          <p:nvPr/>
        </p:nvSpPr>
        <p:spPr>
          <a:xfrm>
            <a:off x="2349504" y="4042559"/>
            <a:ext cx="2226379" cy="369332"/>
          </a:xfrm>
          <a:prstGeom prst="rect">
            <a:avLst/>
          </a:prstGeom>
          <a:noFill/>
        </p:spPr>
        <p:txBody>
          <a:bodyPr wrap="none" rtlCol="0">
            <a:spAutoFit/>
          </a:bodyPr>
          <a:lstStyle/>
          <a:p>
            <a:r>
              <a:rPr lang="et-EE" dirty="0"/>
              <a:t>Tian et </a:t>
            </a:r>
            <a:r>
              <a:rPr lang="et-EE" dirty="0" err="1"/>
              <a:t>al</a:t>
            </a:r>
            <a:r>
              <a:rPr lang="et-EE" dirty="0"/>
              <a:t> 2018 </a:t>
            </a:r>
            <a:r>
              <a:rPr lang="et-EE" i="1" dirty="0"/>
              <a:t>BAMS</a:t>
            </a:r>
            <a:r>
              <a:rPr lang="et-EE" dirty="0"/>
              <a:t> </a:t>
            </a:r>
          </a:p>
        </p:txBody>
      </p:sp>
      <p:sp>
        <p:nvSpPr>
          <p:cNvPr id="5" name="TextBox 4"/>
          <p:cNvSpPr txBox="1"/>
          <p:nvPr/>
        </p:nvSpPr>
        <p:spPr>
          <a:xfrm>
            <a:off x="5196859" y="3090949"/>
            <a:ext cx="301686" cy="369332"/>
          </a:xfrm>
          <a:prstGeom prst="rect">
            <a:avLst/>
          </a:prstGeom>
          <a:noFill/>
        </p:spPr>
        <p:txBody>
          <a:bodyPr wrap="none" rtlCol="0">
            <a:spAutoFit/>
          </a:bodyPr>
          <a:lstStyle/>
          <a:p>
            <a:r>
              <a:rPr lang="et-EE" dirty="0"/>
              <a:t>0</a:t>
            </a:r>
          </a:p>
        </p:txBody>
      </p:sp>
      <p:sp>
        <p:nvSpPr>
          <p:cNvPr id="16" name="TextBox 15"/>
          <p:cNvSpPr txBox="1"/>
          <p:nvPr/>
        </p:nvSpPr>
        <p:spPr>
          <a:xfrm>
            <a:off x="3492748" y="3094820"/>
            <a:ext cx="827471" cy="369332"/>
          </a:xfrm>
          <a:prstGeom prst="rect">
            <a:avLst/>
          </a:prstGeom>
          <a:noFill/>
        </p:spPr>
        <p:txBody>
          <a:bodyPr wrap="none" rtlCol="0">
            <a:spAutoFit/>
          </a:bodyPr>
          <a:lstStyle/>
          <a:p>
            <a:r>
              <a:rPr lang="et-EE" dirty="0"/>
              <a:t>10,000</a:t>
            </a:r>
          </a:p>
        </p:txBody>
      </p:sp>
      <p:sp>
        <p:nvSpPr>
          <p:cNvPr id="17" name="TextBox 16"/>
          <p:cNvSpPr txBox="1"/>
          <p:nvPr/>
        </p:nvSpPr>
        <p:spPr>
          <a:xfrm>
            <a:off x="1935888" y="3113045"/>
            <a:ext cx="827471" cy="369332"/>
          </a:xfrm>
          <a:prstGeom prst="rect">
            <a:avLst/>
          </a:prstGeom>
          <a:noFill/>
        </p:spPr>
        <p:txBody>
          <a:bodyPr wrap="none" rtlCol="0">
            <a:spAutoFit/>
          </a:bodyPr>
          <a:lstStyle/>
          <a:p>
            <a:r>
              <a:rPr lang="et-EE" dirty="0"/>
              <a:t>20,000</a:t>
            </a:r>
          </a:p>
        </p:txBody>
      </p:sp>
      <p:pic>
        <p:nvPicPr>
          <p:cNvPr id="18" name="Picture 1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0747" y="57150"/>
            <a:ext cx="1181100" cy="977900"/>
          </a:xfrm>
          <a:prstGeom prst="rect">
            <a:avLst/>
          </a:prstGeom>
          <a:noFill/>
          <a:ln>
            <a:noFill/>
          </a:ln>
        </p:spPr>
      </p:pic>
    </p:spTree>
    <p:extLst>
      <p:ext uri="{BB962C8B-B14F-4D97-AF65-F5344CB8AC3E}">
        <p14:creationId xmlns:p14="http://schemas.microsoft.com/office/powerpoint/2010/main" val="1797278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4A2DB4-C48E-85C2-7CDE-7DF47A07BA83}"/>
              </a:ext>
            </a:extLst>
          </p:cNvPr>
          <p:cNvPicPr>
            <a:picLocks noChangeAspect="1"/>
          </p:cNvPicPr>
          <p:nvPr/>
        </p:nvPicPr>
        <p:blipFill>
          <a:blip r:embed="rId3"/>
          <a:stretch>
            <a:fillRect/>
          </a:stretch>
        </p:blipFill>
        <p:spPr>
          <a:xfrm>
            <a:off x="6830525" y="1622007"/>
            <a:ext cx="5152491" cy="4717011"/>
          </a:xfrm>
          <a:prstGeom prst="rect">
            <a:avLst/>
          </a:prstGeom>
        </p:spPr>
      </p:pic>
      <p:sp>
        <p:nvSpPr>
          <p:cNvPr id="3" name="Content Placeholder 2">
            <a:extLst>
              <a:ext uri="{FF2B5EF4-FFF2-40B4-BE49-F238E27FC236}">
                <a16:creationId xmlns:a16="http://schemas.microsoft.com/office/drawing/2014/main" id="{F5C6B467-2974-D1EC-4816-C4EB9786A612}"/>
              </a:ext>
            </a:extLst>
          </p:cNvPr>
          <p:cNvSpPr>
            <a:spLocks noGrp="1"/>
          </p:cNvSpPr>
          <p:nvPr>
            <p:ph idx="1"/>
          </p:nvPr>
        </p:nvSpPr>
        <p:spPr>
          <a:xfrm>
            <a:off x="839041" y="1826447"/>
            <a:ext cx="6080913" cy="4512571"/>
          </a:xfrm>
        </p:spPr>
        <p:txBody>
          <a:bodyPr>
            <a:normAutofit fontScale="92500"/>
          </a:bodyPr>
          <a:lstStyle/>
          <a:p>
            <a:pPr marL="285744" indent="-285744">
              <a:buFont typeface="Arial" panose="020B0604020202020204" pitchFamily="34" charset="0"/>
              <a:buChar char="•"/>
            </a:pPr>
            <a:r>
              <a:rPr lang="et-EE" b="1" dirty="0"/>
              <a:t>Orgaanilised mullad – </a:t>
            </a:r>
            <a:r>
              <a:rPr lang="et-EE" dirty="0"/>
              <a:t>ühed suurimad maapealsed süsiniku </a:t>
            </a:r>
            <a:r>
              <a:rPr lang="et-EE" dirty="0" err="1"/>
              <a:t>talletajad</a:t>
            </a:r>
            <a:r>
              <a:rPr lang="et-EE" dirty="0"/>
              <a:t>, peamiselt boreaalsetes, parasvöötme ja troopilistes niisketes kliimavööndites</a:t>
            </a:r>
          </a:p>
          <a:p>
            <a:pPr marL="285744" indent="-285744">
              <a:buFont typeface="Arial" panose="020B0604020202020204" pitchFamily="34" charset="0"/>
              <a:buChar char="•"/>
            </a:pPr>
            <a:r>
              <a:rPr lang="et-EE" dirty="0"/>
              <a:t>Nendes muldades on hapnikupuudus; seetõttu </a:t>
            </a:r>
            <a:r>
              <a:rPr lang="et-EE" b="1" dirty="0"/>
              <a:t>laguneb</a:t>
            </a:r>
            <a:r>
              <a:rPr lang="et-EE" dirty="0"/>
              <a:t> </a:t>
            </a:r>
            <a:r>
              <a:rPr lang="et-EE" b="1" dirty="0"/>
              <a:t>orgaaniline aine aeglaselt ja C talletub ajas</a:t>
            </a:r>
          </a:p>
          <a:p>
            <a:pPr marL="285744" indent="-285744">
              <a:buFont typeface="Arial" panose="020B0604020202020204" pitchFamily="34" charset="0"/>
              <a:buChar char="•"/>
            </a:pPr>
            <a:endParaRPr lang="et-EE" sz="1000" dirty="0"/>
          </a:p>
          <a:p>
            <a:r>
              <a:rPr lang="et-EE" i="1" dirty="0"/>
              <a:t>Turbasood katavad vaid umbes 3% maismaast, kuid neis on talletunud ca 30% maismaaökosüsteemide süsiniku varudest!</a:t>
            </a:r>
          </a:p>
          <a:p>
            <a:pPr marL="285744" indent="-285744">
              <a:buFont typeface="Arial" panose="020B0604020202020204" pitchFamily="34" charset="0"/>
              <a:buChar char="•"/>
            </a:pPr>
            <a:endParaRPr lang="et-EE" dirty="0"/>
          </a:p>
          <a:p>
            <a:pPr marL="457189" indent="-457189">
              <a:buAutoNum type="arabicPeriod"/>
            </a:pPr>
            <a:endParaRPr lang="et-EE" dirty="0"/>
          </a:p>
        </p:txBody>
      </p:sp>
      <p:pic>
        <p:nvPicPr>
          <p:cNvPr id="5" name="Picture 4" descr="A picture containing text, clipart&#10;&#10;Description automatically generated">
            <a:extLst>
              <a:ext uri="{FF2B5EF4-FFF2-40B4-BE49-F238E27FC236}">
                <a16:creationId xmlns:a16="http://schemas.microsoft.com/office/drawing/2014/main" id="{7CA98A31-8875-E6B2-E78A-44CF47A49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52" y="518987"/>
            <a:ext cx="1683111" cy="445307"/>
          </a:xfrm>
          <a:prstGeom prst="rect">
            <a:avLst/>
          </a:prstGeom>
        </p:spPr>
      </p:pic>
      <p:sp>
        <p:nvSpPr>
          <p:cNvPr id="6" name="Content Placeholder 2">
            <a:extLst>
              <a:ext uri="{FF2B5EF4-FFF2-40B4-BE49-F238E27FC236}">
                <a16:creationId xmlns:a16="http://schemas.microsoft.com/office/drawing/2014/main" id="{71802646-5C17-4D19-2588-98954123A4B8}"/>
              </a:ext>
            </a:extLst>
          </p:cNvPr>
          <p:cNvSpPr txBox="1">
            <a:spLocks/>
          </p:cNvSpPr>
          <p:nvPr/>
        </p:nvSpPr>
        <p:spPr>
          <a:xfrm>
            <a:off x="780151" y="1059500"/>
            <a:ext cx="11104893" cy="671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3800" b="1" dirty="0">
                <a:latin typeface="+mj-lt"/>
              </a:rPr>
              <a:t>Miks uurida turvasmuldi kliimamuutuste vaatenurgast?</a:t>
            </a:r>
          </a:p>
        </p:txBody>
      </p:sp>
      <p:sp>
        <p:nvSpPr>
          <p:cNvPr id="8" name="TextBox 7">
            <a:extLst>
              <a:ext uri="{FF2B5EF4-FFF2-40B4-BE49-F238E27FC236}">
                <a16:creationId xmlns:a16="http://schemas.microsoft.com/office/drawing/2014/main" id="{A8FF7A99-0352-53BC-F141-90F7C1C856F4}"/>
              </a:ext>
            </a:extLst>
          </p:cNvPr>
          <p:cNvSpPr txBox="1"/>
          <p:nvPr/>
        </p:nvSpPr>
        <p:spPr>
          <a:xfrm>
            <a:off x="6919951" y="5692687"/>
            <a:ext cx="3962400" cy="646331"/>
          </a:xfrm>
          <a:prstGeom prst="rect">
            <a:avLst/>
          </a:prstGeom>
          <a:noFill/>
        </p:spPr>
        <p:txBody>
          <a:bodyPr wrap="square" rtlCol="0">
            <a:spAutoFit/>
          </a:bodyPr>
          <a:lstStyle/>
          <a:p>
            <a:r>
              <a:rPr lang="et-EE" dirty="0" err="1">
                <a:solidFill>
                  <a:schemeClr val="accent4">
                    <a:lumMod val="60000"/>
                    <a:lumOff val="40000"/>
                  </a:schemeClr>
                </a:solidFill>
              </a:rPr>
              <a:t>Kauru</a:t>
            </a:r>
            <a:r>
              <a:rPr lang="et-EE" dirty="0">
                <a:solidFill>
                  <a:schemeClr val="accent4">
                    <a:lumMod val="60000"/>
                    <a:lumOff val="40000"/>
                  </a:schemeClr>
                </a:solidFill>
              </a:rPr>
              <a:t> raba (148 ha) kasvuhoonegaaside mõõtejaam aastal 2018.</a:t>
            </a:r>
          </a:p>
        </p:txBody>
      </p:sp>
    </p:spTree>
    <p:extLst>
      <p:ext uri="{BB962C8B-B14F-4D97-AF65-F5344CB8AC3E}">
        <p14:creationId xmlns:p14="http://schemas.microsoft.com/office/powerpoint/2010/main" val="1999155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6B467-2974-D1EC-4816-C4EB9786A612}"/>
              </a:ext>
            </a:extLst>
          </p:cNvPr>
          <p:cNvSpPr>
            <a:spLocks noGrp="1"/>
          </p:cNvSpPr>
          <p:nvPr>
            <p:ph idx="1"/>
          </p:nvPr>
        </p:nvSpPr>
        <p:spPr>
          <a:xfrm>
            <a:off x="839041" y="1826447"/>
            <a:ext cx="6080913" cy="4512571"/>
          </a:xfrm>
        </p:spPr>
        <p:txBody>
          <a:bodyPr>
            <a:normAutofit lnSpcReduction="10000"/>
          </a:bodyPr>
          <a:lstStyle/>
          <a:p>
            <a:pPr marL="285744" indent="-285744">
              <a:buFont typeface="Arial" panose="020B0604020202020204" pitchFamily="34" charset="0"/>
              <a:buChar char="•"/>
            </a:pPr>
            <a:r>
              <a:rPr lang="et-EE" sz="3600" b="1" dirty="0"/>
              <a:t>Kuivendatud toitainerikkad orgaanilised mullad </a:t>
            </a:r>
            <a:r>
              <a:rPr lang="et-EE" sz="3600" dirty="0"/>
              <a:t>– ühed peamised kasvuhoonegaaside heite allikad </a:t>
            </a:r>
            <a:r>
              <a:rPr lang="et-EE" sz="3600" dirty="0" err="1"/>
              <a:t>LULUCFi</a:t>
            </a:r>
            <a:r>
              <a:rPr lang="et-EE" sz="3600" dirty="0"/>
              <a:t> sektoris </a:t>
            </a:r>
          </a:p>
          <a:p>
            <a:pPr marL="631810" indent="-520687">
              <a:buFont typeface="Wingdings" panose="05000000000000000000" pitchFamily="2" charset="2"/>
              <a:buChar char="ü"/>
            </a:pPr>
            <a:r>
              <a:rPr lang="et-EE" dirty="0"/>
              <a:t>Suurenenud CO</a:t>
            </a:r>
            <a:r>
              <a:rPr lang="et-EE" baseline="-25000" dirty="0"/>
              <a:t>2</a:t>
            </a:r>
            <a:r>
              <a:rPr lang="et-EE" dirty="0"/>
              <a:t> ja N</a:t>
            </a:r>
            <a:r>
              <a:rPr lang="et-EE" baseline="-25000" dirty="0"/>
              <a:t>2</a:t>
            </a:r>
            <a:r>
              <a:rPr lang="et-EE" dirty="0"/>
              <a:t>O heitkogused, mis on tingitud mulla suurenenud </a:t>
            </a:r>
            <a:r>
              <a:rPr lang="et-EE" dirty="0" err="1"/>
              <a:t>mineralisatsioonist</a:t>
            </a:r>
            <a:r>
              <a:rPr lang="et-EE" dirty="0"/>
              <a:t> ja CH</a:t>
            </a:r>
            <a:r>
              <a:rPr lang="et-EE" baseline="-25000" dirty="0"/>
              <a:t>4</a:t>
            </a:r>
            <a:r>
              <a:rPr lang="et-EE" dirty="0"/>
              <a:t> heitkoguste vähenemisest võrreldes looduslike märgaladega, kus ei toimu mulla kuivendamist ja maaharimist.</a:t>
            </a:r>
          </a:p>
          <a:p>
            <a:pPr marL="285744" indent="-285744">
              <a:buFont typeface="Arial" panose="020B0604020202020204" pitchFamily="34" charset="0"/>
              <a:buChar char="•"/>
            </a:pPr>
            <a:endParaRPr lang="et-EE" dirty="0"/>
          </a:p>
          <a:p>
            <a:pPr marL="457189" indent="-457189">
              <a:buAutoNum type="arabicPeriod"/>
            </a:pPr>
            <a:endParaRPr lang="et-EE" dirty="0"/>
          </a:p>
        </p:txBody>
      </p:sp>
      <p:pic>
        <p:nvPicPr>
          <p:cNvPr id="5" name="Picture 4" descr="A picture containing text, clipart&#10;&#10;Description automatically generated">
            <a:extLst>
              <a:ext uri="{FF2B5EF4-FFF2-40B4-BE49-F238E27FC236}">
                <a16:creationId xmlns:a16="http://schemas.microsoft.com/office/drawing/2014/main" id="{7CA98A31-8875-E6B2-E78A-44CF47A49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52" y="518987"/>
            <a:ext cx="1683111" cy="445307"/>
          </a:xfrm>
          <a:prstGeom prst="rect">
            <a:avLst/>
          </a:prstGeom>
        </p:spPr>
      </p:pic>
      <p:sp>
        <p:nvSpPr>
          <p:cNvPr id="6" name="Content Placeholder 2">
            <a:extLst>
              <a:ext uri="{FF2B5EF4-FFF2-40B4-BE49-F238E27FC236}">
                <a16:creationId xmlns:a16="http://schemas.microsoft.com/office/drawing/2014/main" id="{71802646-5C17-4D19-2588-98954123A4B8}"/>
              </a:ext>
            </a:extLst>
          </p:cNvPr>
          <p:cNvSpPr txBox="1">
            <a:spLocks/>
          </p:cNvSpPr>
          <p:nvPr/>
        </p:nvSpPr>
        <p:spPr>
          <a:xfrm>
            <a:off x="780151" y="1059500"/>
            <a:ext cx="11104893" cy="671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3800" b="1" dirty="0">
                <a:latin typeface="+mj-lt"/>
              </a:rPr>
              <a:t>Miks uurida turvasmuldi kliimamuutuste vaatenurgast?</a:t>
            </a:r>
          </a:p>
        </p:txBody>
      </p:sp>
      <p:pic>
        <p:nvPicPr>
          <p:cNvPr id="4" name="Picture 2" descr="Tässi freesturbaala">
            <a:extLst>
              <a:ext uri="{FF2B5EF4-FFF2-40B4-BE49-F238E27FC236}">
                <a16:creationId xmlns:a16="http://schemas.microsoft.com/office/drawing/2014/main" id="{1F8DA24E-B481-6596-8594-968A8A0BC3E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2462" r="25181"/>
          <a:stretch/>
        </p:blipFill>
        <p:spPr bwMode="auto">
          <a:xfrm>
            <a:off x="6988100" y="1800637"/>
            <a:ext cx="4787591" cy="456418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06BE97FE-0C1C-3996-B79F-9521CC28F65D}"/>
              </a:ext>
            </a:extLst>
          </p:cNvPr>
          <p:cNvSpPr txBox="1"/>
          <p:nvPr/>
        </p:nvSpPr>
        <p:spPr>
          <a:xfrm>
            <a:off x="6988099" y="5969683"/>
            <a:ext cx="2921619" cy="369332"/>
          </a:xfrm>
          <a:prstGeom prst="rect">
            <a:avLst/>
          </a:prstGeom>
          <a:noFill/>
        </p:spPr>
        <p:txBody>
          <a:bodyPr wrap="square" rtlCol="0">
            <a:spAutoFit/>
          </a:bodyPr>
          <a:lstStyle/>
          <a:p>
            <a:r>
              <a:rPr lang="et-EE" dirty="0" err="1">
                <a:solidFill>
                  <a:srgbClr val="FFC000"/>
                </a:solidFill>
              </a:rPr>
              <a:t>Tässi</a:t>
            </a:r>
            <a:r>
              <a:rPr lang="et-EE" dirty="0">
                <a:solidFill>
                  <a:srgbClr val="FFC000"/>
                </a:solidFill>
              </a:rPr>
              <a:t> freesturbaväli</a:t>
            </a:r>
          </a:p>
        </p:txBody>
      </p:sp>
    </p:spTree>
    <p:extLst>
      <p:ext uri="{BB962C8B-B14F-4D97-AF65-F5344CB8AC3E}">
        <p14:creationId xmlns:p14="http://schemas.microsoft.com/office/powerpoint/2010/main" val="152447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EB6F452-DC12-1FCF-83B5-7DDD15D66DFE}"/>
              </a:ext>
            </a:extLst>
          </p:cNvPr>
          <p:cNvSpPr txBox="1">
            <a:spLocks/>
          </p:cNvSpPr>
          <p:nvPr/>
        </p:nvSpPr>
        <p:spPr>
          <a:xfrm>
            <a:off x="435913" y="311019"/>
            <a:ext cx="8886508" cy="3117985"/>
          </a:xfrm>
          <a:prstGeom prst="rect">
            <a:avLst/>
          </a:prstGeom>
        </p:spPr>
        <p:txBody>
          <a:bodyPr vert="horz" lIns="91440" tIns="45720" rIns="91440" bIns="45720" rtlCol="0" anchor="b">
            <a:normAutofit/>
          </a:bodyPr>
          <a:lstStyle>
            <a:lvl1pPr marL="0" indent="0" algn="l" defTabSz="914400" rtl="0" eaLnBrk="1" latinLnBrk="0" hangingPunct="1">
              <a:lnSpc>
                <a:spcPct val="120000"/>
              </a:lnSpc>
              <a:spcBef>
                <a:spcPts val="1000"/>
              </a:spcBef>
              <a:buClr>
                <a:srgbClr val="0061AA"/>
              </a:buClr>
              <a:buFont typeface="Arial" panose="020B0604020202020204" pitchFamily="34" charset="0"/>
              <a:buNone/>
              <a:defRPr sz="2400" kern="1200" baseline="0">
                <a:solidFill>
                  <a:srgbClr val="0061AA"/>
                </a:solidFill>
                <a:latin typeface="+mj-lt"/>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ct val="0"/>
              </a:spcBef>
              <a:spcAft>
                <a:spcPts val="600"/>
              </a:spcAft>
            </a:pPr>
            <a:r>
              <a:rPr lang="et-EE" sz="3600" b="1" dirty="0">
                <a:solidFill>
                  <a:schemeClr val="tx1"/>
                </a:solidFill>
                <a:ea typeface="+mj-ea"/>
                <a:cs typeface="+mj-cs"/>
              </a:rPr>
              <a:t>LIFE OrgBalt "Toitainerikaste orgaaniliste muldade kliimamuutuste leevendamise potentsiaali demonstreerimine Balti riikides ja Soomes„</a:t>
            </a:r>
          </a:p>
          <a:p>
            <a:pPr>
              <a:lnSpc>
                <a:spcPct val="90000"/>
              </a:lnSpc>
              <a:spcBef>
                <a:spcPct val="0"/>
              </a:spcBef>
              <a:spcAft>
                <a:spcPts val="600"/>
              </a:spcAft>
            </a:pPr>
            <a:r>
              <a:rPr lang="et-EE" sz="3600" b="1" dirty="0">
                <a:solidFill>
                  <a:schemeClr val="tx1"/>
                </a:solidFill>
                <a:ea typeface="+mj-ea"/>
                <a:cs typeface="+mj-cs"/>
              </a:rPr>
              <a:t>01/08/19-31/08/2024</a:t>
            </a:r>
          </a:p>
          <a:p>
            <a:pPr>
              <a:lnSpc>
                <a:spcPct val="90000"/>
              </a:lnSpc>
              <a:spcBef>
                <a:spcPct val="0"/>
              </a:spcBef>
              <a:spcAft>
                <a:spcPts val="600"/>
              </a:spcAft>
            </a:pPr>
            <a:r>
              <a:rPr lang="et-EE" b="1" dirty="0">
                <a:solidFill>
                  <a:schemeClr val="tx1"/>
                </a:solidFill>
                <a:ea typeface="+mj-ea"/>
                <a:cs typeface="+mj-cs"/>
              </a:rPr>
              <a:t>LIFE18 CCM/LV/001158</a:t>
            </a:r>
          </a:p>
        </p:txBody>
      </p:sp>
      <p:pic>
        <p:nvPicPr>
          <p:cNvPr id="6" name="Picture 5">
            <a:extLst>
              <a:ext uri="{FF2B5EF4-FFF2-40B4-BE49-F238E27FC236}">
                <a16:creationId xmlns:a16="http://schemas.microsoft.com/office/drawing/2014/main" id="{6BD99C29-0898-8FE6-3616-7D5E4343A711}"/>
              </a:ext>
            </a:extLst>
          </p:cNvPr>
          <p:cNvPicPr>
            <a:picLocks noChangeAspect="1"/>
          </p:cNvPicPr>
          <p:nvPr/>
        </p:nvPicPr>
        <p:blipFill>
          <a:blip r:embed="rId3"/>
          <a:stretch>
            <a:fillRect/>
          </a:stretch>
        </p:blipFill>
        <p:spPr>
          <a:xfrm>
            <a:off x="0" y="5189167"/>
            <a:ext cx="12192000" cy="166883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846CF3E-1A8D-9A8D-A637-7E7B37672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8698" y="229054"/>
            <a:ext cx="2815173" cy="744821"/>
          </a:xfrm>
          <a:prstGeom prst="rect">
            <a:avLst/>
          </a:prstGeom>
        </p:spPr>
      </p:pic>
      <p:pic>
        <p:nvPicPr>
          <p:cNvPr id="14" name="Picture 13">
            <a:extLst>
              <a:ext uri="{FF2B5EF4-FFF2-40B4-BE49-F238E27FC236}">
                <a16:creationId xmlns:a16="http://schemas.microsoft.com/office/drawing/2014/main" id="{6EC99B00-0123-5F70-CD02-B35FC6C70F50}"/>
              </a:ext>
            </a:extLst>
          </p:cNvPr>
          <p:cNvPicPr>
            <a:picLocks noChangeAspect="1"/>
          </p:cNvPicPr>
          <p:nvPr/>
        </p:nvPicPr>
        <p:blipFill>
          <a:blip r:embed="rId5"/>
          <a:stretch>
            <a:fillRect/>
          </a:stretch>
        </p:blipFill>
        <p:spPr>
          <a:xfrm>
            <a:off x="5821684" y="2406321"/>
            <a:ext cx="5866447" cy="2435239"/>
          </a:xfrm>
          <a:prstGeom prst="rect">
            <a:avLst/>
          </a:prstGeom>
        </p:spPr>
      </p:pic>
    </p:spTree>
    <p:extLst>
      <p:ext uri="{BB962C8B-B14F-4D97-AF65-F5344CB8AC3E}">
        <p14:creationId xmlns:p14="http://schemas.microsoft.com/office/powerpoint/2010/main" val="225353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6B467-2974-D1EC-4816-C4EB9786A612}"/>
              </a:ext>
            </a:extLst>
          </p:cNvPr>
          <p:cNvSpPr>
            <a:spLocks noGrp="1"/>
          </p:cNvSpPr>
          <p:nvPr>
            <p:ph idx="1"/>
          </p:nvPr>
        </p:nvSpPr>
        <p:spPr>
          <a:xfrm>
            <a:off x="839039" y="1826447"/>
            <a:ext cx="10106869" cy="3972059"/>
          </a:xfrm>
        </p:spPr>
        <p:txBody>
          <a:bodyPr>
            <a:normAutofit/>
          </a:bodyPr>
          <a:lstStyle/>
          <a:p>
            <a:pPr marL="514338" indent="-514338">
              <a:buAutoNum type="arabicPeriod"/>
            </a:pPr>
            <a:r>
              <a:rPr lang="et-EE" dirty="0"/>
              <a:t>Parandada kuivendatud </a:t>
            </a:r>
            <a:r>
              <a:rPr lang="et-EE" b="1" dirty="0"/>
              <a:t>toitainerikaste orgaaniliste muldade </a:t>
            </a:r>
            <a:r>
              <a:rPr lang="et-EE" dirty="0"/>
              <a:t>kasvuhoonegaaside </a:t>
            </a:r>
            <a:r>
              <a:rPr lang="et-EE" b="1" dirty="0"/>
              <a:t>voo arvutusi</a:t>
            </a:r>
            <a:r>
              <a:rPr lang="et-EE" dirty="0"/>
              <a:t>, võttes arvesse projektipiirkonnapõhiseid tegevusandmeid ja heitekoefitsiente</a:t>
            </a:r>
          </a:p>
          <a:p>
            <a:pPr marL="514338" indent="-514338">
              <a:buAutoNum type="arabicPeriod"/>
            </a:pPr>
            <a:r>
              <a:rPr lang="et-EE" b="1" dirty="0"/>
              <a:t>Teha kindlaks ja tõendada </a:t>
            </a:r>
            <a:r>
              <a:rPr lang="et-EE" dirty="0" err="1"/>
              <a:t>kestlikke</a:t>
            </a:r>
            <a:r>
              <a:rPr lang="et-EE" dirty="0"/>
              <a:t>, ja kulutõhusaid </a:t>
            </a:r>
            <a:r>
              <a:rPr lang="et-EE" b="1" dirty="0"/>
              <a:t>kliimamuutuste leevendamise meetmeid</a:t>
            </a:r>
          </a:p>
          <a:p>
            <a:pPr marL="514338" indent="-514338">
              <a:buAutoNum type="arabicPeriod"/>
            </a:pPr>
            <a:r>
              <a:rPr lang="et-EE" b="1" dirty="0"/>
              <a:t>Pakkuda vahendeid ja suuniseid kliimamuutuste leevendamise poliitika väljatöötamiseks</a:t>
            </a:r>
            <a:r>
              <a:rPr lang="et-EE" dirty="0"/>
              <a:t>, rakendamiseks ja tõhususe kontrollimiseks</a:t>
            </a:r>
          </a:p>
          <a:p>
            <a:pPr marL="457189" indent="-457189">
              <a:buAutoNum type="arabicPeriod"/>
            </a:pPr>
            <a:endParaRPr lang="et-EE" dirty="0"/>
          </a:p>
        </p:txBody>
      </p:sp>
      <p:pic>
        <p:nvPicPr>
          <p:cNvPr id="5" name="Picture 4" descr="A picture containing text, clipart&#10;&#10;Description automatically generated">
            <a:extLst>
              <a:ext uri="{FF2B5EF4-FFF2-40B4-BE49-F238E27FC236}">
                <a16:creationId xmlns:a16="http://schemas.microsoft.com/office/drawing/2014/main" id="{7CA98A31-8875-E6B2-E78A-44CF47A49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52" y="518987"/>
            <a:ext cx="1683111" cy="445307"/>
          </a:xfrm>
          <a:prstGeom prst="rect">
            <a:avLst/>
          </a:prstGeom>
        </p:spPr>
      </p:pic>
      <p:sp>
        <p:nvSpPr>
          <p:cNvPr id="6" name="Content Placeholder 2">
            <a:extLst>
              <a:ext uri="{FF2B5EF4-FFF2-40B4-BE49-F238E27FC236}">
                <a16:creationId xmlns:a16="http://schemas.microsoft.com/office/drawing/2014/main" id="{71802646-5C17-4D19-2588-98954123A4B8}"/>
              </a:ext>
            </a:extLst>
          </p:cNvPr>
          <p:cNvSpPr txBox="1">
            <a:spLocks/>
          </p:cNvSpPr>
          <p:nvPr/>
        </p:nvSpPr>
        <p:spPr>
          <a:xfrm>
            <a:off x="780151" y="1059500"/>
            <a:ext cx="10513927" cy="671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3600" b="1" dirty="0">
                <a:latin typeface="+mj-lt"/>
              </a:rPr>
              <a:t>LIFE OrgBalt üldised eesmärgid</a:t>
            </a:r>
          </a:p>
        </p:txBody>
      </p:sp>
      <p:sp>
        <p:nvSpPr>
          <p:cNvPr id="2" name="TextBox 1">
            <a:extLst>
              <a:ext uri="{FF2B5EF4-FFF2-40B4-BE49-F238E27FC236}">
                <a16:creationId xmlns:a16="http://schemas.microsoft.com/office/drawing/2014/main" id="{E08801FC-59D6-C548-AFFE-7A93F41A0848}"/>
              </a:ext>
            </a:extLst>
          </p:cNvPr>
          <p:cNvSpPr txBox="1"/>
          <p:nvPr/>
        </p:nvSpPr>
        <p:spPr>
          <a:xfrm>
            <a:off x="2463263" y="5269693"/>
            <a:ext cx="8143875" cy="830997"/>
          </a:xfrm>
          <a:prstGeom prst="rect">
            <a:avLst/>
          </a:prstGeom>
          <a:noFill/>
        </p:spPr>
        <p:txBody>
          <a:bodyPr wrap="square" rtlCol="0">
            <a:spAutoFit/>
          </a:bodyPr>
          <a:lstStyle/>
          <a:p>
            <a:r>
              <a:rPr lang="et-EE" sz="2400" dirty="0">
                <a:solidFill>
                  <a:srgbClr val="FF0000"/>
                </a:solidFill>
              </a:rPr>
              <a:t>Projekti tulemusi tutvustav </a:t>
            </a:r>
            <a:r>
              <a:rPr lang="et-EE" sz="2400" dirty="0" err="1">
                <a:solidFill>
                  <a:srgbClr val="FF0000"/>
                </a:solidFill>
              </a:rPr>
              <a:t>workshop</a:t>
            </a:r>
            <a:r>
              <a:rPr lang="et-EE" sz="2400" dirty="0">
                <a:solidFill>
                  <a:srgbClr val="FF0000"/>
                </a:solidFill>
              </a:rPr>
              <a:t>/seminar on planeeritud farmeritele ja teistele huvigruppidele veebruar-märts 2024!</a:t>
            </a:r>
          </a:p>
        </p:txBody>
      </p:sp>
    </p:spTree>
    <p:extLst>
      <p:ext uri="{BB962C8B-B14F-4D97-AF65-F5344CB8AC3E}">
        <p14:creationId xmlns:p14="http://schemas.microsoft.com/office/powerpoint/2010/main" val="1855809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D571369-5122-E44A-8CCD-1B14D2D644AB}">
  <we:reference id="wa104380907" version="3.0.0.1" store="en-GB" storeType="OMEX"/>
  <we:alternateReferences>
    <we:reference id="wa104380907" version="3.0.0.1" store="WA10438090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21c6c1-7b76-4900-9e81-e7ad817ef4ac">
      <UserInfo>
        <DisplayName>Kaido Soosaar</DisplayName>
        <AccountId>9</AccountId>
        <AccountType/>
      </UserInfo>
      <UserInfo>
        <DisplayName>Ülo Mander</DisplayName>
        <AccountId>27</AccountId>
        <AccountType/>
      </UserInfo>
    </SharedWithUsers>
    <TaxCatchAll xmlns="5321c6c1-7b76-4900-9e81-e7ad817ef4ac" xsi:nil="true"/>
    <lcf76f155ced4ddcb4097134ff3c332f xmlns="094249d1-8f76-4795-bb30-710e080d2d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A932ECE71B654D84684433096177A9" ma:contentTypeVersion="17" ma:contentTypeDescription="Create a new document." ma:contentTypeScope="" ma:versionID="251340734ee76457fc2cfe4cef315bc5">
  <xsd:schema xmlns:xsd="http://www.w3.org/2001/XMLSchema" xmlns:xs="http://www.w3.org/2001/XMLSchema" xmlns:p="http://schemas.microsoft.com/office/2006/metadata/properties" xmlns:ns2="094249d1-8f76-4795-bb30-710e080d2d50" xmlns:ns3="5321c6c1-7b76-4900-9e81-e7ad817ef4ac" targetNamespace="http://schemas.microsoft.com/office/2006/metadata/properties" ma:root="true" ma:fieldsID="b8dd4fb0cec3ed6192d57ea0561dc82d" ns2:_="" ns3:_="">
    <xsd:import namespace="094249d1-8f76-4795-bb30-710e080d2d50"/>
    <xsd:import namespace="5321c6c1-7b76-4900-9e81-e7ad817ef4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249d1-8f76-4795-bb30-710e080d2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44507a-2240-43b3-ac0d-7ebfe205ba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21c6c1-7b76-4900-9e81-e7ad817ef4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e079f0-9ae7-469a-a9e0-67d19a61f8d2}" ma:internalName="TaxCatchAll" ma:showField="CatchAllData" ma:web="5321c6c1-7b76-4900-9e81-e7ad817ef4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280FA-9A7A-40FD-A1E2-9036E463DD0F}">
  <ds:schemaRefs>
    <ds:schemaRef ds:uri="http://schemas.openxmlformats.org/package/2006/metadata/core-properties"/>
    <ds:schemaRef ds:uri="81041cd4-0fe0-4f41-a668-7aa6fdc7c30d"/>
    <ds:schemaRef ds:uri="http://purl.org/dc/terms/"/>
    <ds:schemaRef ds:uri="http://schemas.microsoft.com/office/infopath/2007/PartnerControls"/>
    <ds:schemaRef ds:uri="http://schemas.microsoft.com/office/2006/documentManagement/types"/>
    <ds:schemaRef ds:uri="000eb00a-369b-4fef-b15c-2b57546cd309"/>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9D1D09D8-34A4-4B86-AC27-C4E6C605BC8B}">
  <ds:schemaRefs>
    <ds:schemaRef ds:uri="http://schemas.microsoft.com/sharepoint/v3/contenttype/forms"/>
  </ds:schemaRefs>
</ds:datastoreItem>
</file>

<file path=customXml/itemProps3.xml><?xml version="1.0" encoding="utf-8"?>
<ds:datastoreItem xmlns:ds="http://schemas.openxmlformats.org/officeDocument/2006/customXml" ds:itemID="{AB23A59D-A781-4C93-AABF-38BE685EA7C6}"/>
</file>

<file path=docProps/app.xml><?xml version="1.0" encoding="utf-8"?>
<Properties xmlns="http://schemas.openxmlformats.org/officeDocument/2006/extended-properties" xmlns:vt="http://schemas.openxmlformats.org/officeDocument/2006/docPropsVTypes">
  <Template>Office Theme</Template>
  <TotalTime>4498</TotalTime>
  <Words>4831</Words>
  <Application>Microsoft Office PowerPoint</Application>
  <PresentationFormat>Widescreen</PresentationFormat>
  <Paragraphs>768</Paragraphs>
  <Slides>36</Slides>
  <Notes>30</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Arial</vt:lpstr>
      <vt:lpstr>Calibri</vt:lpstr>
      <vt:lpstr>Calibri Light</vt:lpstr>
      <vt:lpstr>Epilogue</vt:lpstr>
      <vt:lpstr>Helvetica Neue</vt:lpstr>
      <vt:lpstr>Minion Pro</vt:lpstr>
      <vt:lpstr>Open Sans</vt:lpstr>
      <vt:lpstr>Segoe UI</vt:lpstr>
      <vt:lpstr>Times New Roman</vt:lpstr>
      <vt:lpstr>Tinos</vt:lpstr>
      <vt:lpstr>Wingdings</vt:lpstr>
      <vt:lpstr>Office Theme</vt:lpstr>
      <vt:lpstr>1_Office Theme</vt:lpstr>
      <vt:lpstr>PowerPoint Presentation</vt:lpstr>
      <vt:lpstr>PowerPoint Presentation</vt:lpstr>
      <vt:lpstr>PowerPoint Presentation</vt:lpstr>
      <vt:lpstr>PowerPoint Presentation</vt:lpstr>
      <vt:lpstr>N2O kontsentratsioon atmosfääris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IPCC CO2 heitekoefitsiendid (tonni CO2-C ha-1 a-1)</vt:lpstr>
      <vt:lpstr>PowerPoint Presentation</vt:lpstr>
      <vt:lpstr>PowerPoint Presentation</vt:lpstr>
      <vt:lpstr>Esialgsed täpsustunud heitekoefitsiendid (Läti andmetel)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Interactive Videos with PowerPoint and Office Mix</dc:title>
  <dc:creator>Johan</dc:creator>
  <cp:lastModifiedBy>Kaisa Vahtmäe</cp:lastModifiedBy>
  <cp:revision>10</cp:revision>
  <dcterms:created xsi:type="dcterms:W3CDTF">2016-01-07T07:52:03Z</dcterms:created>
  <dcterms:modified xsi:type="dcterms:W3CDTF">2023-10-02T07:52:40Z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0x010100501CCEC969791741BF2E5BADC8A5E390</vt:lpwstr>
  </property>
  <property fmtid="{D5CDD505-2E9C-101B-9397-08002B2CF9AE}" pid="3" name="MediaServiceImageTags">
    <vt:lpwstr/>
  </property>
</Properties>
</file>