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b568358e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b568358e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5d7eabea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5d7eabe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5d7eabea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5d7eabe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5d7eabe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5d7eabe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5d7eabea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5d7eabea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5d7eabea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5d7eabea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5d7eabea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5d7eabea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5d7eabea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5d7eabea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5d7eabea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5d7eabea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5d7eabea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5d7eabea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5d7eabea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5d7eabea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2f8989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62f8989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8e008e5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8e008e5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8e008e5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8e008e5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b568358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b568358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b568358e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b568358e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b568358e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b568358e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5d7eabea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5d7eabea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5d7eabea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5d7eabea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58425"/>
            <a:ext cx="8520600" cy="15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highlight>
                  <a:srgbClr val="FFFFFF"/>
                </a:highlight>
              </a:rPr>
              <a:t>Põllumees turvasmuldade hoidjana. Mida toovad erinevad poliitikad?</a:t>
            </a:r>
            <a:endParaRPr sz="79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65825"/>
            <a:ext cx="85206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Aleksei Lotman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0" y="3254350"/>
            <a:ext cx="3024200" cy="17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710" y="3574200"/>
            <a:ext cx="3306290" cy="1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0649" y="3786700"/>
            <a:ext cx="3089300" cy="13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7175" y="1763825"/>
            <a:ext cx="1396825" cy="1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 ohustab märgi pärandniite?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21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Põllumajanduse intensiivistamine, sh. kuivendus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Põllumajanduse lakkamine, karjas käivate loomade arvu vähenemine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“Arendus”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Saastamine ja kliimamuutus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Põllumajanduse ja märgalade/turbamaade kaitse konfliktid laiemalt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295125"/>
            <a:ext cx="85206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Kuivendus, sh.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Sooheinamaade muutmine drenaažiga uudismaadeks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Poldrid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Väikemärgalade kadu põllumajandusmaastikus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Turbakaevandamine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Saastamine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Võõrliigid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Soo(metsa)de raadamine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Põllumajandus kuivendatud turvasmuldadel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Kuivendatud turvasmullad mineraliseeruvad, eriti haritava maa korral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Täna nende maade haritavana kasutamine tihti ka ebamajanduslik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Rohumaana kasutus mõistlikum, kuigi siingi on murekohti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Püsirohumaadeks muutmist toetab ka ÜPP strateegiakava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Mõistlik oleks ka vee taseme tõstmine, mis pidurdaks turba mineraliseerimist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ÜPP strateegiakavas selget toetust pole (v.a. investeeringud)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ÜPP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vanim poliitika (või vähemalt üks vanemaid)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Algselt keskkonnaaspekt puudus ja turvasmuldade säilitamine ei olnud päevakorral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Järjestikused reformid on ajapikku toonud fookusesse ka keskkonna, sh. </a:t>
            </a:r>
            <a:r>
              <a:rPr lang="en"/>
              <a:t>turvasmullad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Praegu kehtiva ÜPP õigusaamistiku osaks on keskkond tingimuslikkuse, ökokavade ja keskkonnameetme kaudu, vähemal määral ka investeeringute teel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Samas kahtlus, et mõned meetmed jätkuvalt soodustavad turvasmulla hävingut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1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ÜPP üldeesmärk II: Edendada keskkonnahoidu ja kliimameetmeid ning panustada Euroopa Liidu keskkonna- ja kliimaeesmärkidesse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776175"/>
            <a:ext cx="8520600" cy="27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Panustada kliimamuutuste leevendamisse ja nendega kohanemisse ning säästvasse energiasse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Edendada säästvat arengut ja selliste loodusvarade tõhusat majandamist nagu vesi, muld ja õhk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Panustada elurikkuse kaitsesse, edendada ökosüsteemi teenuseid ning säilitada elupaiku ja maastikke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Tingimuslikkus strateegiakavas turvasmuldade kaitsel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HPK 2. Märg- ja turbaalade kaitse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Strateegiakava muudatuses plaanitakse nõuet nõrgendada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HPK 9. Keskkonnatundlike püsirohumaade ümberkujundamise ja kündmise keeld Natura 2000 aladel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Strateegiakava meetmed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Mulla- ja veekaitsetoetus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Väärtusliku püsirohumaa säilitamise toetus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Pärandniidu hooldamise toetus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Investeeringud taristusse (kuivendus ja kahepoolne reguleerimine)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Maaparanduslikud keskkonnarajatised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Strateegiad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Elurikkuse strateegia aastani 2030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Sh. looduse kaitse ja taastamine põllumajandusmaal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Sh. süsinikurikkad ökosüsteemid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Talust taldrikule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Sh. keskkonna- ja kliimakaalutlused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Veidi looduse taastamise määruse eelnõust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Väga oluline eelnõu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Sisaldab ka põllumajanduslike turvasmuldade kaitse sätet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Menetlus üle kivide ja kändude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Euroopa Parlament hääletas kogu põllumajandusega seotud artikli välja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Triloogid käimas, tulemus veel lahtine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Õige pisut mulladirektiivi eelnõust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Eesmärk kaitsta muldi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Peamiselt seirekohustused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Siiski artikkel 10 näeb ette, et riigid </a:t>
            </a:r>
            <a:r>
              <a:rPr lang="en"/>
              <a:t>määravad kindlaks kestlikud mullamajandamistavad ja mulla seisundit negatiivselt mõjutavad tavad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Artiklis viidatud lisa III nimetab ühe säästva majjandamisvõttena ka turvasmuldades optimaalse veetaseme tagamist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Eelnõu menetlus on algusjärgus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275" y="-98675"/>
            <a:ext cx="62947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Mesopotaamia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Niiluse delta ja lamm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Hiina suure jõed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Indus ja Ganges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Uus-Guinea mäestikusood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Saheli ja Sahaara oaasid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Kesk- ja Lõuna-Ameerika soised metsad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Oaasid ja lammid rändkarjakasvatajate elus</a:t>
            </a:r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Põllumamajandusel on märjad juured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Kokkuvõtteks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Põllumajandusega on seotud mitmed keskkonnamured ja paljud loodusväärtused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Säästev põllumajandus, mis toodab toitu loodust (sh. turvasmuldi) hoides, on võimalik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Need talunikud, kes juba täna toodavad säästvalt, väärivad tunnustust ja toetust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Tänane (põllumajandus)poliitika paraku annab jätkuvalt veidi vastuolulisi signaale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Koostöö looduskaitsjate ja põllumeeste vahel peab süvenema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14500"/>
            <a:ext cx="85206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Enne turvasmulla juurde minekut: miks põllumajandus looduskaitsjaid/keskkonnakaitsjaid huvitab?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61925"/>
            <a:ext cx="8520600" cy="3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2044" lvl="0" marL="1191768" marR="2743860" rtl="0" algn="l">
              <a:lnSpc>
                <a:spcPct val="92410"/>
              </a:lnSpc>
              <a:spcBef>
                <a:spcPts val="1138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aseline="30000" lang="en" sz="2400">
                <a:solidFill>
                  <a:schemeClr val="dk1"/>
                </a:solidFill>
              </a:rPr>
              <a:t>● </a:t>
            </a:r>
            <a:r>
              <a:rPr lang="en" sz="3200">
                <a:solidFill>
                  <a:schemeClr val="dk1"/>
                </a:solidFill>
              </a:rPr>
              <a:t>Sellega on seotud olulised  loodusväärtused </a:t>
            </a:r>
            <a:endParaRPr sz="3200">
              <a:solidFill>
                <a:schemeClr val="dk1"/>
              </a:solidFill>
            </a:endParaRPr>
          </a:p>
          <a:p>
            <a:pPr indent="-311637" lvl="0" marL="1191361" marR="2302102" rtl="0" algn="l">
              <a:lnSpc>
                <a:spcPct val="92410"/>
              </a:lnSpc>
              <a:spcBef>
                <a:spcPts val="6458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aseline="30000" lang="en" sz="2400">
                <a:solidFill>
                  <a:schemeClr val="dk1"/>
                </a:solidFill>
              </a:rPr>
              <a:t>● </a:t>
            </a:r>
            <a:r>
              <a:rPr lang="en" sz="3200">
                <a:solidFill>
                  <a:schemeClr val="dk1"/>
                </a:solidFill>
              </a:rPr>
              <a:t>Sellega on seotud ka mitmed  keskkonnaprobleemid </a:t>
            </a:r>
            <a:endParaRPr sz="3200">
              <a:solidFill>
                <a:schemeClr val="dk1"/>
              </a:solidFill>
            </a:endParaRPr>
          </a:p>
          <a:p>
            <a:pPr indent="0" lvl="0" marL="879723" rtl="0" algn="l">
              <a:lnSpc>
                <a:spcPct val="100000"/>
              </a:lnSpc>
              <a:spcBef>
                <a:spcPts val="5718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aseline="30000" lang="en" sz="2400">
                <a:solidFill>
                  <a:schemeClr val="dk1"/>
                </a:solidFill>
              </a:rPr>
              <a:t>● </a:t>
            </a:r>
            <a:r>
              <a:rPr lang="en" sz="3200">
                <a:solidFill>
                  <a:schemeClr val="dk1"/>
                </a:solidFill>
              </a:rPr>
              <a:t>Eks me kõik tahame süüa - toit ei teki poes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Kas ökoloogiline  jätkusuutlikkus halvendab toidujulgeolekut?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324500"/>
            <a:ext cx="85206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5382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 Säästlik põllumajandus </a:t>
            </a:r>
            <a:endParaRPr sz="3200">
              <a:solidFill>
                <a:schemeClr val="dk1"/>
              </a:solidFill>
            </a:endParaRPr>
          </a:p>
          <a:p>
            <a:pPr indent="0" lvl="0" marL="97703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– saastab võimalikult vähe keskkonda </a:t>
            </a:r>
            <a:endParaRPr sz="2800">
              <a:solidFill>
                <a:schemeClr val="dk1"/>
              </a:solidFill>
            </a:endParaRPr>
          </a:p>
          <a:p>
            <a:pPr indent="0" lvl="0" marL="977036" rtl="0" algn="l">
              <a:lnSpc>
                <a:spcPct val="100000"/>
              </a:lnSpc>
              <a:spcBef>
                <a:spcPts val="1012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– kasutab elurikkust säästvalt </a:t>
            </a:r>
            <a:endParaRPr sz="2800">
              <a:solidFill>
                <a:schemeClr val="dk1"/>
              </a:solidFill>
            </a:endParaRPr>
          </a:p>
          <a:p>
            <a:pPr indent="-336753" lvl="0" marL="874979" marR="873403" rtl="0" algn="l">
              <a:lnSpc>
                <a:spcPct val="99402"/>
              </a:lnSpc>
              <a:spcBef>
                <a:spcPts val="1032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 Toidujulgeolek on tagatud, kui sõltume vähem kaugelt pärit sisenditest nagu väetis, kütus, sööt ja seeme </a:t>
            </a:r>
            <a:endParaRPr sz="3200">
              <a:solidFill>
                <a:schemeClr val="dk1"/>
              </a:solidFill>
            </a:endParaRPr>
          </a:p>
          <a:p>
            <a:pPr indent="438810" lvl="0" marL="538226" marR="1973327" rtl="0" algn="l">
              <a:lnSpc>
                <a:spcPct val="1118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– Ka ekspordisõltuvus võib olla julgeolekurisk</a:t>
            </a:r>
            <a:endParaRPr sz="2800">
              <a:solidFill>
                <a:schemeClr val="dk1"/>
              </a:solidFill>
            </a:endParaRPr>
          </a:p>
          <a:p>
            <a:pPr indent="0" lvl="0" marL="538226" marR="1973327" rtl="0" algn="l">
              <a:lnSpc>
                <a:spcPct val="1118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3200">
                <a:solidFill>
                  <a:schemeClr val="dk1"/>
                </a:solidFill>
              </a:rPr>
              <a:t>• Toidujulgeolek ja keskkonnahoid ei ole  vastuolus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Kõrge loodusväärtusega põllumajandusmaa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Pärandkooslused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Mosaiiksed põllumajandusmaastikud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Liikide elupaigad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Eriti suur on nende tähtsus Euroopa looduskaitses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Tegelik põllumajanduspoliitika mõju on vastuoluline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Seotud ka põllumajandusmaal olevate märgalade/turvasmuldadega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5846775" y="1152474"/>
            <a:ext cx="26547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/>
              <a:t>Pärandkooslused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Pärandkooslused ehk poollooduslikud kooslused - KLV põllumajandusmaa olulisim osa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Kujunenud pikaajalise karjatamise ja/või niitmise ning osalt võsavõtmise jm taolise tegevuse tulemusel (mitte künni-külvi teel)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Inimmõju lõppedes kasvavad kinni, muutudes võsaks või roostikuks vmt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Olulised elupaigad paljudele sh. ka ohustatud liikidele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Paljud pärandkooslused on märgalad, sh. ka turbamaad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321675"/>
            <a:ext cx="85206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Pärandkooslused EL looduskaitses - loodusdirektiivi lisa I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Rannaniidud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Loopealsed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Aruniidud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Luhad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Puisniidud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Puiskarjamaad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Sooniidud ja rohusood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Nõmmed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Loodusdirektiiv (1992) ja linnudirektiiv (1979/2009)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Otseselt turvasmuldade kaitsega ei tegele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Kaitsevad mitmeid märgalaelupaiku (loodusdirektiivi lisa I) ja märgaladega seotud liikide elupaiku (loodusdirektiivi lisa II ja linnudirektiivi lisa 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Nende elupaikade kaitseks tuleb moodustada Natura 2000 alade võrgustik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N2000 aladel olevaid elupaiku tuleb kaitsta ka väljast tuleva mõju vastu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Väljaspool N2000 alasid on kaitse üsna olematu, aga samas on riikidel vastutus elupaikade hea seisundi säilitamise eest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Märgalad ja veel ääres karjatamine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025" y="912750"/>
            <a:ext cx="5381974" cy="41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Vajalik pool-looduslikele märgalaelupaikadele (rannaniidud, luhad) ja nende liikidele (rüdi, vigle jt)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Toetatakse N2000 aladel ÜPP strateegiakava vahenditest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932ECE71B654D84684433096177A9" ma:contentTypeVersion="17" ma:contentTypeDescription="Create a new document." ma:contentTypeScope="" ma:versionID="251340734ee76457fc2cfe4cef315bc5">
  <xsd:schema xmlns:xsd="http://www.w3.org/2001/XMLSchema" xmlns:xs="http://www.w3.org/2001/XMLSchema" xmlns:p="http://schemas.microsoft.com/office/2006/metadata/properties" xmlns:ns2="094249d1-8f76-4795-bb30-710e080d2d50" xmlns:ns3="5321c6c1-7b76-4900-9e81-e7ad817ef4ac" targetNamespace="http://schemas.microsoft.com/office/2006/metadata/properties" ma:root="true" ma:fieldsID="b8dd4fb0cec3ed6192d57ea0561dc82d" ns2:_="" ns3:_="">
    <xsd:import namespace="094249d1-8f76-4795-bb30-710e080d2d50"/>
    <xsd:import namespace="5321c6c1-7b76-4900-9e81-e7ad817ef4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249d1-8f76-4795-bb30-710e080d2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44507a-2240-43b3-ac0d-7ebfe205ba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1c6c1-7b76-4900-9e81-e7ad817ef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e079f0-9ae7-469a-a9e0-67d19a61f8d2}" ma:internalName="TaxCatchAll" ma:showField="CatchAllData" ma:web="5321c6c1-7b76-4900-9e81-e7ad817ef4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AD854C-3306-48F0-9F83-3412BE6201C1}"/>
</file>

<file path=customXml/itemProps2.xml><?xml version="1.0" encoding="utf-8"?>
<ds:datastoreItem xmlns:ds="http://schemas.openxmlformats.org/officeDocument/2006/customXml" ds:itemID="{2A131511-2DB2-4D0F-A991-0E051CFE2644}"/>
</file>