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351" r:id="rId3"/>
    <p:sldId id="353" r:id="rId4"/>
    <p:sldId id="355" r:id="rId5"/>
    <p:sldId id="346" r:id="rId6"/>
    <p:sldId id="356" r:id="rId7"/>
    <p:sldId id="357" r:id="rId8"/>
    <p:sldId id="352" r:id="rId9"/>
    <p:sldId id="363" r:id="rId10"/>
    <p:sldId id="368" r:id="rId11"/>
    <p:sldId id="362" r:id="rId12"/>
    <p:sldId id="367" r:id="rId13"/>
    <p:sldId id="365" r:id="rId14"/>
    <p:sldId id="366" r:id="rId15"/>
    <p:sldId id="364" r:id="rId16"/>
    <p:sldId id="360" r:id="rId17"/>
    <p:sldId id="358" r:id="rId18"/>
    <p:sldId id="329" r:id="rId19"/>
    <p:sldId id="331" r:id="rId20"/>
    <p:sldId id="314" r:id="rId21"/>
    <p:sldId id="315" r:id="rId22"/>
    <p:sldId id="369" r:id="rId23"/>
    <p:sldId id="370" r:id="rId24"/>
    <p:sldId id="293" r:id="rId25"/>
    <p:sldId id="361"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tt" initials="j" lastIdx="1" clrIdx="0">
    <p:extLst>
      <p:ext uri="{19B8F6BF-5375-455C-9EA6-DF929625EA0E}">
        <p15:presenceInfo xmlns:p15="http://schemas.microsoft.com/office/powerpoint/2012/main" userId="88575cc8856525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3947" autoAdjust="0"/>
  </p:normalViewPr>
  <p:slideViewPr>
    <p:cSldViewPr snapToGrid="0">
      <p:cViewPr varScale="1">
        <p:scale>
          <a:sx n="117" d="100"/>
          <a:sy n="117" d="100"/>
        </p:scale>
        <p:origin x="141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649CF-EA8C-4803-91E0-EA98CAD21B65}" type="datetimeFigureOut">
              <a:rPr lang="et-EE" smtClean="0"/>
              <a:t>01.10.2023</a:t>
            </a:fld>
            <a:endParaRPr lang="et-E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E73185-FB11-4A6D-AE00-1684532E9FD5}" type="slidenum">
              <a:rPr lang="et-EE" smtClean="0"/>
              <a:t>‹#›</a:t>
            </a:fld>
            <a:endParaRPr lang="et-EE"/>
          </a:p>
        </p:txBody>
      </p:sp>
    </p:spTree>
    <p:extLst>
      <p:ext uri="{BB962C8B-B14F-4D97-AF65-F5344CB8AC3E}">
        <p14:creationId xmlns:p14="http://schemas.microsoft.com/office/powerpoint/2010/main" val="3542876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kik.ee/et/toetatav-tegevus/efektiivne-soojusenergia-tootmine-ja-ulekann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Villpeade</a:t>
            </a:r>
            <a:r>
              <a:rPr lang="en-GB" dirty="0" smtClean="0"/>
              <a:t> </a:t>
            </a:r>
            <a:r>
              <a:rPr lang="en-GB" dirty="0" err="1" smtClean="0"/>
              <a:t>vahel</a:t>
            </a:r>
            <a:r>
              <a:rPr lang="en-GB" dirty="0" smtClean="0"/>
              <a:t> </a:t>
            </a:r>
            <a:r>
              <a:rPr lang="en-GB" dirty="0" err="1" smtClean="0"/>
              <a:t>näen</a:t>
            </a:r>
            <a:r>
              <a:rPr lang="en-GB" dirty="0" smtClean="0"/>
              <a:t> </a:t>
            </a:r>
            <a:r>
              <a:rPr lang="en-GB" dirty="0" err="1" smtClean="0"/>
              <a:t>soopihla</a:t>
            </a:r>
            <a:r>
              <a:rPr lang="en-GB" dirty="0" smtClean="0"/>
              <a:t>, </a:t>
            </a:r>
            <a:r>
              <a:rPr lang="en-GB" dirty="0" err="1" smtClean="0"/>
              <a:t>mitut</a:t>
            </a:r>
            <a:r>
              <a:rPr lang="en-GB" dirty="0" smtClean="0"/>
              <a:t> </a:t>
            </a:r>
            <a:r>
              <a:rPr lang="en-GB" dirty="0" err="1" smtClean="0"/>
              <a:t>liiki</a:t>
            </a:r>
            <a:r>
              <a:rPr lang="en-GB" dirty="0" smtClean="0"/>
              <a:t> </a:t>
            </a:r>
            <a:br>
              <a:rPr lang="en-GB" dirty="0" smtClean="0"/>
            </a:br>
            <a:r>
              <a:rPr lang="en-GB" dirty="0" err="1" smtClean="0"/>
              <a:t>tarnasid</a:t>
            </a:r>
            <a:r>
              <a:rPr lang="en-GB" dirty="0" smtClean="0"/>
              <a:t> </a:t>
            </a:r>
            <a:r>
              <a:rPr lang="en-GB" dirty="0" err="1" smtClean="0"/>
              <a:t>ja</a:t>
            </a:r>
            <a:r>
              <a:rPr lang="en-GB" dirty="0" smtClean="0"/>
              <a:t> </a:t>
            </a:r>
            <a:r>
              <a:rPr lang="en-GB" dirty="0" err="1" smtClean="0"/>
              <a:t>mõned</a:t>
            </a:r>
            <a:r>
              <a:rPr lang="en-GB" dirty="0" smtClean="0"/>
              <a:t> </a:t>
            </a:r>
            <a:r>
              <a:rPr lang="en-GB" dirty="0" err="1" smtClean="0"/>
              <a:t>käpad</a:t>
            </a:r>
            <a:r>
              <a:rPr lang="en-GB" dirty="0" smtClean="0"/>
              <a:t> on seal </a:t>
            </a:r>
            <a:r>
              <a:rPr lang="en-GB" dirty="0" err="1" smtClean="0"/>
              <a:t>samuti</a:t>
            </a:r>
            <a:r>
              <a:rPr lang="en-GB" dirty="0" smtClean="0"/>
              <a:t> </a:t>
            </a:r>
            <a:r>
              <a:rPr lang="en-GB" dirty="0" err="1" smtClean="0"/>
              <a:t>peidus</a:t>
            </a:r>
            <a:r>
              <a:rPr lang="en-GB" dirty="0" smtClean="0"/>
              <a:t>.</a:t>
            </a:r>
            <a:endParaRPr lang="en-GB" dirty="0"/>
          </a:p>
        </p:txBody>
      </p:sp>
      <p:sp>
        <p:nvSpPr>
          <p:cNvPr id="4" name="Slide Number Placeholder 3"/>
          <p:cNvSpPr>
            <a:spLocks noGrp="1"/>
          </p:cNvSpPr>
          <p:nvPr>
            <p:ph type="sldNum" sz="quarter" idx="10"/>
          </p:nvPr>
        </p:nvSpPr>
        <p:spPr/>
        <p:txBody>
          <a:bodyPr/>
          <a:lstStyle/>
          <a:p>
            <a:fld id="{A8E73185-FB11-4A6D-AE00-1684532E9FD5}" type="slidenum">
              <a:rPr lang="et-EE" smtClean="0"/>
              <a:t>2</a:t>
            </a:fld>
            <a:endParaRPr lang="et-EE"/>
          </a:p>
        </p:txBody>
      </p:sp>
    </p:spTree>
    <p:extLst>
      <p:ext uri="{BB962C8B-B14F-4D97-AF65-F5344CB8AC3E}">
        <p14:creationId xmlns:p14="http://schemas.microsoft.com/office/powerpoint/2010/main" val="1636496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Olukord</a:t>
            </a:r>
            <a:r>
              <a:rPr lang="en-GB" dirty="0" smtClean="0"/>
              <a:t>, </a:t>
            </a:r>
            <a:r>
              <a:rPr lang="en-GB" dirty="0" err="1" smtClean="0"/>
              <a:t>mida</a:t>
            </a:r>
            <a:r>
              <a:rPr lang="en-GB" dirty="0" smtClean="0"/>
              <a:t> peaks </a:t>
            </a:r>
            <a:r>
              <a:rPr lang="en-GB" dirty="0" err="1" smtClean="0"/>
              <a:t>muutma</a:t>
            </a:r>
            <a:endParaRPr lang="en-GB" dirty="0"/>
          </a:p>
        </p:txBody>
      </p:sp>
      <p:sp>
        <p:nvSpPr>
          <p:cNvPr id="4" name="Slide Number Placeholder 3"/>
          <p:cNvSpPr>
            <a:spLocks noGrp="1"/>
          </p:cNvSpPr>
          <p:nvPr>
            <p:ph type="sldNum" sz="quarter" idx="10"/>
          </p:nvPr>
        </p:nvSpPr>
        <p:spPr/>
        <p:txBody>
          <a:bodyPr/>
          <a:lstStyle/>
          <a:p>
            <a:fld id="{A8E73185-FB11-4A6D-AE00-1684532E9FD5}" type="slidenum">
              <a:rPr lang="et-EE" smtClean="0"/>
              <a:t>4</a:t>
            </a:fld>
            <a:endParaRPr lang="et-EE"/>
          </a:p>
        </p:txBody>
      </p:sp>
    </p:spTree>
    <p:extLst>
      <p:ext uri="{BB962C8B-B14F-4D97-AF65-F5344CB8AC3E}">
        <p14:creationId xmlns:p14="http://schemas.microsoft.com/office/powerpoint/2010/main" val="2476626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Soome</a:t>
            </a:r>
            <a:r>
              <a:rPr lang="en-GB" baseline="0" dirty="0" smtClean="0"/>
              <a:t> EF </a:t>
            </a:r>
            <a:r>
              <a:rPr lang="en-GB" baseline="0" dirty="0" err="1" smtClean="0"/>
              <a:t>rohumaadelt</a:t>
            </a:r>
            <a:r>
              <a:rPr lang="en-GB" baseline="0" dirty="0" smtClean="0"/>
              <a:t> 12.9 t CO2.</a:t>
            </a:r>
            <a:endParaRPr lang="en-GB" dirty="0"/>
          </a:p>
        </p:txBody>
      </p:sp>
      <p:sp>
        <p:nvSpPr>
          <p:cNvPr id="4" name="Slide Number Placeholder 3"/>
          <p:cNvSpPr>
            <a:spLocks noGrp="1"/>
          </p:cNvSpPr>
          <p:nvPr>
            <p:ph type="sldNum" sz="quarter" idx="10"/>
          </p:nvPr>
        </p:nvSpPr>
        <p:spPr/>
        <p:txBody>
          <a:bodyPr/>
          <a:lstStyle/>
          <a:p>
            <a:fld id="{6D4E839E-527A-4EB8-BBCD-7273775DAA72}" type="slidenum">
              <a:rPr lang="et-EE" smtClean="0"/>
              <a:t>5</a:t>
            </a:fld>
            <a:endParaRPr lang="et-EE"/>
          </a:p>
        </p:txBody>
      </p:sp>
    </p:spTree>
    <p:extLst>
      <p:ext uri="{BB962C8B-B14F-4D97-AF65-F5344CB8AC3E}">
        <p14:creationId xmlns:p14="http://schemas.microsoft.com/office/powerpoint/2010/main" val="2334656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Estonia the theoretical production of grass biomass in Estonia is estimated 2.2 </a:t>
            </a:r>
            <a:r>
              <a:rPr lang="en-GB" sz="1200" kern="1200" dirty="0" err="1" smtClean="0">
                <a:solidFill>
                  <a:schemeClr val="tx1"/>
                </a:solidFill>
                <a:effectLst/>
                <a:latin typeface="+mn-lt"/>
                <a:ea typeface="+mn-ea"/>
                <a:cs typeface="+mn-cs"/>
              </a:rPr>
              <a:t>mio</a:t>
            </a:r>
            <a:r>
              <a:rPr lang="en-GB" sz="1200" kern="1200" dirty="0" smtClean="0">
                <a:solidFill>
                  <a:schemeClr val="tx1"/>
                </a:solidFill>
                <a:effectLst/>
                <a:latin typeface="+mn-lt"/>
                <a:ea typeface="+mn-ea"/>
                <a:cs typeface="+mn-cs"/>
              </a:rPr>
              <a:t>. t dry matter and only 1/3 of this is used (based on data from 2015) – this could frustrate </a:t>
            </a:r>
            <a:r>
              <a:rPr lang="en-GB" sz="1200" kern="1200" dirty="0" err="1" smtClean="0">
                <a:solidFill>
                  <a:schemeClr val="tx1"/>
                </a:solidFill>
                <a:effectLst/>
                <a:latin typeface="+mn-lt"/>
                <a:ea typeface="+mn-ea"/>
                <a:cs typeface="+mn-cs"/>
              </a:rPr>
              <a:t>paludiculture</a:t>
            </a:r>
            <a:r>
              <a:rPr lang="en-GB" sz="1200" kern="1200" dirty="0" smtClean="0">
                <a:solidFill>
                  <a:schemeClr val="tx1"/>
                </a:solidFill>
                <a:effectLst/>
                <a:latin typeface="+mn-lt"/>
                <a:ea typeface="+mn-ea"/>
                <a:cs typeface="+mn-cs"/>
              </a:rPr>
              <a:t> on wet meadows which are remote, with complicated access, and may have lower yield than on drained agricultural sites . Another obstacle is the traditional orientation of Estonian biomass based energy companies on the combustion of wood in boilers. The forestry sector is well developed in Estonia and fuelwood a plentiful  resource. But growing demand due national policies to fulfil quotas of the EU Renewable Energy Directive (RED) for wood is leading to unsustainable management of forest land and standing stock of forests is estimated to decrease and forest land in Estonia is estimated to turn to carbon source instead of sink within next decade</a:t>
            </a:r>
            <a:endParaRPr lang="et-E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success story is </a:t>
            </a:r>
            <a:r>
              <a:rPr lang="en-GB" sz="1200" kern="1200" dirty="0" err="1" smtClean="0">
                <a:solidFill>
                  <a:schemeClr val="tx1"/>
                </a:solidFill>
                <a:effectLst/>
                <a:latin typeface="+mn-lt"/>
                <a:ea typeface="+mn-ea"/>
                <a:cs typeface="+mn-cs"/>
              </a:rPr>
              <a:t>Lihula</a:t>
            </a:r>
            <a:r>
              <a:rPr lang="en-GB" sz="1200" kern="1200" dirty="0" smtClean="0">
                <a:solidFill>
                  <a:schemeClr val="tx1"/>
                </a:solidFill>
                <a:effectLst/>
                <a:latin typeface="+mn-lt"/>
                <a:ea typeface="+mn-ea"/>
                <a:cs typeface="+mn-cs"/>
              </a:rPr>
              <a:t> heating plant which </a:t>
            </a:r>
            <a:r>
              <a:rPr lang="en-GB" sz="1200" kern="1200" dirty="0" err="1" smtClean="0">
                <a:solidFill>
                  <a:schemeClr val="tx1"/>
                </a:solidFill>
                <a:effectLst/>
                <a:latin typeface="+mn-lt"/>
                <a:ea typeface="+mn-ea"/>
                <a:cs typeface="+mn-cs"/>
              </a:rPr>
              <a:t>ismainly</a:t>
            </a:r>
            <a:r>
              <a:rPr lang="en-GB" sz="1200" kern="1200" dirty="0" smtClean="0">
                <a:solidFill>
                  <a:schemeClr val="tx1"/>
                </a:solidFill>
                <a:effectLst/>
                <a:latin typeface="+mn-lt"/>
                <a:ea typeface="+mn-ea"/>
                <a:cs typeface="+mn-cs"/>
              </a:rPr>
              <a:t> powered with hay from moist and wet river valley meadows </a:t>
            </a:r>
            <a:r>
              <a:rPr lang="de-DE"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(1 000 t) and wood chips (200 t) (see Box 4, in section I </a:t>
            </a:r>
            <a:r>
              <a:rPr lang="en-GB" sz="1200" kern="1200" dirty="0" err="1" smtClean="0">
                <a:solidFill>
                  <a:schemeClr val="tx1"/>
                </a:solidFill>
                <a:effectLst/>
                <a:latin typeface="+mn-lt"/>
                <a:ea typeface="+mn-ea"/>
                <a:cs typeface="+mn-cs"/>
              </a:rPr>
              <a:t>Genral</a:t>
            </a:r>
            <a:r>
              <a:rPr lang="en-GB" sz="1200" kern="1200" dirty="0" smtClean="0">
                <a:solidFill>
                  <a:schemeClr val="tx1"/>
                </a:solidFill>
                <a:effectLst/>
                <a:latin typeface="+mn-lt"/>
                <a:ea typeface="+mn-ea"/>
                <a:cs typeface="+mn-cs"/>
              </a:rPr>
              <a:t> part) . </a:t>
            </a:r>
            <a:r>
              <a:rPr lang="en-GB" sz="1200" kern="1200" dirty="0" err="1" smtClean="0">
                <a:solidFill>
                  <a:schemeClr val="tx1"/>
                </a:solidFill>
                <a:effectLst/>
                <a:latin typeface="+mn-lt"/>
                <a:ea typeface="+mn-ea"/>
                <a:cs typeface="+mn-cs"/>
              </a:rPr>
              <a:t>Lihula</a:t>
            </a:r>
            <a:r>
              <a:rPr lang="en-GB" sz="1200" kern="1200" dirty="0" smtClean="0">
                <a:solidFill>
                  <a:schemeClr val="tx1"/>
                </a:solidFill>
                <a:effectLst/>
                <a:latin typeface="+mn-lt"/>
                <a:ea typeface="+mn-ea"/>
                <a:cs typeface="+mn-cs"/>
              </a:rPr>
              <a:t> heating plant runs since has an energy performance of 1 MW and fuel costs per tonne of13 € (hay) and 19 € (wood chips). Still, companies and industry associations which were interviewed replied that there are conditions which could not be met easily or without public support: price should be compatible with wood materials (what the </a:t>
            </a:r>
            <a:r>
              <a:rPr lang="en-GB" sz="1200" kern="1200" dirty="0" err="1" smtClean="0">
                <a:solidFill>
                  <a:schemeClr val="tx1"/>
                </a:solidFill>
                <a:effectLst/>
                <a:latin typeface="+mn-lt"/>
                <a:ea typeface="+mn-ea"/>
                <a:cs typeface="+mn-cs"/>
              </a:rPr>
              <a:t>Lihula</a:t>
            </a:r>
            <a:r>
              <a:rPr lang="en-GB" sz="1200" kern="1200" dirty="0" smtClean="0">
                <a:solidFill>
                  <a:schemeClr val="tx1"/>
                </a:solidFill>
                <a:effectLst/>
                <a:latin typeface="+mn-lt"/>
                <a:ea typeface="+mn-ea"/>
                <a:cs typeface="+mn-cs"/>
              </a:rPr>
              <a:t> case successfully demonstrates) and continuous availability biomass (which is a challenge for </a:t>
            </a:r>
            <a:r>
              <a:rPr lang="en-GB" sz="1200" kern="1200" dirty="0" err="1" smtClean="0">
                <a:solidFill>
                  <a:schemeClr val="tx1"/>
                </a:solidFill>
                <a:effectLst/>
                <a:latin typeface="+mn-lt"/>
                <a:ea typeface="+mn-ea"/>
                <a:cs typeface="+mn-cs"/>
              </a:rPr>
              <a:t>Lihula</a:t>
            </a:r>
            <a:r>
              <a:rPr lang="en-GB" sz="1200" kern="1200" dirty="0" smtClean="0">
                <a:solidFill>
                  <a:schemeClr val="tx1"/>
                </a:solidFill>
                <a:effectLst/>
                <a:latin typeface="+mn-lt"/>
                <a:ea typeface="+mn-ea"/>
                <a:cs typeface="+mn-cs"/>
              </a:rPr>
              <a:t> due to problems in biomass harvest). There is public funding (Environmental Investment Centre) for investments but projects applied so far are only for wood biomass. </a:t>
            </a:r>
            <a:endParaRPr lang="et-E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hlinkClick r:id="rId3"/>
              </a:rPr>
              <a:t>https://www.kik.ee/et/toetatav-tegevus/efektiivne-soojusenergia-tootmine-ja-ulekanne</a:t>
            </a:r>
            <a:r>
              <a:rPr lang="en-GB" sz="1200" u="sng" kern="1200" dirty="0" smtClean="0">
                <a:solidFill>
                  <a:schemeClr val="tx1"/>
                </a:solidFill>
                <a:effectLst/>
                <a:latin typeface="+mn-lt"/>
                <a:ea typeface="+mn-ea"/>
                <a:cs typeface="+mn-cs"/>
              </a:rPr>
              <a:t> (</a:t>
            </a:r>
            <a:r>
              <a:rPr lang="en-GB" sz="1200" i="1" u="sng" kern="1200" dirty="0" smtClean="0">
                <a:solidFill>
                  <a:schemeClr val="tx1"/>
                </a:solidFill>
                <a:effectLst/>
                <a:latin typeface="+mn-lt"/>
                <a:ea typeface="+mn-ea"/>
                <a:cs typeface="+mn-cs"/>
              </a:rPr>
              <a:t>in Estonian</a:t>
            </a:r>
            <a:r>
              <a:rPr lang="en-GB" sz="1200" u="sng" kern="1200" dirty="0" smtClean="0">
                <a:solidFill>
                  <a:schemeClr val="tx1"/>
                </a:solidFill>
                <a:effectLst/>
                <a:latin typeface="+mn-lt"/>
                <a:ea typeface="+mn-ea"/>
                <a:cs typeface="+mn-cs"/>
              </a:rPr>
              <a:t>)</a:t>
            </a:r>
            <a:endParaRPr lang="et-EE" sz="1200" kern="1200" dirty="0" smtClean="0">
              <a:solidFill>
                <a:schemeClr val="tx1"/>
              </a:solidFill>
              <a:effectLst/>
              <a:latin typeface="+mn-lt"/>
              <a:ea typeface="+mn-ea"/>
              <a:cs typeface="+mn-cs"/>
            </a:endParaRPr>
          </a:p>
          <a:p>
            <a:endParaRPr lang="et-EE" dirty="0"/>
          </a:p>
        </p:txBody>
      </p:sp>
      <p:sp>
        <p:nvSpPr>
          <p:cNvPr id="4" name="Slide Number Placeholder 3"/>
          <p:cNvSpPr>
            <a:spLocks noGrp="1"/>
          </p:cNvSpPr>
          <p:nvPr>
            <p:ph type="sldNum" sz="quarter" idx="10"/>
          </p:nvPr>
        </p:nvSpPr>
        <p:spPr/>
        <p:txBody>
          <a:bodyPr/>
          <a:lstStyle/>
          <a:p>
            <a:fld id="{A986BB14-C353-4489-B0AD-D1FA4FF7421A}" type="slidenum">
              <a:rPr lang="et-EE" smtClean="0"/>
              <a:t>10</a:t>
            </a:fld>
            <a:endParaRPr lang="et-EE"/>
          </a:p>
        </p:txBody>
      </p:sp>
    </p:spTree>
    <p:extLst>
      <p:ext uri="{BB962C8B-B14F-4D97-AF65-F5344CB8AC3E}">
        <p14:creationId xmlns:p14="http://schemas.microsoft.com/office/powerpoint/2010/main" val="3966792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b="0" i="0" u="none" strike="noStrike" kern="1200" baseline="0" dirty="0" err="1" smtClean="0">
                <a:solidFill>
                  <a:schemeClr val="tx1"/>
                </a:solidFill>
                <a:latin typeface="+mn-lt"/>
                <a:ea typeface="+mn-ea"/>
                <a:cs typeface="+mn-cs"/>
              </a:rPr>
              <a:t>Päästövähennystä</a:t>
            </a:r>
            <a:r>
              <a:rPr lang="et-EE" sz="1200" b="0" i="0" u="none" strike="noStrike" kern="1200" baseline="0" dirty="0" smtClean="0">
                <a:solidFill>
                  <a:schemeClr val="tx1"/>
                </a:solidFill>
                <a:latin typeface="+mn-lt"/>
                <a:ea typeface="+mn-ea"/>
                <a:cs typeface="+mn-cs"/>
              </a:rPr>
              <a:t> </a:t>
            </a:r>
            <a:r>
              <a:rPr lang="et-EE" sz="1200" b="0" i="0" u="none" strike="noStrike" kern="1200" baseline="0" dirty="0" err="1" smtClean="0">
                <a:solidFill>
                  <a:schemeClr val="tx1"/>
                </a:solidFill>
                <a:latin typeface="+mn-lt"/>
                <a:ea typeface="+mn-ea"/>
                <a:cs typeface="+mn-cs"/>
              </a:rPr>
              <a:t>tulisikin</a:t>
            </a:r>
            <a:r>
              <a:rPr lang="et-EE" sz="1200" b="0" i="0" u="none" strike="noStrike" kern="1200" baseline="0" dirty="0" smtClean="0">
                <a:solidFill>
                  <a:schemeClr val="tx1"/>
                </a:solidFill>
                <a:latin typeface="+mn-lt"/>
                <a:ea typeface="+mn-ea"/>
                <a:cs typeface="+mn-cs"/>
              </a:rPr>
              <a:t> </a:t>
            </a:r>
            <a:r>
              <a:rPr lang="fi-FI" sz="1200" b="0" i="0" u="none" strike="noStrike" kern="1200" baseline="0" dirty="0" smtClean="0">
                <a:solidFill>
                  <a:schemeClr val="tx1"/>
                </a:solidFill>
                <a:latin typeface="+mn-lt"/>
                <a:ea typeface="+mn-ea"/>
                <a:cs typeface="+mn-cs"/>
              </a:rPr>
              <a:t>pitää märkien tai hyvin kosteiden</a:t>
            </a:r>
            <a:r>
              <a:rPr lang="et-EE" sz="1200" b="0" i="0" u="none" strike="noStrike" kern="1200" baseline="0" dirty="0" smtClean="0">
                <a:solidFill>
                  <a:schemeClr val="tx1"/>
                </a:solidFill>
                <a:latin typeface="+mn-lt"/>
                <a:ea typeface="+mn-ea"/>
                <a:cs typeface="+mn-cs"/>
              </a:rPr>
              <a:t> </a:t>
            </a:r>
            <a:r>
              <a:rPr lang="et-EE" sz="1200" b="0" i="0" u="none" strike="noStrike" kern="1200" baseline="0" dirty="0" err="1" smtClean="0">
                <a:solidFill>
                  <a:schemeClr val="tx1"/>
                </a:solidFill>
                <a:latin typeface="+mn-lt"/>
                <a:ea typeface="+mn-ea"/>
                <a:cs typeface="+mn-cs"/>
              </a:rPr>
              <a:t>peltojen</a:t>
            </a:r>
            <a:r>
              <a:rPr lang="et-EE" sz="1200" b="0" i="0" u="none" strike="noStrike" kern="1200" baseline="0" dirty="0" smtClean="0">
                <a:solidFill>
                  <a:schemeClr val="tx1"/>
                </a:solidFill>
                <a:latin typeface="+mn-lt"/>
                <a:ea typeface="+mn-ea"/>
                <a:cs typeface="+mn-cs"/>
              </a:rPr>
              <a:t> </a:t>
            </a:r>
            <a:r>
              <a:rPr lang="et-EE" sz="1200" b="0" i="0" u="none" strike="noStrike" kern="1200" baseline="0" dirty="0" err="1" smtClean="0">
                <a:solidFill>
                  <a:schemeClr val="tx1"/>
                </a:solidFill>
                <a:latin typeface="+mn-lt"/>
                <a:ea typeface="+mn-ea"/>
                <a:cs typeface="+mn-cs"/>
              </a:rPr>
              <a:t>päätuotteena</a:t>
            </a:r>
            <a:r>
              <a:rPr lang="et-EE" sz="1200" b="0" i="0" u="none" strike="noStrike" kern="1200" baseline="0" dirty="0" smtClean="0">
                <a:solidFill>
                  <a:schemeClr val="tx1"/>
                </a:solidFill>
                <a:latin typeface="+mn-lt"/>
                <a:ea typeface="+mn-ea"/>
                <a:cs typeface="+mn-cs"/>
              </a:rPr>
              <a:t> ja </a:t>
            </a:r>
            <a:r>
              <a:rPr lang="et-EE" sz="1200" b="0" i="0" u="none" strike="noStrike" kern="1200" baseline="0" dirty="0" err="1" smtClean="0">
                <a:solidFill>
                  <a:schemeClr val="tx1"/>
                </a:solidFill>
                <a:latin typeface="+mn-lt"/>
                <a:ea typeface="+mn-ea"/>
                <a:cs typeface="+mn-cs"/>
              </a:rPr>
              <a:t>pellolla</a:t>
            </a:r>
            <a:r>
              <a:rPr lang="et-EE" sz="1200" b="0" i="0" u="none" strike="noStrike" kern="1200" baseline="0" dirty="0" smtClean="0">
                <a:solidFill>
                  <a:schemeClr val="tx1"/>
                </a:solidFill>
                <a:latin typeface="+mn-lt"/>
                <a:ea typeface="+mn-ea"/>
                <a:cs typeface="+mn-cs"/>
              </a:rPr>
              <a:t> </a:t>
            </a:r>
            <a:r>
              <a:rPr lang="et-EE" sz="1200" b="0" i="0" u="none" strike="noStrike" kern="1200" baseline="0" dirty="0" err="1" smtClean="0">
                <a:solidFill>
                  <a:schemeClr val="tx1"/>
                </a:solidFill>
                <a:latin typeface="+mn-lt"/>
                <a:ea typeface="+mn-ea"/>
                <a:cs typeface="+mn-cs"/>
              </a:rPr>
              <a:t>kasvatettavaa</a:t>
            </a:r>
            <a:r>
              <a:rPr lang="et-EE" sz="1200" b="0" i="0" u="none" strike="noStrike" kern="1200" baseline="0" dirty="0" smtClean="0">
                <a:solidFill>
                  <a:schemeClr val="tx1"/>
                </a:solidFill>
                <a:latin typeface="+mn-lt"/>
                <a:ea typeface="+mn-ea"/>
                <a:cs typeface="+mn-cs"/>
              </a:rPr>
              <a:t> </a:t>
            </a:r>
            <a:r>
              <a:rPr lang="et-EE" sz="1200" b="0" i="0" u="none" strike="noStrike" kern="1200" baseline="0" dirty="0" err="1" smtClean="0">
                <a:solidFill>
                  <a:schemeClr val="tx1"/>
                </a:solidFill>
                <a:latin typeface="+mn-lt"/>
                <a:ea typeface="+mn-ea"/>
                <a:cs typeface="+mn-cs"/>
              </a:rPr>
              <a:t>biomassaa</a:t>
            </a:r>
            <a:r>
              <a:rPr lang="et-EE" sz="1200" b="0" i="0" u="none" strike="noStrike" kern="1200" baseline="0" dirty="0" smtClean="0">
                <a:solidFill>
                  <a:schemeClr val="tx1"/>
                </a:solidFill>
                <a:latin typeface="+mn-lt"/>
                <a:ea typeface="+mn-ea"/>
                <a:cs typeface="+mn-cs"/>
              </a:rPr>
              <a:t> </a:t>
            </a:r>
            <a:r>
              <a:rPr lang="et-EE" sz="1200" b="0" i="0" u="none" strike="noStrike" kern="1200" baseline="0" dirty="0" err="1" smtClean="0">
                <a:solidFill>
                  <a:schemeClr val="tx1"/>
                </a:solidFill>
                <a:latin typeface="+mn-lt"/>
                <a:ea typeface="+mn-ea"/>
                <a:cs typeface="+mn-cs"/>
              </a:rPr>
              <a:t>vain</a:t>
            </a:r>
            <a:r>
              <a:rPr lang="et-EE" sz="1200" b="0" i="0" u="none" strike="noStrike" kern="1200" baseline="0" dirty="0" smtClean="0">
                <a:solidFill>
                  <a:schemeClr val="tx1"/>
                </a:solidFill>
                <a:latin typeface="+mn-lt"/>
                <a:ea typeface="+mn-ea"/>
                <a:cs typeface="+mn-cs"/>
              </a:rPr>
              <a:t> </a:t>
            </a:r>
            <a:r>
              <a:rPr lang="et-EE" sz="1200" b="0" i="0" u="none" strike="noStrike" kern="1200" baseline="0" dirty="0" err="1" smtClean="0">
                <a:solidFill>
                  <a:schemeClr val="tx1"/>
                </a:solidFill>
                <a:latin typeface="+mn-lt"/>
                <a:ea typeface="+mn-ea"/>
                <a:cs typeface="+mn-cs"/>
              </a:rPr>
              <a:t>päästövähennyksen</a:t>
            </a:r>
            <a:r>
              <a:rPr lang="et-EE" sz="1200" b="0" i="0" u="none" strike="noStrike" kern="1200" baseline="0" dirty="0" smtClean="0">
                <a:solidFill>
                  <a:schemeClr val="tx1"/>
                </a:solidFill>
                <a:latin typeface="+mn-lt"/>
                <a:ea typeface="+mn-ea"/>
                <a:cs typeface="+mn-cs"/>
              </a:rPr>
              <a:t> </a:t>
            </a:r>
            <a:r>
              <a:rPr lang="et-EE" sz="1200" b="0" i="0" u="none" strike="noStrike" kern="1200" baseline="0" dirty="0" err="1" smtClean="0">
                <a:solidFill>
                  <a:schemeClr val="tx1"/>
                </a:solidFill>
                <a:latin typeface="+mn-lt"/>
                <a:ea typeface="+mn-ea"/>
                <a:cs typeface="+mn-cs"/>
              </a:rPr>
              <a:t>ohessa</a:t>
            </a:r>
            <a:r>
              <a:rPr lang="et-EE" sz="1200" b="0" i="0" u="none" strike="noStrike" kern="1200" baseline="0" dirty="0" smtClean="0">
                <a:solidFill>
                  <a:schemeClr val="tx1"/>
                </a:solidFill>
                <a:latin typeface="+mn-lt"/>
                <a:ea typeface="+mn-ea"/>
                <a:cs typeface="+mn-cs"/>
              </a:rPr>
              <a:t> </a:t>
            </a:r>
            <a:r>
              <a:rPr lang="et-EE" sz="1200" b="0" i="0" u="none" strike="noStrike" kern="1200" baseline="0" dirty="0" err="1" smtClean="0">
                <a:solidFill>
                  <a:schemeClr val="tx1"/>
                </a:solidFill>
                <a:latin typeface="+mn-lt"/>
                <a:ea typeface="+mn-ea"/>
                <a:cs typeface="+mn-cs"/>
              </a:rPr>
              <a:t>syntyvänä</a:t>
            </a:r>
            <a:r>
              <a:rPr lang="et-EE" sz="1200" b="0" i="0" u="none" strike="noStrike" kern="1200" baseline="0" dirty="0" smtClean="0">
                <a:solidFill>
                  <a:schemeClr val="tx1"/>
                </a:solidFill>
                <a:latin typeface="+mn-lt"/>
                <a:ea typeface="+mn-ea"/>
                <a:cs typeface="+mn-cs"/>
              </a:rPr>
              <a:t> </a:t>
            </a:r>
            <a:r>
              <a:rPr lang="et-EE" sz="1200" b="0" i="0" u="none" strike="noStrike" kern="1200" baseline="0" dirty="0" err="1" smtClean="0">
                <a:solidFill>
                  <a:schemeClr val="tx1"/>
                </a:solidFill>
                <a:latin typeface="+mn-lt"/>
                <a:ea typeface="+mn-ea"/>
                <a:cs typeface="+mn-cs"/>
              </a:rPr>
              <a:t>sivutuotteena</a:t>
            </a:r>
            <a:r>
              <a:rPr lang="et-EE" sz="1200" b="0" i="0" u="none" strike="noStrike" kern="1200" baseline="0" dirty="0" smtClean="0">
                <a:solidFill>
                  <a:schemeClr val="tx1"/>
                </a:solidFill>
                <a:latin typeface="+mn-lt"/>
                <a:ea typeface="+mn-ea"/>
                <a:cs typeface="+mn-cs"/>
              </a:rPr>
              <a:t>.</a:t>
            </a:r>
          </a:p>
          <a:p>
            <a:r>
              <a:rPr lang="et-EE" sz="1200" b="0" i="0" u="none" strike="noStrike" kern="1200" baseline="0" dirty="0" err="1" smtClean="0">
                <a:solidFill>
                  <a:schemeClr val="tx1"/>
                </a:solidFill>
                <a:latin typeface="+mn-lt"/>
                <a:ea typeface="+mn-ea"/>
                <a:cs typeface="+mn-cs"/>
              </a:rPr>
              <a:t>Päideroog</a:t>
            </a:r>
            <a:r>
              <a:rPr lang="et-EE" sz="1200" b="0" i="0" u="none" strike="noStrike" kern="1200" baseline="0" dirty="0" smtClean="0">
                <a:solidFill>
                  <a:schemeClr val="tx1"/>
                </a:solidFill>
                <a:latin typeface="+mn-lt"/>
                <a:ea typeface="+mn-ea"/>
                <a:cs typeface="+mn-cs"/>
              </a:rPr>
              <a:t>, kannatab kasvada 30 cm alla maapinna. Kasutus: põhk, kasvusubstraat.</a:t>
            </a:r>
          </a:p>
          <a:p>
            <a:r>
              <a:rPr lang="et-EE" sz="1200" b="0" i="0" u="none" strike="noStrike" kern="1200" baseline="0" dirty="0" smtClean="0">
                <a:solidFill>
                  <a:schemeClr val="tx1"/>
                </a:solidFill>
                <a:latin typeface="+mn-lt"/>
                <a:ea typeface="+mn-ea"/>
                <a:cs typeface="+mn-cs"/>
              </a:rPr>
              <a:t>Juhul, kui CO2 hind oleks 20 eurot, oleks see väga motiveeriv maaomanikele, praegune olukord, kus kliima argumente ei arvestata PM toetuste jagamisel, ei ole see ka senist maakasutust muutev. Võrreldes künniga 20 CO2ekv vähendab emissiooni.</a:t>
            </a:r>
          </a:p>
          <a:p>
            <a:r>
              <a:rPr lang="et-EE" sz="1200" b="0" i="0" u="none" strike="noStrike" kern="1200" baseline="0" dirty="0" smtClean="0">
                <a:solidFill>
                  <a:schemeClr val="tx1"/>
                </a:solidFill>
                <a:latin typeface="+mn-lt"/>
                <a:ea typeface="+mn-ea"/>
                <a:cs typeface="+mn-cs"/>
              </a:rPr>
              <a:t>Nimetatakse ära harilik angervaks, hundinui ja pilliroog.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payment for climate wetland from which the farmer could receive an annual maintenance fee</a:t>
            </a:r>
            <a:endParaRPr lang="et-EE" dirty="0" smtClean="0"/>
          </a:p>
          <a:p>
            <a:endParaRPr lang="et-EE" dirty="0"/>
          </a:p>
        </p:txBody>
      </p:sp>
      <p:sp>
        <p:nvSpPr>
          <p:cNvPr id="4" name="Slide Number Placeholder 3"/>
          <p:cNvSpPr>
            <a:spLocks noGrp="1"/>
          </p:cNvSpPr>
          <p:nvPr>
            <p:ph type="sldNum" sz="quarter" idx="10"/>
          </p:nvPr>
        </p:nvSpPr>
        <p:spPr/>
        <p:txBody>
          <a:bodyPr/>
          <a:lstStyle/>
          <a:p>
            <a:fld id="{A8E73185-FB11-4A6D-AE00-1684532E9FD5}" type="slidenum">
              <a:rPr lang="et-EE" smtClean="0"/>
              <a:t>16</a:t>
            </a:fld>
            <a:endParaRPr lang="et-EE"/>
          </a:p>
        </p:txBody>
      </p:sp>
    </p:spTree>
    <p:extLst>
      <p:ext uri="{BB962C8B-B14F-4D97-AF65-F5344CB8AC3E}">
        <p14:creationId xmlns:p14="http://schemas.microsoft.com/office/powerpoint/2010/main" val="3841388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60E49E-CCE9-4D31-BF61-8AF0EFFC2CAF}" type="datetimeFigureOut">
              <a:rPr lang="et-EE" smtClean="0"/>
              <a:t>01.10.2023</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0BF1A7B2-5167-4550-8DDD-A41CBE80B242}" type="slidenum">
              <a:rPr lang="et-EE" smtClean="0"/>
              <a:t>‹#›</a:t>
            </a:fld>
            <a:endParaRPr lang="et-EE"/>
          </a:p>
        </p:txBody>
      </p:sp>
    </p:spTree>
    <p:extLst>
      <p:ext uri="{BB962C8B-B14F-4D97-AF65-F5344CB8AC3E}">
        <p14:creationId xmlns:p14="http://schemas.microsoft.com/office/powerpoint/2010/main" val="842668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60E49E-CCE9-4D31-BF61-8AF0EFFC2CAF}" type="datetimeFigureOut">
              <a:rPr lang="et-EE" smtClean="0"/>
              <a:t>01.10.2023</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0BF1A7B2-5167-4550-8DDD-A41CBE80B242}" type="slidenum">
              <a:rPr lang="et-EE" smtClean="0"/>
              <a:t>‹#›</a:t>
            </a:fld>
            <a:endParaRPr lang="et-EE"/>
          </a:p>
        </p:txBody>
      </p:sp>
    </p:spTree>
    <p:extLst>
      <p:ext uri="{BB962C8B-B14F-4D97-AF65-F5344CB8AC3E}">
        <p14:creationId xmlns:p14="http://schemas.microsoft.com/office/powerpoint/2010/main" val="2397194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60E49E-CCE9-4D31-BF61-8AF0EFFC2CAF}" type="datetimeFigureOut">
              <a:rPr lang="et-EE" smtClean="0"/>
              <a:t>01.10.2023</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0BF1A7B2-5167-4550-8DDD-A41CBE80B242}" type="slidenum">
              <a:rPr lang="et-EE" smtClean="0"/>
              <a:t>‹#›</a:t>
            </a:fld>
            <a:endParaRPr lang="et-EE"/>
          </a:p>
        </p:txBody>
      </p:sp>
    </p:spTree>
    <p:extLst>
      <p:ext uri="{BB962C8B-B14F-4D97-AF65-F5344CB8AC3E}">
        <p14:creationId xmlns:p14="http://schemas.microsoft.com/office/powerpoint/2010/main" val="194011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60E49E-CCE9-4D31-BF61-8AF0EFFC2CAF}" type="datetimeFigureOut">
              <a:rPr lang="et-EE" smtClean="0"/>
              <a:t>01.10.2023</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0BF1A7B2-5167-4550-8DDD-A41CBE80B242}" type="slidenum">
              <a:rPr lang="et-EE" smtClean="0"/>
              <a:t>‹#›</a:t>
            </a:fld>
            <a:endParaRPr lang="et-EE"/>
          </a:p>
        </p:txBody>
      </p:sp>
    </p:spTree>
    <p:extLst>
      <p:ext uri="{BB962C8B-B14F-4D97-AF65-F5344CB8AC3E}">
        <p14:creationId xmlns:p14="http://schemas.microsoft.com/office/powerpoint/2010/main" val="3847511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60E49E-CCE9-4D31-BF61-8AF0EFFC2CAF}" type="datetimeFigureOut">
              <a:rPr lang="et-EE" smtClean="0"/>
              <a:t>01.10.2023</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0BF1A7B2-5167-4550-8DDD-A41CBE80B242}" type="slidenum">
              <a:rPr lang="et-EE" smtClean="0"/>
              <a:t>‹#›</a:t>
            </a:fld>
            <a:endParaRPr lang="et-EE"/>
          </a:p>
        </p:txBody>
      </p:sp>
    </p:spTree>
    <p:extLst>
      <p:ext uri="{BB962C8B-B14F-4D97-AF65-F5344CB8AC3E}">
        <p14:creationId xmlns:p14="http://schemas.microsoft.com/office/powerpoint/2010/main" val="4199801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60E49E-CCE9-4D31-BF61-8AF0EFFC2CAF}" type="datetimeFigureOut">
              <a:rPr lang="et-EE" smtClean="0"/>
              <a:t>01.10.2023</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0BF1A7B2-5167-4550-8DDD-A41CBE80B242}" type="slidenum">
              <a:rPr lang="et-EE" smtClean="0"/>
              <a:t>‹#›</a:t>
            </a:fld>
            <a:endParaRPr lang="et-EE"/>
          </a:p>
        </p:txBody>
      </p:sp>
    </p:spTree>
    <p:extLst>
      <p:ext uri="{BB962C8B-B14F-4D97-AF65-F5344CB8AC3E}">
        <p14:creationId xmlns:p14="http://schemas.microsoft.com/office/powerpoint/2010/main" val="2782342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60E49E-CCE9-4D31-BF61-8AF0EFFC2CAF}" type="datetimeFigureOut">
              <a:rPr lang="et-EE" smtClean="0"/>
              <a:t>01.10.2023</a:t>
            </a:fld>
            <a:endParaRPr lang="et-EE"/>
          </a:p>
        </p:txBody>
      </p:sp>
      <p:sp>
        <p:nvSpPr>
          <p:cNvPr id="8" name="Footer Placeholder 7"/>
          <p:cNvSpPr>
            <a:spLocks noGrp="1"/>
          </p:cNvSpPr>
          <p:nvPr>
            <p:ph type="ftr" sz="quarter" idx="11"/>
          </p:nvPr>
        </p:nvSpPr>
        <p:spPr/>
        <p:txBody>
          <a:bodyPr/>
          <a:lstStyle/>
          <a:p>
            <a:endParaRPr lang="et-EE"/>
          </a:p>
        </p:txBody>
      </p:sp>
      <p:sp>
        <p:nvSpPr>
          <p:cNvPr id="9" name="Slide Number Placeholder 8"/>
          <p:cNvSpPr>
            <a:spLocks noGrp="1"/>
          </p:cNvSpPr>
          <p:nvPr>
            <p:ph type="sldNum" sz="quarter" idx="12"/>
          </p:nvPr>
        </p:nvSpPr>
        <p:spPr/>
        <p:txBody>
          <a:bodyPr/>
          <a:lstStyle/>
          <a:p>
            <a:fld id="{0BF1A7B2-5167-4550-8DDD-A41CBE80B242}" type="slidenum">
              <a:rPr lang="et-EE" smtClean="0"/>
              <a:t>‹#›</a:t>
            </a:fld>
            <a:endParaRPr lang="et-EE"/>
          </a:p>
        </p:txBody>
      </p:sp>
    </p:spTree>
    <p:extLst>
      <p:ext uri="{BB962C8B-B14F-4D97-AF65-F5344CB8AC3E}">
        <p14:creationId xmlns:p14="http://schemas.microsoft.com/office/powerpoint/2010/main" val="340631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60E49E-CCE9-4D31-BF61-8AF0EFFC2CAF}" type="datetimeFigureOut">
              <a:rPr lang="et-EE" smtClean="0"/>
              <a:t>01.10.2023</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0BF1A7B2-5167-4550-8DDD-A41CBE80B242}" type="slidenum">
              <a:rPr lang="et-EE" smtClean="0"/>
              <a:t>‹#›</a:t>
            </a:fld>
            <a:endParaRPr lang="et-EE"/>
          </a:p>
        </p:txBody>
      </p:sp>
    </p:spTree>
    <p:extLst>
      <p:ext uri="{BB962C8B-B14F-4D97-AF65-F5344CB8AC3E}">
        <p14:creationId xmlns:p14="http://schemas.microsoft.com/office/powerpoint/2010/main" val="289962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60E49E-CCE9-4D31-BF61-8AF0EFFC2CAF}" type="datetimeFigureOut">
              <a:rPr lang="et-EE" smtClean="0"/>
              <a:t>01.10.2023</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0BF1A7B2-5167-4550-8DDD-A41CBE80B242}" type="slidenum">
              <a:rPr lang="et-EE" smtClean="0"/>
              <a:t>‹#›</a:t>
            </a:fld>
            <a:endParaRPr lang="et-EE"/>
          </a:p>
        </p:txBody>
      </p:sp>
    </p:spTree>
    <p:extLst>
      <p:ext uri="{BB962C8B-B14F-4D97-AF65-F5344CB8AC3E}">
        <p14:creationId xmlns:p14="http://schemas.microsoft.com/office/powerpoint/2010/main" val="4077383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60E49E-CCE9-4D31-BF61-8AF0EFFC2CAF}" type="datetimeFigureOut">
              <a:rPr lang="et-EE" smtClean="0"/>
              <a:t>01.10.2023</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0BF1A7B2-5167-4550-8DDD-A41CBE80B242}" type="slidenum">
              <a:rPr lang="et-EE" smtClean="0"/>
              <a:t>‹#›</a:t>
            </a:fld>
            <a:endParaRPr lang="et-EE"/>
          </a:p>
        </p:txBody>
      </p:sp>
    </p:spTree>
    <p:extLst>
      <p:ext uri="{BB962C8B-B14F-4D97-AF65-F5344CB8AC3E}">
        <p14:creationId xmlns:p14="http://schemas.microsoft.com/office/powerpoint/2010/main" val="3619815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60E49E-CCE9-4D31-BF61-8AF0EFFC2CAF}" type="datetimeFigureOut">
              <a:rPr lang="et-EE" smtClean="0"/>
              <a:t>01.10.2023</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0BF1A7B2-5167-4550-8DDD-A41CBE80B242}" type="slidenum">
              <a:rPr lang="et-EE" smtClean="0"/>
              <a:t>‹#›</a:t>
            </a:fld>
            <a:endParaRPr lang="et-EE"/>
          </a:p>
        </p:txBody>
      </p:sp>
    </p:spTree>
    <p:extLst>
      <p:ext uri="{BB962C8B-B14F-4D97-AF65-F5344CB8AC3E}">
        <p14:creationId xmlns:p14="http://schemas.microsoft.com/office/powerpoint/2010/main" val="1291861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0E49E-CCE9-4D31-BF61-8AF0EFFC2CAF}" type="datetimeFigureOut">
              <a:rPr lang="et-EE" smtClean="0"/>
              <a:t>01.10.2023</a:t>
            </a:fld>
            <a:endParaRPr lang="et-E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1A7B2-5167-4550-8DDD-A41CBE80B242}" type="slidenum">
              <a:rPr lang="et-EE" smtClean="0"/>
              <a:t>‹#›</a:t>
            </a:fld>
            <a:endParaRPr lang="et-EE"/>
          </a:p>
        </p:txBody>
      </p:sp>
    </p:spTree>
    <p:extLst>
      <p:ext uri="{BB962C8B-B14F-4D97-AF65-F5344CB8AC3E}">
        <p14:creationId xmlns:p14="http://schemas.microsoft.com/office/powerpoint/2010/main" val="3940782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mpxM05HisOU"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hyperlink" Target="https://www.youtube.com/watch?v=mpxM05HisOU"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mpxM05HisOU"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mpxM05HisOU"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mpxM05HisOU"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image" Target="../media/image33.emf"/><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hyperlink" Target="https://elfond.ee/tegevus/margalaviljelus-baltimaades" TargetMode="External"/><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www.southpole.com/"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77708"/>
            <a:ext cx="7772400" cy="2387600"/>
          </a:xfrm>
        </p:spPr>
        <p:txBody>
          <a:bodyPr>
            <a:noAutofit/>
          </a:bodyPr>
          <a:lstStyle/>
          <a:p>
            <a:r>
              <a:rPr lang="en-GB" dirty="0" err="1" smtClean="0">
                <a:latin typeface="+mn-lt"/>
              </a:rPr>
              <a:t>Märgalaviljeluse</a:t>
            </a:r>
            <a:r>
              <a:rPr lang="en-GB" dirty="0" smtClean="0">
                <a:latin typeface="+mn-lt"/>
              </a:rPr>
              <a:t> </a:t>
            </a:r>
            <a:r>
              <a:rPr lang="en-GB" dirty="0" err="1" smtClean="0">
                <a:latin typeface="+mn-lt"/>
              </a:rPr>
              <a:t>väljakutsed</a:t>
            </a:r>
            <a:endParaRPr lang="et-EE" sz="4800" b="1" dirty="0"/>
          </a:p>
        </p:txBody>
      </p:sp>
      <p:sp>
        <p:nvSpPr>
          <p:cNvPr id="3" name="Subtitle 2"/>
          <p:cNvSpPr>
            <a:spLocks noGrp="1"/>
          </p:cNvSpPr>
          <p:nvPr>
            <p:ph type="subTitle" idx="1"/>
          </p:nvPr>
        </p:nvSpPr>
        <p:spPr>
          <a:xfrm>
            <a:off x="1143000" y="4180107"/>
            <a:ext cx="6858000" cy="1655762"/>
          </a:xfrm>
        </p:spPr>
        <p:txBody>
          <a:bodyPr>
            <a:normAutofit lnSpcReduction="10000"/>
          </a:bodyPr>
          <a:lstStyle/>
          <a:p>
            <a:r>
              <a:rPr lang="et-EE" dirty="0" smtClean="0"/>
              <a:t>Jüri-Ott Salm</a:t>
            </a:r>
          </a:p>
          <a:p>
            <a:r>
              <a:rPr lang="et-EE" dirty="0" smtClean="0"/>
              <a:t>SA Eestimaa Looduse Fond</a:t>
            </a:r>
          </a:p>
          <a:p>
            <a:endParaRPr lang="et-EE" dirty="0"/>
          </a:p>
          <a:p>
            <a:r>
              <a:rPr lang="en-GB" dirty="0" smtClean="0"/>
              <a:t>2.10</a:t>
            </a:r>
            <a:r>
              <a:rPr lang="et-EE" dirty="0" smtClean="0"/>
              <a:t>.202</a:t>
            </a:r>
            <a:r>
              <a:rPr lang="en-GB" dirty="0"/>
              <a:t>3</a:t>
            </a:r>
            <a:endParaRPr lang="et-EE" dirty="0"/>
          </a:p>
        </p:txBody>
      </p:sp>
      <p:pic>
        <p:nvPicPr>
          <p:cNvPr id="6" name="Picture 2" descr="Kombi-BMU-EUKI-EN_n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214" y="26462"/>
            <a:ext cx="4127786" cy="113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D:\Taotlused\h2020 green deal\ELF_logo.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4911" y="5077690"/>
            <a:ext cx="2326798" cy="12358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jott\Downloads\PALUDI-engl-EUKI-02.jpeg"/>
          <p:cNvPicPr/>
          <p:nvPr/>
        </p:nvPicPr>
        <p:blipFill>
          <a:blip r:embed="rId4">
            <a:extLst>
              <a:ext uri="{28A0092B-C50C-407E-A947-70E740481C1C}">
                <a14:useLocalDpi xmlns:a14="http://schemas.microsoft.com/office/drawing/2010/main" val="0"/>
              </a:ext>
            </a:extLst>
          </a:blip>
          <a:srcRect/>
          <a:stretch>
            <a:fillRect/>
          </a:stretch>
        </p:blipFill>
        <p:spPr bwMode="auto">
          <a:xfrm>
            <a:off x="3899592" y="75894"/>
            <a:ext cx="952500" cy="1270000"/>
          </a:xfrm>
          <a:prstGeom prst="rect">
            <a:avLst/>
          </a:prstGeom>
          <a:noFill/>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161" y="158285"/>
            <a:ext cx="3005328" cy="1426464"/>
          </a:xfrm>
          <a:prstGeom prst="rect">
            <a:avLst/>
          </a:prstGeom>
        </p:spPr>
      </p:pic>
    </p:spTree>
    <p:extLst>
      <p:ext uri="{BB962C8B-B14F-4D97-AF65-F5344CB8AC3E}">
        <p14:creationId xmlns:p14="http://schemas.microsoft.com/office/powerpoint/2010/main" val="13757388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41020" b="54972"/>
          <a:stretch/>
        </p:blipFill>
        <p:spPr>
          <a:xfrm>
            <a:off x="442912" y="1202935"/>
            <a:ext cx="4336031" cy="4411601"/>
          </a:xfrm>
          <a:prstGeom prst="rect">
            <a:avLst/>
          </a:prstGeom>
        </p:spPr>
      </p:pic>
      <p:sp>
        <p:nvSpPr>
          <p:cNvPr id="3" name="Rectangle 2"/>
          <p:cNvSpPr/>
          <p:nvPr/>
        </p:nvSpPr>
        <p:spPr>
          <a:xfrm>
            <a:off x="387417" y="5559315"/>
            <a:ext cx="4572000" cy="300082"/>
          </a:xfrm>
          <a:prstGeom prst="rect">
            <a:avLst/>
          </a:prstGeom>
        </p:spPr>
        <p:txBody>
          <a:bodyPr>
            <a:spAutoFit/>
          </a:bodyPr>
          <a:lstStyle/>
          <a:p>
            <a:r>
              <a:rPr lang="et-EE" sz="1350" dirty="0" smtClean="0">
                <a:latin typeface="Verdana" panose="020B0604030504040204" pitchFamily="34" charset="0"/>
                <a:ea typeface="Verdana" panose="020B0604030504040204" pitchFamily="34" charset="0"/>
              </a:rPr>
              <a:t>Võimalik </a:t>
            </a:r>
            <a:r>
              <a:rPr lang="et-EE" sz="1350" dirty="0" err="1" smtClean="0">
                <a:latin typeface="Verdana" panose="020B0604030504040204" pitchFamily="34" charset="0"/>
                <a:ea typeface="Verdana" panose="020B0604030504040204" pitchFamily="34" charset="0"/>
              </a:rPr>
              <a:t>biomassi</a:t>
            </a:r>
            <a:r>
              <a:rPr lang="et-EE" sz="1350" dirty="0" smtClean="0">
                <a:latin typeface="Verdana" panose="020B0604030504040204" pitchFamily="34" charset="0"/>
                <a:ea typeface="Verdana" panose="020B0604030504040204" pitchFamily="34" charset="0"/>
              </a:rPr>
              <a:t> kasutus. </a:t>
            </a:r>
            <a:r>
              <a:rPr lang="et-EE" sz="1350" dirty="0">
                <a:latin typeface="Verdana" panose="020B0604030504040204" pitchFamily="34" charset="0"/>
                <a:ea typeface="Verdana" panose="020B0604030504040204" pitchFamily="34" charset="0"/>
              </a:rPr>
              <a:t>K. Piirimäe 2019</a:t>
            </a:r>
          </a:p>
        </p:txBody>
      </p:sp>
      <p:pic>
        <p:nvPicPr>
          <p:cNvPr id="4" name="Picture 3"/>
          <p:cNvPicPr>
            <a:picLocks noChangeAspect="1"/>
          </p:cNvPicPr>
          <p:nvPr/>
        </p:nvPicPr>
        <p:blipFill>
          <a:blip r:embed="rId4"/>
          <a:stretch>
            <a:fillRect/>
          </a:stretch>
        </p:blipFill>
        <p:spPr>
          <a:xfrm>
            <a:off x="5120342" y="1202935"/>
            <a:ext cx="3740009" cy="2820752"/>
          </a:xfrm>
          <a:prstGeom prst="rect">
            <a:avLst/>
          </a:prstGeom>
        </p:spPr>
      </p:pic>
      <p:pic>
        <p:nvPicPr>
          <p:cNvPr id="2050" name="Picture 2" descr="https://media.voog.com/0000/0037/1265/photos/IV%20paev%20(55)_v_blo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438" y="4023687"/>
            <a:ext cx="4041920" cy="269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366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9882" y="6299200"/>
            <a:ext cx="6889386" cy="369332"/>
          </a:xfrm>
          <a:prstGeom prst="rect">
            <a:avLst/>
          </a:prstGeom>
          <a:noFill/>
        </p:spPr>
        <p:txBody>
          <a:bodyPr wrap="none" rtlCol="0">
            <a:spAutoFit/>
          </a:bodyPr>
          <a:lstStyle/>
          <a:p>
            <a:r>
              <a:rPr lang="en-GB" dirty="0" err="1" smtClean="0"/>
              <a:t>Päiderookasvatus</a:t>
            </a:r>
            <a:r>
              <a:rPr lang="en-GB" dirty="0" smtClean="0"/>
              <a:t> </a:t>
            </a:r>
            <a:r>
              <a:rPr lang="en-GB" dirty="0" err="1" smtClean="0"/>
              <a:t>Soomes</a:t>
            </a:r>
            <a:r>
              <a:rPr lang="en-GB" dirty="0"/>
              <a:t>. </a:t>
            </a:r>
            <a:r>
              <a:rPr lang="en-GB" dirty="0" smtClean="0">
                <a:hlinkClick r:id="rId2"/>
              </a:rPr>
              <a:t>www.youtube.com/watch?v=mpxM05HisOU</a:t>
            </a:r>
            <a:endParaRPr lang="en-GB" dirty="0"/>
          </a:p>
        </p:txBody>
      </p:sp>
      <p:pic>
        <p:nvPicPr>
          <p:cNvPr id="4" name="Picture 3"/>
          <p:cNvPicPr>
            <a:picLocks noChangeAspect="1"/>
          </p:cNvPicPr>
          <p:nvPr/>
        </p:nvPicPr>
        <p:blipFill>
          <a:blip r:embed="rId3"/>
          <a:stretch>
            <a:fillRect/>
          </a:stretch>
        </p:blipFill>
        <p:spPr>
          <a:xfrm>
            <a:off x="491421" y="717915"/>
            <a:ext cx="8289855" cy="4663044"/>
          </a:xfrm>
          <a:prstGeom prst="rect">
            <a:avLst/>
          </a:prstGeom>
        </p:spPr>
      </p:pic>
    </p:spTree>
    <p:extLst>
      <p:ext uri="{BB962C8B-B14F-4D97-AF65-F5344CB8AC3E}">
        <p14:creationId xmlns:p14="http://schemas.microsoft.com/office/powerpoint/2010/main" val="1227673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496" y="487932"/>
            <a:ext cx="8826348" cy="4964821"/>
          </a:xfrm>
          <a:prstGeom prst="rect">
            <a:avLst/>
          </a:prstGeom>
        </p:spPr>
      </p:pic>
      <p:pic>
        <p:nvPicPr>
          <p:cNvPr id="3" name="Picture 2"/>
          <p:cNvPicPr>
            <a:picLocks noChangeAspect="1"/>
          </p:cNvPicPr>
          <p:nvPr/>
        </p:nvPicPr>
        <p:blipFill rotWithShape="1">
          <a:blip r:embed="rId3"/>
          <a:srcRect l="4042" t="87778" r="1915" b="2577"/>
          <a:stretch/>
        </p:blipFill>
        <p:spPr>
          <a:xfrm>
            <a:off x="311280" y="5371676"/>
            <a:ext cx="8493286" cy="489997"/>
          </a:xfrm>
          <a:prstGeom prst="rect">
            <a:avLst/>
          </a:prstGeom>
        </p:spPr>
      </p:pic>
      <p:sp>
        <p:nvSpPr>
          <p:cNvPr id="4" name="TextBox 3"/>
          <p:cNvSpPr txBox="1"/>
          <p:nvPr/>
        </p:nvSpPr>
        <p:spPr>
          <a:xfrm>
            <a:off x="2059882" y="6299200"/>
            <a:ext cx="6889386" cy="369332"/>
          </a:xfrm>
          <a:prstGeom prst="rect">
            <a:avLst/>
          </a:prstGeom>
          <a:noFill/>
        </p:spPr>
        <p:txBody>
          <a:bodyPr wrap="none" rtlCol="0">
            <a:spAutoFit/>
          </a:bodyPr>
          <a:lstStyle/>
          <a:p>
            <a:r>
              <a:rPr lang="en-GB" dirty="0" err="1" smtClean="0"/>
              <a:t>Päiderookasvatus</a:t>
            </a:r>
            <a:r>
              <a:rPr lang="en-GB" dirty="0" smtClean="0"/>
              <a:t> </a:t>
            </a:r>
            <a:r>
              <a:rPr lang="en-GB" dirty="0" err="1" smtClean="0"/>
              <a:t>Soomes</a:t>
            </a:r>
            <a:r>
              <a:rPr lang="en-GB" dirty="0"/>
              <a:t>. </a:t>
            </a:r>
            <a:r>
              <a:rPr lang="en-GB" dirty="0" smtClean="0">
                <a:hlinkClick r:id="rId4"/>
              </a:rPr>
              <a:t>www.youtube.com/watch?v=mpxM05HisOU</a:t>
            </a:r>
            <a:endParaRPr lang="en-GB" dirty="0"/>
          </a:p>
        </p:txBody>
      </p:sp>
    </p:spTree>
    <p:extLst>
      <p:ext uri="{BB962C8B-B14F-4D97-AF65-F5344CB8AC3E}">
        <p14:creationId xmlns:p14="http://schemas.microsoft.com/office/powerpoint/2010/main" val="1221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736" y="635018"/>
            <a:ext cx="8968238" cy="5373741"/>
          </a:xfrm>
          <a:prstGeom prst="rect">
            <a:avLst/>
          </a:prstGeom>
        </p:spPr>
      </p:pic>
      <p:sp>
        <p:nvSpPr>
          <p:cNvPr id="3" name="TextBox 2"/>
          <p:cNvSpPr txBox="1"/>
          <p:nvPr/>
        </p:nvSpPr>
        <p:spPr>
          <a:xfrm>
            <a:off x="2059882" y="6299200"/>
            <a:ext cx="6889386" cy="369332"/>
          </a:xfrm>
          <a:prstGeom prst="rect">
            <a:avLst/>
          </a:prstGeom>
          <a:noFill/>
        </p:spPr>
        <p:txBody>
          <a:bodyPr wrap="none" rtlCol="0">
            <a:spAutoFit/>
          </a:bodyPr>
          <a:lstStyle/>
          <a:p>
            <a:r>
              <a:rPr lang="en-GB" dirty="0" err="1" smtClean="0"/>
              <a:t>Päiderookasvatus</a:t>
            </a:r>
            <a:r>
              <a:rPr lang="en-GB" dirty="0" smtClean="0"/>
              <a:t> </a:t>
            </a:r>
            <a:r>
              <a:rPr lang="en-GB" dirty="0" err="1" smtClean="0"/>
              <a:t>Soomes</a:t>
            </a:r>
            <a:r>
              <a:rPr lang="en-GB" dirty="0"/>
              <a:t>. </a:t>
            </a:r>
            <a:r>
              <a:rPr lang="en-GB" dirty="0" smtClean="0">
                <a:hlinkClick r:id="rId3"/>
              </a:rPr>
              <a:t>www.youtube.com/watch?v=mpxM05HisOU</a:t>
            </a:r>
            <a:endParaRPr lang="en-GB" dirty="0"/>
          </a:p>
        </p:txBody>
      </p:sp>
    </p:spTree>
    <p:extLst>
      <p:ext uri="{BB962C8B-B14F-4D97-AF65-F5344CB8AC3E}">
        <p14:creationId xmlns:p14="http://schemas.microsoft.com/office/powerpoint/2010/main" val="20923113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9318" b="9111"/>
          <a:stretch/>
        </p:blipFill>
        <p:spPr>
          <a:xfrm>
            <a:off x="141814" y="863977"/>
            <a:ext cx="8820981" cy="4973169"/>
          </a:xfrm>
          <a:prstGeom prst="rect">
            <a:avLst/>
          </a:prstGeom>
        </p:spPr>
      </p:pic>
      <p:sp>
        <p:nvSpPr>
          <p:cNvPr id="3" name="TextBox 2"/>
          <p:cNvSpPr txBox="1"/>
          <p:nvPr/>
        </p:nvSpPr>
        <p:spPr>
          <a:xfrm>
            <a:off x="2073409" y="6104648"/>
            <a:ext cx="6889386" cy="369332"/>
          </a:xfrm>
          <a:prstGeom prst="rect">
            <a:avLst/>
          </a:prstGeom>
          <a:noFill/>
        </p:spPr>
        <p:txBody>
          <a:bodyPr wrap="none" rtlCol="0">
            <a:spAutoFit/>
          </a:bodyPr>
          <a:lstStyle/>
          <a:p>
            <a:r>
              <a:rPr lang="en-GB" dirty="0" err="1" smtClean="0"/>
              <a:t>Päiderookasvatus</a:t>
            </a:r>
            <a:r>
              <a:rPr lang="en-GB" dirty="0" smtClean="0"/>
              <a:t> </a:t>
            </a:r>
            <a:r>
              <a:rPr lang="en-GB" dirty="0" err="1" smtClean="0"/>
              <a:t>Soomes</a:t>
            </a:r>
            <a:r>
              <a:rPr lang="en-GB" dirty="0"/>
              <a:t>. </a:t>
            </a:r>
            <a:r>
              <a:rPr lang="en-GB" dirty="0" smtClean="0">
                <a:hlinkClick r:id="rId3"/>
              </a:rPr>
              <a:t>www.youtube.com/watch?v=mpxM05HisOU</a:t>
            </a:r>
            <a:endParaRPr lang="en-GB" dirty="0"/>
          </a:p>
        </p:txBody>
      </p:sp>
    </p:spTree>
    <p:extLst>
      <p:ext uri="{BB962C8B-B14F-4D97-AF65-F5344CB8AC3E}">
        <p14:creationId xmlns:p14="http://schemas.microsoft.com/office/powerpoint/2010/main" val="35536231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61" y="285713"/>
            <a:ext cx="9125639" cy="5133172"/>
          </a:xfrm>
          <a:prstGeom prst="rect">
            <a:avLst/>
          </a:prstGeom>
        </p:spPr>
      </p:pic>
      <p:sp>
        <p:nvSpPr>
          <p:cNvPr id="3" name="TextBox 2"/>
          <p:cNvSpPr txBox="1"/>
          <p:nvPr/>
        </p:nvSpPr>
        <p:spPr>
          <a:xfrm>
            <a:off x="2059882" y="5949005"/>
            <a:ext cx="6889386" cy="369332"/>
          </a:xfrm>
          <a:prstGeom prst="rect">
            <a:avLst/>
          </a:prstGeom>
          <a:noFill/>
        </p:spPr>
        <p:txBody>
          <a:bodyPr wrap="none" rtlCol="0">
            <a:spAutoFit/>
          </a:bodyPr>
          <a:lstStyle/>
          <a:p>
            <a:r>
              <a:rPr lang="en-GB" dirty="0" err="1" smtClean="0"/>
              <a:t>Päiderookasvatus</a:t>
            </a:r>
            <a:r>
              <a:rPr lang="en-GB" dirty="0" smtClean="0"/>
              <a:t> </a:t>
            </a:r>
            <a:r>
              <a:rPr lang="en-GB" dirty="0" err="1" smtClean="0"/>
              <a:t>Soomes</a:t>
            </a:r>
            <a:r>
              <a:rPr lang="en-GB" dirty="0"/>
              <a:t>. </a:t>
            </a:r>
            <a:r>
              <a:rPr lang="en-GB" dirty="0" smtClean="0">
                <a:hlinkClick r:id="rId3"/>
              </a:rPr>
              <a:t>www.youtube.com/watch?v=mpxM05HisOU</a:t>
            </a:r>
            <a:endParaRPr lang="en-GB" dirty="0"/>
          </a:p>
        </p:txBody>
      </p:sp>
    </p:spTree>
    <p:extLst>
      <p:ext uri="{BB962C8B-B14F-4D97-AF65-F5344CB8AC3E}">
        <p14:creationId xmlns:p14="http://schemas.microsoft.com/office/powerpoint/2010/main" val="8593048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3848" y="74120"/>
            <a:ext cx="6876201" cy="372539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020" y="3986077"/>
            <a:ext cx="4024149" cy="2682766"/>
          </a:xfrm>
          <a:prstGeom prst="rect">
            <a:avLst/>
          </a:prstGeom>
        </p:spPr>
      </p:pic>
      <p:pic>
        <p:nvPicPr>
          <p:cNvPr id="1026" name="Picture 2" descr="https://cdn.finqu.com/users/36339/images/uploads/liikeidea-kuvana.jpg"/>
          <p:cNvPicPr>
            <a:picLocks noChangeAspect="1" noChangeArrowheads="1"/>
          </p:cNvPicPr>
          <p:nvPr/>
        </p:nvPicPr>
        <p:blipFill rotWithShape="1">
          <a:blip r:embed="rId5">
            <a:extLst>
              <a:ext uri="{28A0092B-C50C-407E-A947-70E740481C1C}">
                <a14:useLocalDpi xmlns:a14="http://schemas.microsoft.com/office/drawing/2010/main" val="0"/>
              </a:ext>
            </a:extLst>
          </a:blip>
          <a:srcRect l="37926" t="27385" r="35677" b="37193"/>
          <a:stretch/>
        </p:blipFill>
        <p:spPr bwMode="auto">
          <a:xfrm>
            <a:off x="6029325" y="3986077"/>
            <a:ext cx="26098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srcRect l="60000" t="64571" r="32500" b="20572"/>
          <a:stretch/>
        </p:blipFill>
        <p:spPr>
          <a:xfrm>
            <a:off x="6921500" y="74120"/>
            <a:ext cx="2012731" cy="1245977"/>
          </a:xfrm>
          <a:prstGeom prst="rect">
            <a:avLst/>
          </a:prstGeom>
        </p:spPr>
      </p:pic>
    </p:spTree>
    <p:extLst>
      <p:ext uri="{BB962C8B-B14F-4D97-AF65-F5344CB8AC3E}">
        <p14:creationId xmlns:p14="http://schemas.microsoft.com/office/powerpoint/2010/main" val="9702243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56"/>
          <p:cNvGrpSpPr/>
          <p:nvPr/>
        </p:nvGrpSpPr>
        <p:grpSpPr>
          <a:xfrm>
            <a:off x="4879718" y="1289050"/>
            <a:ext cx="3756281" cy="2657835"/>
            <a:chOff x="0" y="0"/>
            <a:chExt cx="3258820" cy="2022475"/>
          </a:xfrm>
        </p:grpSpPr>
        <p:grpSp>
          <p:nvGrpSpPr>
            <p:cNvPr id="4" name="Gruppieren 55"/>
            <p:cNvGrpSpPr/>
            <p:nvPr/>
          </p:nvGrpSpPr>
          <p:grpSpPr>
            <a:xfrm>
              <a:off x="0" y="0"/>
              <a:ext cx="3258820" cy="2022475"/>
              <a:chOff x="0" y="0"/>
              <a:chExt cx="3258820" cy="2022475"/>
            </a:xfrm>
          </p:grpSpPr>
          <p:grpSp>
            <p:nvGrpSpPr>
              <p:cNvPr id="6" name="Gruppieren 54"/>
              <p:cNvGrpSpPr/>
              <p:nvPr/>
            </p:nvGrpSpPr>
            <p:grpSpPr>
              <a:xfrm>
                <a:off x="0" y="0"/>
                <a:ext cx="3258820" cy="2022475"/>
                <a:chOff x="0" y="0"/>
                <a:chExt cx="3258820" cy="2022475"/>
              </a:xfrm>
            </p:grpSpPr>
            <p:pic>
              <p:nvPicPr>
                <p:cNvPr id="8" name="Grafik 1"/>
                <p:cNvPicPr>
                  <a:picLocks noChangeAspect="1"/>
                </p:cNvPicPr>
                <p:nvPr/>
              </p:nvPicPr>
              <p:blipFill>
                <a:blip r:embed="rId2"/>
                <a:stretch>
                  <a:fillRect/>
                </a:stretch>
              </p:blipFill>
              <p:spPr>
                <a:xfrm>
                  <a:off x="0" y="0"/>
                  <a:ext cx="3258820" cy="2022475"/>
                </a:xfrm>
                <a:prstGeom prst="rect">
                  <a:avLst/>
                </a:prstGeom>
              </p:spPr>
            </p:pic>
            <p:grpSp>
              <p:nvGrpSpPr>
                <p:cNvPr id="9" name="Gruppieren 12"/>
                <p:cNvGrpSpPr/>
                <p:nvPr/>
              </p:nvGrpSpPr>
              <p:grpSpPr>
                <a:xfrm>
                  <a:off x="0" y="828673"/>
                  <a:ext cx="1781170" cy="1193162"/>
                  <a:chOff x="0" y="829153"/>
                  <a:chExt cx="1781357" cy="1193500"/>
                </a:xfrm>
              </p:grpSpPr>
              <p:sp>
                <p:nvSpPr>
                  <p:cNvPr id="10" name="Textfeld 23"/>
                  <p:cNvSpPr txBox="1">
                    <a:spLocks noChangeAspect="1"/>
                  </p:cNvSpPr>
                  <p:nvPr/>
                </p:nvSpPr>
                <p:spPr>
                  <a:xfrm>
                    <a:off x="1628957" y="1853108"/>
                    <a:ext cx="152400" cy="169545"/>
                  </a:xfrm>
                  <a:prstGeom prst="rect">
                    <a:avLst/>
                  </a:prstGeom>
                  <a:solidFill>
                    <a:srgbClr val="29ABE3">
                      <a:alpha val="50000"/>
                    </a:srgbClr>
                  </a:solidFill>
                </p:spPr>
                <p:txBody>
                  <a:bodyPr wrap="square" lIns="27000" tIns="0" rIns="0" bIns="0" rtlCol="0">
                    <a:noAutofit/>
                  </a:bodyPr>
                  <a:lstStyle/>
                  <a:p>
                    <a:pPr algn="just">
                      <a:lnSpc>
                        <a:spcPct val="106000"/>
                      </a:lnSpc>
                    </a:pPr>
                    <a:r>
                      <a:rPr lang="de-DE" sz="675" b="1">
                        <a:solidFill>
                          <a:srgbClr val="0070C0"/>
                        </a:solidFill>
                        <a:latin typeface="Arial" panose="020B0604020202020204" pitchFamily="34" charset="0"/>
                        <a:ea typeface="Calibri" panose="020F0502020204030204" pitchFamily="34" charset="0"/>
                        <a:cs typeface="Times New Roman" panose="02020603050405020304" pitchFamily="18" charset="0"/>
                      </a:rPr>
                      <a:t>d)</a:t>
                    </a:r>
                    <a:endParaRPr lang="et-EE" sz="900">
                      <a:solidFill>
                        <a:srgbClr val="0070C0"/>
                      </a:solidFill>
                      <a:latin typeface="Times New Roman" panose="02020603050405020304" pitchFamily="18" charset="0"/>
                      <a:ea typeface="Times New Roman" panose="02020603050405020304" pitchFamily="18" charset="0"/>
                    </a:endParaRPr>
                  </a:p>
                </p:txBody>
              </p:sp>
              <p:sp>
                <p:nvSpPr>
                  <p:cNvPr id="11" name="Textfeld 23"/>
                  <p:cNvSpPr txBox="1">
                    <a:spLocks noChangeAspect="1"/>
                  </p:cNvSpPr>
                  <p:nvPr/>
                </p:nvSpPr>
                <p:spPr>
                  <a:xfrm>
                    <a:off x="183" y="1853108"/>
                    <a:ext cx="152400" cy="169545"/>
                  </a:xfrm>
                  <a:prstGeom prst="rect">
                    <a:avLst/>
                  </a:prstGeom>
                  <a:solidFill>
                    <a:srgbClr val="29ABE3">
                      <a:alpha val="50000"/>
                    </a:srgbClr>
                  </a:solidFill>
                </p:spPr>
                <p:txBody>
                  <a:bodyPr wrap="square" lIns="27000" tIns="0" rIns="0" bIns="0" rtlCol="0">
                    <a:noAutofit/>
                  </a:bodyPr>
                  <a:lstStyle/>
                  <a:p>
                    <a:pPr algn="just">
                      <a:lnSpc>
                        <a:spcPct val="106000"/>
                      </a:lnSpc>
                    </a:pPr>
                    <a:r>
                      <a:rPr lang="de-DE" sz="675" b="1">
                        <a:solidFill>
                          <a:srgbClr val="0070C0"/>
                        </a:solidFill>
                        <a:latin typeface="Arial" panose="020B0604020202020204" pitchFamily="34" charset="0"/>
                        <a:ea typeface="Calibri" panose="020F0502020204030204" pitchFamily="34" charset="0"/>
                        <a:cs typeface="Times New Roman" panose="02020603050405020304" pitchFamily="18" charset="0"/>
                      </a:rPr>
                      <a:t>c)</a:t>
                    </a:r>
                    <a:endParaRPr lang="et-EE" sz="900">
                      <a:solidFill>
                        <a:srgbClr val="0070C0"/>
                      </a:solidFill>
                      <a:latin typeface="Times New Roman" panose="02020603050405020304" pitchFamily="18" charset="0"/>
                      <a:ea typeface="Times New Roman" panose="02020603050405020304" pitchFamily="18" charset="0"/>
                    </a:endParaRPr>
                  </a:p>
                </p:txBody>
              </p:sp>
              <p:sp>
                <p:nvSpPr>
                  <p:cNvPr id="12" name="Textfeld 23"/>
                  <p:cNvSpPr txBox="1">
                    <a:spLocks noChangeAspect="1"/>
                  </p:cNvSpPr>
                  <p:nvPr/>
                </p:nvSpPr>
                <p:spPr>
                  <a:xfrm>
                    <a:off x="0" y="829153"/>
                    <a:ext cx="152400" cy="169667"/>
                  </a:xfrm>
                  <a:prstGeom prst="rect">
                    <a:avLst/>
                  </a:prstGeom>
                  <a:solidFill>
                    <a:srgbClr val="29ABE3">
                      <a:alpha val="50000"/>
                    </a:srgbClr>
                  </a:solidFill>
                </p:spPr>
                <p:txBody>
                  <a:bodyPr wrap="square" lIns="27000" tIns="0" rIns="0" bIns="0" rtlCol="0">
                    <a:noAutofit/>
                  </a:bodyPr>
                  <a:lstStyle/>
                  <a:p>
                    <a:pPr algn="just">
                      <a:lnSpc>
                        <a:spcPct val="106000"/>
                      </a:lnSpc>
                    </a:pPr>
                    <a:r>
                      <a:rPr lang="de-DE" sz="675" b="1">
                        <a:solidFill>
                          <a:srgbClr val="0070C0"/>
                        </a:solidFill>
                        <a:latin typeface="Arial" panose="020B0604020202020204" pitchFamily="34" charset="0"/>
                        <a:ea typeface="Calibri" panose="020F0502020204030204" pitchFamily="34" charset="0"/>
                        <a:cs typeface="Times New Roman" panose="02020603050405020304" pitchFamily="18" charset="0"/>
                      </a:rPr>
                      <a:t>a)</a:t>
                    </a:r>
                    <a:endParaRPr lang="et-EE" sz="900">
                      <a:solidFill>
                        <a:srgbClr val="0070C0"/>
                      </a:solidFill>
                      <a:latin typeface="Times New Roman" panose="02020603050405020304" pitchFamily="18" charset="0"/>
                      <a:ea typeface="Times New Roman" panose="02020603050405020304" pitchFamily="18" charset="0"/>
                    </a:endParaRPr>
                  </a:p>
                </p:txBody>
              </p:sp>
            </p:grpSp>
          </p:grpSp>
          <p:pic>
            <p:nvPicPr>
              <p:cNvPr id="7" name="Inhaltsplatzhalter 3"/>
              <p:cNvPicPr>
                <a:picLocks noGrp="1" noChangeAspect="1"/>
              </p:cNvPicPr>
              <p:nvPr/>
            </p:nvPicPr>
            <p:blipFill rotWithShape="1">
              <a:blip r:embed="rId3"/>
              <a:srcRect r="9361"/>
              <a:stretch/>
            </p:blipFill>
            <p:spPr>
              <a:xfrm>
                <a:off x="1609725" y="0"/>
                <a:ext cx="1642745" cy="1002665"/>
              </a:xfrm>
              <a:prstGeom prst="rect">
                <a:avLst/>
              </a:prstGeom>
            </p:spPr>
          </p:pic>
        </p:grpSp>
        <p:sp>
          <p:nvSpPr>
            <p:cNvPr id="5" name="Textfeld 23"/>
            <p:cNvSpPr txBox="1">
              <a:spLocks noChangeAspect="1"/>
            </p:cNvSpPr>
            <p:nvPr/>
          </p:nvSpPr>
          <p:spPr>
            <a:xfrm>
              <a:off x="1609725" y="828205"/>
              <a:ext cx="151200" cy="169200"/>
            </a:xfrm>
            <a:prstGeom prst="rect">
              <a:avLst/>
            </a:prstGeom>
            <a:solidFill>
              <a:srgbClr val="29ABE3">
                <a:alpha val="50000"/>
              </a:srgbClr>
            </a:solidFill>
          </p:spPr>
          <p:txBody>
            <a:bodyPr wrap="square" lIns="27000" tIns="0" rIns="0" bIns="0" rtlCol="0">
              <a:noAutofit/>
            </a:bodyPr>
            <a:lstStyle/>
            <a:p>
              <a:pPr algn="just">
                <a:lnSpc>
                  <a:spcPct val="106000"/>
                </a:lnSpc>
              </a:pPr>
              <a:r>
                <a:rPr lang="de-DE" sz="675" b="1">
                  <a:solidFill>
                    <a:srgbClr val="0070C0"/>
                  </a:solidFill>
                  <a:latin typeface="Arial" panose="020B0604020202020204" pitchFamily="34" charset="0"/>
                  <a:ea typeface="Calibri" panose="020F0502020204030204" pitchFamily="34" charset="0"/>
                  <a:cs typeface="Times New Roman" panose="02020603050405020304" pitchFamily="18" charset="0"/>
                </a:rPr>
                <a:t>b)</a:t>
              </a:r>
              <a:endParaRPr lang="et-EE" sz="900">
                <a:solidFill>
                  <a:srgbClr val="0070C0"/>
                </a:solidFill>
                <a:latin typeface="Times New Roman" panose="02020603050405020304" pitchFamily="18" charset="0"/>
                <a:ea typeface="Times New Roman" panose="02020603050405020304" pitchFamily="18" charset="0"/>
              </a:endParaRPr>
            </a:p>
          </p:txBody>
        </p:sp>
      </p:grpSp>
      <p:grpSp>
        <p:nvGrpSpPr>
          <p:cNvPr id="13" name="Gruppieren 2"/>
          <p:cNvGrpSpPr/>
          <p:nvPr/>
        </p:nvGrpSpPr>
        <p:grpSpPr>
          <a:xfrm>
            <a:off x="736600" y="1289050"/>
            <a:ext cx="6043282" cy="4089538"/>
            <a:chOff x="0" y="0"/>
            <a:chExt cx="4159261" cy="2548051"/>
          </a:xfrm>
        </p:grpSpPr>
        <p:pic>
          <p:nvPicPr>
            <p:cNvPr id="14" name="Grafik 19"/>
            <p:cNvPicPr>
              <a:picLocks noChangeAspect="1"/>
            </p:cNvPicPr>
            <p:nvPr/>
          </p:nvPicPr>
          <p:blipFill rotWithShape="1">
            <a:blip r:embed="rId4" cstate="print">
              <a:extLst>
                <a:ext uri="{28A0092B-C50C-407E-A947-70E740481C1C}">
                  <a14:useLocalDpi xmlns:a14="http://schemas.microsoft.com/office/drawing/2010/main" val="0"/>
                </a:ext>
              </a:extLst>
            </a:blip>
            <a:srcRect l="2499" t="11894" r="3761" b="3739"/>
            <a:stretch/>
          </p:blipFill>
          <p:spPr bwMode="auto">
            <a:xfrm>
              <a:off x="568" y="0"/>
              <a:ext cx="1305163" cy="783098"/>
            </a:xfrm>
            <a:prstGeom prst="rect">
              <a:avLst/>
            </a:prstGeom>
            <a:ln>
              <a:noFill/>
            </a:ln>
            <a:extLst>
              <a:ext uri="{53640926-AAD7-44D8-BBD7-CCE9431645EC}">
                <a14:shadowObscured xmlns:a14="http://schemas.microsoft.com/office/drawing/2010/main"/>
              </a:ext>
            </a:extLst>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560" t="10903" r="1456" b="2735"/>
            <a:stretch/>
          </p:blipFill>
          <p:spPr bwMode="auto">
            <a:xfrm>
              <a:off x="0" y="872909"/>
              <a:ext cx="1305163" cy="783098"/>
            </a:xfrm>
            <a:prstGeom prst="rect">
              <a:avLst/>
            </a:prstGeom>
            <a:noFill/>
            <a:extLst/>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4250" t="18603" r="16058" b="9707"/>
            <a:stretch/>
          </p:blipFill>
          <p:spPr bwMode="auto">
            <a:xfrm>
              <a:off x="1427379" y="872909"/>
              <a:ext cx="1305163" cy="783098"/>
            </a:xfrm>
            <a:prstGeom prst="rect">
              <a:avLst/>
            </a:prstGeom>
            <a:noFill/>
            <a:extLst/>
          </p:spPr>
        </p:pic>
        <p:sp>
          <p:nvSpPr>
            <p:cNvPr id="17" name="Textfeld 46"/>
            <p:cNvSpPr txBox="1">
              <a:spLocks noChangeAspect="1"/>
            </p:cNvSpPr>
            <p:nvPr/>
          </p:nvSpPr>
          <p:spPr>
            <a:xfrm>
              <a:off x="1" y="872759"/>
              <a:ext cx="146155" cy="125222"/>
            </a:xfrm>
            <a:prstGeom prst="rect">
              <a:avLst/>
            </a:prstGeom>
            <a:solidFill>
              <a:srgbClr val="29ABE3">
                <a:alpha val="50000"/>
              </a:srgbClr>
            </a:solidFill>
          </p:spPr>
          <p:txBody>
            <a:bodyPr wrap="square" lIns="0" tIns="0" rIns="0" bIns="0" rtlCol="0">
              <a:noAutofit/>
            </a:bodyPr>
            <a:lstStyle/>
            <a:p>
              <a:pPr algn="ctr"/>
              <a:r>
                <a:rPr lang="de-DE" sz="675" b="1">
                  <a:solidFill>
                    <a:srgbClr val="0070C0"/>
                  </a:solidFill>
                  <a:latin typeface="Arial" panose="020B0604020202020204" pitchFamily="34" charset="0"/>
                  <a:ea typeface="Times New Roman" panose="02020603050405020304" pitchFamily="18" charset="0"/>
                </a:rPr>
                <a:t>(I)</a:t>
              </a:r>
              <a:endParaRPr lang="et-EE" sz="900">
                <a:solidFill>
                  <a:srgbClr val="0070C0"/>
                </a:solidFill>
                <a:latin typeface="Times New Roman" panose="02020603050405020304" pitchFamily="18" charset="0"/>
                <a:ea typeface="Times New Roman" panose="02020603050405020304" pitchFamily="18" charset="0"/>
              </a:endParaRPr>
            </a:p>
          </p:txBody>
        </p:sp>
        <p:sp>
          <p:nvSpPr>
            <p:cNvPr id="18" name="Textfeld 47"/>
            <p:cNvSpPr txBox="1">
              <a:spLocks noChangeAspect="1"/>
            </p:cNvSpPr>
            <p:nvPr/>
          </p:nvSpPr>
          <p:spPr>
            <a:xfrm>
              <a:off x="1431093" y="872759"/>
              <a:ext cx="181206" cy="125222"/>
            </a:xfrm>
            <a:prstGeom prst="rect">
              <a:avLst/>
            </a:prstGeom>
            <a:solidFill>
              <a:srgbClr val="29ABE3">
                <a:alpha val="50000"/>
              </a:srgbClr>
            </a:solidFill>
          </p:spPr>
          <p:txBody>
            <a:bodyPr wrap="square" lIns="0" tIns="0" rIns="0" bIns="0" rtlCol="0">
              <a:noAutofit/>
            </a:bodyPr>
            <a:lstStyle/>
            <a:p>
              <a:pPr algn="ctr"/>
              <a:r>
                <a:rPr lang="de-DE" sz="675" b="1">
                  <a:solidFill>
                    <a:srgbClr val="0070C0"/>
                  </a:solidFill>
                  <a:latin typeface="Arial" panose="020B0604020202020204" pitchFamily="34" charset="0"/>
                  <a:ea typeface="Times New Roman" panose="02020603050405020304" pitchFamily="18" charset="0"/>
                </a:rPr>
                <a:t>(II)</a:t>
              </a:r>
              <a:endParaRPr lang="et-EE" sz="900">
                <a:solidFill>
                  <a:srgbClr val="0070C0"/>
                </a:solidFill>
                <a:latin typeface="Times New Roman" panose="02020603050405020304" pitchFamily="18" charset="0"/>
                <a:ea typeface="Times New Roman" panose="02020603050405020304" pitchFamily="18" charset="0"/>
              </a:endParaRPr>
            </a:p>
          </p:txBody>
        </p:sp>
        <p:sp>
          <p:nvSpPr>
            <p:cNvPr id="19" name="Textfeld 48"/>
            <p:cNvSpPr txBox="1">
              <a:spLocks noChangeAspect="1"/>
            </p:cNvSpPr>
            <p:nvPr/>
          </p:nvSpPr>
          <p:spPr>
            <a:xfrm>
              <a:off x="569" y="0"/>
              <a:ext cx="146155" cy="125222"/>
            </a:xfrm>
            <a:prstGeom prst="rect">
              <a:avLst/>
            </a:prstGeom>
            <a:solidFill>
              <a:srgbClr val="29ABE3">
                <a:alpha val="50000"/>
              </a:srgbClr>
            </a:solidFill>
          </p:spPr>
          <p:txBody>
            <a:bodyPr wrap="square" lIns="0" tIns="0" rIns="0" bIns="0" rtlCol="0">
              <a:noAutofit/>
            </a:bodyPr>
            <a:lstStyle/>
            <a:p>
              <a:pPr algn="ctr"/>
              <a:r>
                <a:rPr lang="de-DE" sz="675" b="1">
                  <a:solidFill>
                    <a:srgbClr val="0070C0"/>
                  </a:solidFill>
                  <a:latin typeface="Arial" panose="020B0604020202020204" pitchFamily="34" charset="0"/>
                  <a:ea typeface="Times New Roman" panose="02020603050405020304" pitchFamily="18" charset="0"/>
                </a:rPr>
                <a:t>(I)</a:t>
              </a:r>
              <a:endParaRPr lang="et-EE" sz="900">
                <a:solidFill>
                  <a:srgbClr val="0070C0"/>
                </a:solidFill>
                <a:latin typeface="Times New Roman" panose="02020603050405020304" pitchFamily="18" charset="0"/>
                <a:ea typeface="Times New Roman" panose="02020603050405020304" pitchFamily="18" charset="0"/>
              </a:endParaRPr>
            </a:p>
          </p:txBody>
        </p:sp>
        <p:pic>
          <p:nvPicPr>
            <p:cNvPr id="20" name="Grafik 25"/>
            <p:cNvPicPr>
              <a:picLocks noChangeAspect="1"/>
            </p:cNvPicPr>
            <p:nvPr/>
          </p:nvPicPr>
          <p:blipFill rotWithShape="1">
            <a:blip r:embed="rId7" cstate="print">
              <a:extLst>
                <a:ext uri="{28A0092B-C50C-407E-A947-70E740481C1C}">
                  <a14:useLocalDpi xmlns:a14="http://schemas.microsoft.com/office/drawing/2010/main" val="0"/>
                </a:ext>
              </a:extLst>
            </a:blip>
            <a:srcRect l="8334" t="39938" r="39589" b="18399"/>
            <a:stretch/>
          </p:blipFill>
          <p:spPr>
            <a:xfrm>
              <a:off x="2854098" y="1759932"/>
              <a:ext cx="1305163" cy="783098"/>
            </a:xfrm>
            <a:prstGeom prst="rect">
              <a:avLst/>
            </a:prstGeom>
          </p:spPr>
        </p:pic>
        <p:pic>
          <p:nvPicPr>
            <p:cNvPr id="21" name="Grafik 26"/>
            <p:cNvPicPr>
              <a:picLocks noChangeAspect="1"/>
            </p:cNvPicPr>
            <p:nvPr/>
          </p:nvPicPr>
          <p:blipFill rotWithShape="1">
            <a:blip r:embed="rId8" cstate="print">
              <a:extLst>
                <a:ext uri="{28A0092B-C50C-407E-A947-70E740481C1C}">
                  <a14:useLocalDpi xmlns:a14="http://schemas.microsoft.com/office/drawing/2010/main" val="0"/>
                </a:ext>
              </a:extLst>
            </a:blip>
            <a:srcRect l="814" t="6107" r="5796" b="9843"/>
            <a:stretch/>
          </p:blipFill>
          <p:spPr>
            <a:xfrm>
              <a:off x="1427379" y="1762128"/>
              <a:ext cx="1305163" cy="783098"/>
            </a:xfrm>
            <a:prstGeom prst="rect">
              <a:avLst/>
            </a:prstGeom>
          </p:spPr>
        </p:pic>
        <p:pic>
          <p:nvPicPr>
            <p:cNvPr id="22" name="Grafik 27"/>
            <p:cNvPicPr>
              <a:picLocks noChangeAspect="1"/>
            </p:cNvPicPr>
            <p:nvPr/>
          </p:nvPicPr>
          <p:blipFill rotWithShape="1">
            <a:blip r:embed="rId9" cstate="print">
              <a:extLst>
                <a:ext uri="{28A0092B-C50C-407E-A947-70E740481C1C}">
                  <a14:useLocalDpi xmlns:a14="http://schemas.microsoft.com/office/drawing/2010/main" val="0"/>
                </a:ext>
              </a:extLst>
            </a:blip>
            <a:srcRect l="648" t="6740" r="3212" b="6740"/>
            <a:stretch/>
          </p:blipFill>
          <p:spPr>
            <a:xfrm>
              <a:off x="0" y="1762128"/>
              <a:ext cx="1305163" cy="783098"/>
            </a:xfrm>
            <a:prstGeom prst="rect">
              <a:avLst/>
            </a:prstGeom>
          </p:spPr>
        </p:pic>
        <p:sp>
          <p:nvSpPr>
            <p:cNvPr id="23" name="Textfeld 43"/>
            <p:cNvSpPr txBox="1"/>
            <p:nvPr/>
          </p:nvSpPr>
          <p:spPr>
            <a:xfrm>
              <a:off x="1" y="1760101"/>
              <a:ext cx="151883" cy="131314"/>
            </a:xfrm>
            <a:prstGeom prst="rect">
              <a:avLst/>
            </a:prstGeom>
            <a:solidFill>
              <a:srgbClr val="29ABE3">
                <a:alpha val="50000"/>
              </a:srgbClr>
            </a:solidFill>
          </p:spPr>
          <p:txBody>
            <a:bodyPr wrap="square" lIns="0" tIns="0" rIns="0" bIns="0" rtlCol="0">
              <a:noAutofit/>
            </a:bodyPr>
            <a:lstStyle/>
            <a:p>
              <a:pPr algn="ctr"/>
              <a:r>
                <a:rPr lang="de-DE" sz="675" b="1">
                  <a:solidFill>
                    <a:srgbClr val="0070C0"/>
                  </a:solidFill>
                  <a:latin typeface="Arial" panose="020B0604020202020204" pitchFamily="34" charset="0"/>
                  <a:ea typeface="Times New Roman" panose="02020603050405020304" pitchFamily="18" charset="0"/>
                </a:rPr>
                <a:t>(I)</a:t>
              </a:r>
              <a:endParaRPr lang="et-EE" sz="900">
                <a:solidFill>
                  <a:srgbClr val="0070C0"/>
                </a:solidFill>
                <a:latin typeface="Times New Roman" panose="02020603050405020304" pitchFamily="18" charset="0"/>
                <a:ea typeface="Times New Roman" panose="02020603050405020304" pitchFamily="18" charset="0"/>
              </a:endParaRPr>
            </a:p>
          </p:txBody>
        </p:sp>
        <p:sp>
          <p:nvSpPr>
            <p:cNvPr id="24" name="Textfeld 44"/>
            <p:cNvSpPr txBox="1"/>
            <p:nvPr/>
          </p:nvSpPr>
          <p:spPr>
            <a:xfrm>
              <a:off x="1429359" y="1759629"/>
              <a:ext cx="182940" cy="131314"/>
            </a:xfrm>
            <a:prstGeom prst="rect">
              <a:avLst/>
            </a:prstGeom>
            <a:solidFill>
              <a:srgbClr val="29ABE3">
                <a:alpha val="50000"/>
              </a:srgbClr>
            </a:solidFill>
          </p:spPr>
          <p:txBody>
            <a:bodyPr wrap="square" lIns="0" tIns="0" rIns="0" bIns="0" rtlCol="0">
              <a:noAutofit/>
            </a:bodyPr>
            <a:lstStyle/>
            <a:p>
              <a:pPr algn="ctr"/>
              <a:r>
                <a:rPr lang="de-DE" sz="675" b="1">
                  <a:solidFill>
                    <a:srgbClr val="0070C0"/>
                  </a:solidFill>
                  <a:latin typeface="Arial" panose="020B0604020202020204" pitchFamily="34" charset="0"/>
                  <a:ea typeface="Times New Roman" panose="02020603050405020304" pitchFamily="18" charset="0"/>
                </a:rPr>
                <a:t>(II)</a:t>
              </a:r>
              <a:endParaRPr lang="et-EE" sz="900">
                <a:solidFill>
                  <a:srgbClr val="0070C0"/>
                </a:solidFill>
                <a:latin typeface="Times New Roman" panose="02020603050405020304" pitchFamily="18" charset="0"/>
                <a:ea typeface="Times New Roman" panose="02020603050405020304" pitchFamily="18" charset="0"/>
              </a:endParaRPr>
            </a:p>
          </p:txBody>
        </p:sp>
        <p:sp>
          <p:nvSpPr>
            <p:cNvPr id="25" name="Textfeld 45"/>
            <p:cNvSpPr txBox="1"/>
            <p:nvPr/>
          </p:nvSpPr>
          <p:spPr>
            <a:xfrm>
              <a:off x="2853735" y="1759629"/>
              <a:ext cx="226767" cy="131314"/>
            </a:xfrm>
            <a:prstGeom prst="rect">
              <a:avLst/>
            </a:prstGeom>
            <a:solidFill>
              <a:srgbClr val="29ABE3">
                <a:alpha val="50000"/>
              </a:srgbClr>
            </a:solidFill>
          </p:spPr>
          <p:txBody>
            <a:bodyPr wrap="square" lIns="0" tIns="0" rIns="0" bIns="0" rtlCol="0">
              <a:noAutofit/>
            </a:bodyPr>
            <a:lstStyle/>
            <a:p>
              <a:pPr algn="ctr"/>
              <a:r>
                <a:rPr lang="de-DE" sz="675" b="1">
                  <a:solidFill>
                    <a:srgbClr val="0070C0"/>
                  </a:solidFill>
                  <a:latin typeface="Arial" panose="020B0604020202020204" pitchFamily="34" charset="0"/>
                  <a:ea typeface="Times New Roman" panose="02020603050405020304" pitchFamily="18" charset="0"/>
                </a:rPr>
                <a:t>(III)</a:t>
              </a:r>
              <a:endParaRPr lang="et-EE" sz="900">
                <a:solidFill>
                  <a:srgbClr val="0070C0"/>
                </a:solidFill>
                <a:latin typeface="Times New Roman" panose="02020603050405020304" pitchFamily="18" charset="0"/>
                <a:ea typeface="Times New Roman" panose="02020603050405020304" pitchFamily="18" charset="0"/>
              </a:endParaRPr>
            </a:p>
          </p:txBody>
        </p:sp>
        <p:sp>
          <p:nvSpPr>
            <p:cNvPr id="26" name="Gleichschenkliges Dreieck 31"/>
            <p:cNvSpPr/>
            <p:nvPr/>
          </p:nvSpPr>
          <p:spPr>
            <a:xfrm rot="5400000">
              <a:off x="1019697" y="2119271"/>
              <a:ext cx="696165" cy="10442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t-EE" sz="1350">
                <a:solidFill>
                  <a:srgbClr val="0070C0"/>
                </a:solidFill>
              </a:endParaRPr>
            </a:p>
          </p:txBody>
        </p:sp>
        <p:sp>
          <p:nvSpPr>
            <p:cNvPr id="27" name="Gleichschenkliges Dreieck 32"/>
            <p:cNvSpPr/>
            <p:nvPr/>
          </p:nvSpPr>
          <p:spPr>
            <a:xfrm rot="5400000">
              <a:off x="2451188" y="2116065"/>
              <a:ext cx="696165" cy="10442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t-EE" sz="1350">
                <a:solidFill>
                  <a:srgbClr val="0070C0"/>
                </a:solidFill>
              </a:endParaRPr>
            </a:p>
          </p:txBody>
        </p:sp>
        <p:sp>
          <p:nvSpPr>
            <p:cNvPr id="28" name="Gleichschenkliges Dreieck 33"/>
            <p:cNvSpPr>
              <a:spLocks noChangeAspect="1"/>
            </p:cNvSpPr>
            <p:nvPr/>
          </p:nvSpPr>
          <p:spPr>
            <a:xfrm rot="5400000">
              <a:off x="1019696" y="1238963"/>
              <a:ext cx="696167" cy="10442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t-EE" sz="1350">
                <a:solidFill>
                  <a:srgbClr val="0070C0"/>
                </a:solidFill>
              </a:endParaRPr>
            </a:p>
          </p:txBody>
        </p:sp>
        <p:pic>
          <p:nvPicPr>
            <p:cNvPr id="29" name="Grafik 34"/>
            <p:cNvPicPr>
              <a:picLocks noChangeAspect="1"/>
            </p:cNvPicPr>
            <p:nvPr/>
          </p:nvPicPr>
          <p:blipFill rotWithShape="1">
            <a:blip r:embed="rId10" cstate="print">
              <a:extLst>
                <a:ext uri="{28A0092B-C50C-407E-A947-70E740481C1C}">
                  <a14:useLocalDpi xmlns:a14="http://schemas.microsoft.com/office/drawing/2010/main" val="0"/>
                </a:ext>
              </a:extLst>
            </a:blip>
            <a:srcRect l="-313" t="7865" r="7598" b="8816"/>
            <a:stretch/>
          </p:blipFill>
          <p:spPr>
            <a:xfrm>
              <a:off x="1427379" y="0"/>
              <a:ext cx="1309398" cy="784614"/>
            </a:xfrm>
            <a:prstGeom prst="rect">
              <a:avLst/>
            </a:prstGeom>
          </p:spPr>
        </p:pic>
        <p:sp>
          <p:nvSpPr>
            <p:cNvPr id="30" name="Textfeld 23"/>
            <p:cNvSpPr txBox="1">
              <a:spLocks noChangeAspect="1"/>
            </p:cNvSpPr>
            <p:nvPr/>
          </p:nvSpPr>
          <p:spPr>
            <a:xfrm>
              <a:off x="1431093" y="0"/>
              <a:ext cx="146155" cy="125222"/>
            </a:xfrm>
            <a:prstGeom prst="rect">
              <a:avLst/>
            </a:prstGeom>
            <a:solidFill>
              <a:srgbClr val="29ABE3">
                <a:alpha val="50000"/>
              </a:srgbClr>
            </a:solidFill>
          </p:spPr>
          <p:txBody>
            <a:bodyPr wrap="square" lIns="0" tIns="0" rIns="0" bIns="0" rtlCol="0">
              <a:noAutofit/>
            </a:bodyPr>
            <a:lstStyle/>
            <a:p>
              <a:pPr algn="ctr"/>
              <a:r>
                <a:rPr lang="de-DE" sz="675" b="1">
                  <a:solidFill>
                    <a:srgbClr val="0070C0"/>
                  </a:solidFill>
                  <a:latin typeface="Arial" panose="020B0604020202020204" pitchFamily="34" charset="0"/>
                  <a:ea typeface="Times New Roman" panose="02020603050405020304" pitchFamily="18" charset="0"/>
                </a:rPr>
                <a:t>(I)</a:t>
              </a:r>
              <a:endParaRPr lang="et-EE" sz="900">
                <a:solidFill>
                  <a:srgbClr val="0070C0"/>
                </a:solidFill>
                <a:latin typeface="Times New Roman" panose="02020603050405020304" pitchFamily="18" charset="0"/>
                <a:ea typeface="Times New Roman" panose="02020603050405020304" pitchFamily="18" charset="0"/>
              </a:endParaRPr>
            </a:p>
          </p:txBody>
        </p:sp>
        <p:sp>
          <p:nvSpPr>
            <p:cNvPr id="31" name="Textfeld 48"/>
            <p:cNvSpPr txBox="1">
              <a:spLocks noChangeAspect="1"/>
            </p:cNvSpPr>
            <p:nvPr/>
          </p:nvSpPr>
          <p:spPr>
            <a:xfrm>
              <a:off x="1165018" y="652417"/>
              <a:ext cx="140145" cy="130680"/>
            </a:xfrm>
            <a:prstGeom prst="rect">
              <a:avLst/>
            </a:prstGeom>
            <a:solidFill>
              <a:srgbClr val="29ABE3">
                <a:alpha val="50000"/>
              </a:srgbClr>
            </a:solidFill>
          </p:spPr>
          <p:txBody>
            <a:bodyPr wrap="square" lIns="0" tIns="0" rIns="0" bIns="0" rtlCol="0">
              <a:noAutofit/>
            </a:bodyPr>
            <a:lstStyle/>
            <a:p>
              <a:pPr algn="ctr"/>
              <a:r>
                <a:rPr lang="de-DE" sz="675" b="1">
                  <a:solidFill>
                    <a:srgbClr val="0070C0"/>
                  </a:solidFill>
                  <a:latin typeface="Arial" panose="020B0604020202020204" pitchFamily="34" charset="0"/>
                  <a:ea typeface="Times New Roman" panose="02020603050405020304" pitchFamily="18" charset="0"/>
                </a:rPr>
                <a:t>e)</a:t>
              </a:r>
              <a:endParaRPr lang="et-EE" sz="900">
                <a:solidFill>
                  <a:srgbClr val="0070C0"/>
                </a:solidFill>
                <a:latin typeface="Times New Roman" panose="02020603050405020304" pitchFamily="18" charset="0"/>
                <a:ea typeface="Times New Roman" panose="02020603050405020304" pitchFamily="18" charset="0"/>
              </a:endParaRPr>
            </a:p>
          </p:txBody>
        </p:sp>
        <p:sp>
          <p:nvSpPr>
            <p:cNvPr id="32" name="Textfeld 48"/>
            <p:cNvSpPr txBox="1">
              <a:spLocks noChangeAspect="1"/>
            </p:cNvSpPr>
            <p:nvPr/>
          </p:nvSpPr>
          <p:spPr>
            <a:xfrm>
              <a:off x="2596632" y="653934"/>
              <a:ext cx="140145" cy="130680"/>
            </a:xfrm>
            <a:prstGeom prst="rect">
              <a:avLst/>
            </a:prstGeom>
            <a:solidFill>
              <a:srgbClr val="29ABE3">
                <a:alpha val="50000"/>
              </a:srgbClr>
            </a:solidFill>
          </p:spPr>
          <p:txBody>
            <a:bodyPr wrap="square" lIns="0" tIns="0" rIns="0" bIns="0" rtlCol="0">
              <a:noAutofit/>
            </a:bodyPr>
            <a:lstStyle/>
            <a:p>
              <a:pPr algn="ctr"/>
              <a:r>
                <a:rPr lang="de-DE" sz="675" b="1">
                  <a:solidFill>
                    <a:srgbClr val="0070C0"/>
                  </a:solidFill>
                  <a:latin typeface="Arial" panose="020B0604020202020204" pitchFamily="34" charset="0"/>
                  <a:ea typeface="Times New Roman" panose="02020603050405020304" pitchFamily="18" charset="0"/>
                </a:rPr>
                <a:t>f)</a:t>
              </a:r>
              <a:endParaRPr lang="et-EE" sz="900">
                <a:solidFill>
                  <a:srgbClr val="0070C0"/>
                </a:solidFill>
                <a:latin typeface="Times New Roman" panose="02020603050405020304" pitchFamily="18" charset="0"/>
                <a:ea typeface="Times New Roman" panose="02020603050405020304" pitchFamily="18" charset="0"/>
              </a:endParaRPr>
            </a:p>
          </p:txBody>
        </p:sp>
        <p:sp>
          <p:nvSpPr>
            <p:cNvPr id="33" name="Textfeld 48"/>
            <p:cNvSpPr txBox="1">
              <a:spLocks noChangeAspect="1"/>
            </p:cNvSpPr>
            <p:nvPr/>
          </p:nvSpPr>
          <p:spPr>
            <a:xfrm>
              <a:off x="1165018" y="1525326"/>
              <a:ext cx="140145" cy="130680"/>
            </a:xfrm>
            <a:prstGeom prst="rect">
              <a:avLst/>
            </a:prstGeom>
            <a:solidFill>
              <a:srgbClr val="29ABE3">
                <a:alpha val="50000"/>
              </a:srgbClr>
            </a:solidFill>
          </p:spPr>
          <p:txBody>
            <a:bodyPr wrap="square" lIns="0" tIns="0" rIns="0" bIns="0" rtlCol="0">
              <a:noAutofit/>
            </a:bodyPr>
            <a:lstStyle/>
            <a:p>
              <a:pPr algn="ctr"/>
              <a:r>
                <a:rPr lang="de-DE" sz="675" b="1">
                  <a:solidFill>
                    <a:srgbClr val="0070C0"/>
                  </a:solidFill>
                  <a:latin typeface="Arial" panose="020B0604020202020204" pitchFamily="34" charset="0"/>
                  <a:ea typeface="Times New Roman" panose="02020603050405020304" pitchFamily="18" charset="0"/>
                </a:rPr>
                <a:t>g)</a:t>
              </a:r>
              <a:endParaRPr lang="et-EE" sz="900">
                <a:solidFill>
                  <a:srgbClr val="0070C0"/>
                </a:solidFill>
                <a:latin typeface="Times New Roman" panose="02020603050405020304" pitchFamily="18" charset="0"/>
                <a:ea typeface="Times New Roman" panose="02020603050405020304" pitchFamily="18" charset="0"/>
              </a:endParaRPr>
            </a:p>
          </p:txBody>
        </p:sp>
        <p:sp>
          <p:nvSpPr>
            <p:cNvPr id="34" name="Textfeld 48"/>
            <p:cNvSpPr txBox="1">
              <a:spLocks noChangeAspect="1"/>
            </p:cNvSpPr>
            <p:nvPr/>
          </p:nvSpPr>
          <p:spPr>
            <a:xfrm>
              <a:off x="1165018" y="2409493"/>
              <a:ext cx="140145" cy="130680"/>
            </a:xfrm>
            <a:prstGeom prst="rect">
              <a:avLst/>
            </a:prstGeom>
            <a:solidFill>
              <a:srgbClr val="29ABE3">
                <a:alpha val="50000"/>
              </a:srgbClr>
            </a:solidFill>
          </p:spPr>
          <p:txBody>
            <a:bodyPr wrap="square" lIns="0" tIns="0" rIns="0" bIns="0" rtlCol="0">
              <a:noAutofit/>
            </a:bodyPr>
            <a:lstStyle/>
            <a:p>
              <a:pPr algn="ctr"/>
              <a:r>
                <a:rPr lang="de-DE" sz="675" b="1">
                  <a:solidFill>
                    <a:srgbClr val="0070C0"/>
                  </a:solidFill>
                  <a:latin typeface="Arial" panose="020B0604020202020204" pitchFamily="34" charset="0"/>
                  <a:ea typeface="Times New Roman" panose="02020603050405020304" pitchFamily="18" charset="0"/>
                </a:rPr>
                <a:t>i)</a:t>
              </a:r>
              <a:endParaRPr lang="et-EE" sz="900">
                <a:solidFill>
                  <a:srgbClr val="0070C0"/>
                </a:solidFill>
                <a:latin typeface="Times New Roman" panose="02020603050405020304" pitchFamily="18" charset="0"/>
                <a:ea typeface="Times New Roman" panose="02020603050405020304" pitchFamily="18" charset="0"/>
              </a:endParaRPr>
            </a:p>
          </p:txBody>
        </p:sp>
        <p:sp>
          <p:nvSpPr>
            <p:cNvPr id="35" name="Textfeld 48"/>
            <p:cNvSpPr txBox="1">
              <a:spLocks noChangeAspect="1"/>
            </p:cNvSpPr>
            <p:nvPr/>
          </p:nvSpPr>
          <p:spPr>
            <a:xfrm>
              <a:off x="2592397" y="1519030"/>
              <a:ext cx="140145" cy="130680"/>
            </a:xfrm>
            <a:prstGeom prst="rect">
              <a:avLst/>
            </a:prstGeom>
            <a:solidFill>
              <a:srgbClr val="29ABE3">
                <a:alpha val="50000"/>
              </a:srgbClr>
            </a:solidFill>
          </p:spPr>
          <p:txBody>
            <a:bodyPr wrap="square" lIns="0" tIns="0" rIns="0" bIns="0" rtlCol="0">
              <a:noAutofit/>
            </a:bodyPr>
            <a:lstStyle/>
            <a:p>
              <a:pPr algn="ctr"/>
              <a:r>
                <a:rPr lang="de-DE" sz="675" b="1">
                  <a:solidFill>
                    <a:srgbClr val="0070C0"/>
                  </a:solidFill>
                  <a:latin typeface="Arial" panose="020B0604020202020204" pitchFamily="34" charset="0"/>
                  <a:ea typeface="Times New Roman" panose="02020603050405020304" pitchFamily="18" charset="0"/>
                </a:rPr>
                <a:t>h)</a:t>
              </a:r>
              <a:endParaRPr lang="et-EE" sz="900">
                <a:solidFill>
                  <a:srgbClr val="0070C0"/>
                </a:solidFill>
                <a:latin typeface="Times New Roman" panose="02020603050405020304" pitchFamily="18" charset="0"/>
                <a:ea typeface="Times New Roman" panose="02020603050405020304" pitchFamily="18" charset="0"/>
              </a:endParaRPr>
            </a:p>
          </p:txBody>
        </p:sp>
        <p:sp>
          <p:nvSpPr>
            <p:cNvPr id="36" name="Textfeld 48"/>
            <p:cNvSpPr txBox="1">
              <a:spLocks noChangeAspect="1"/>
            </p:cNvSpPr>
            <p:nvPr/>
          </p:nvSpPr>
          <p:spPr>
            <a:xfrm>
              <a:off x="2588503" y="2417371"/>
              <a:ext cx="140145" cy="130680"/>
            </a:xfrm>
            <a:prstGeom prst="rect">
              <a:avLst/>
            </a:prstGeom>
            <a:solidFill>
              <a:srgbClr val="29ABE3">
                <a:alpha val="50000"/>
              </a:srgbClr>
            </a:solidFill>
          </p:spPr>
          <p:txBody>
            <a:bodyPr wrap="square" lIns="0" tIns="0" rIns="0" bIns="0" rtlCol="0">
              <a:noAutofit/>
            </a:bodyPr>
            <a:lstStyle/>
            <a:p>
              <a:pPr algn="ctr"/>
              <a:r>
                <a:rPr lang="de-DE" sz="675" b="1">
                  <a:solidFill>
                    <a:srgbClr val="0070C0"/>
                  </a:solidFill>
                  <a:latin typeface="Arial" panose="020B0604020202020204" pitchFamily="34" charset="0"/>
                  <a:ea typeface="Times New Roman" panose="02020603050405020304" pitchFamily="18" charset="0"/>
                </a:rPr>
                <a:t>j)</a:t>
              </a:r>
              <a:endParaRPr lang="et-EE" sz="900">
                <a:solidFill>
                  <a:srgbClr val="0070C0"/>
                </a:solidFill>
                <a:latin typeface="Times New Roman" panose="02020603050405020304" pitchFamily="18" charset="0"/>
                <a:ea typeface="Times New Roman" panose="02020603050405020304" pitchFamily="18" charset="0"/>
              </a:endParaRPr>
            </a:p>
          </p:txBody>
        </p:sp>
        <p:sp>
          <p:nvSpPr>
            <p:cNvPr id="37" name="Textfeld 48"/>
            <p:cNvSpPr txBox="1">
              <a:spLocks noChangeAspect="1"/>
            </p:cNvSpPr>
            <p:nvPr/>
          </p:nvSpPr>
          <p:spPr>
            <a:xfrm>
              <a:off x="4013869" y="2409554"/>
              <a:ext cx="140145" cy="130680"/>
            </a:xfrm>
            <a:prstGeom prst="rect">
              <a:avLst/>
            </a:prstGeom>
            <a:solidFill>
              <a:srgbClr val="29ABE3">
                <a:alpha val="50000"/>
              </a:srgbClr>
            </a:solidFill>
          </p:spPr>
          <p:txBody>
            <a:bodyPr wrap="square" lIns="0" tIns="0" rIns="0" bIns="0" rtlCol="0">
              <a:noAutofit/>
            </a:bodyPr>
            <a:lstStyle/>
            <a:p>
              <a:pPr algn="ctr"/>
              <a:r>
                <a:rPr lang="de-DE" sz="675" b="1">
                  <a:solidFill>
                    <a:srgbClr val="0070C0"/>
                  </a:solidFill>
                  <a:latin typeface="Arial" panose="020B0604020202020204" pitchFamily="34" charset="0"/>
                  <a:ea typeface="Times New Roman" panose="02020603050405020304" pitchFamily="18" charset="0"/>
                </a:rPr>
                <a:t>k)</a:t>
              </a:r>
              <a:endParaRPr lang="et-EE" sz="900">
                <a:solidFill>
                  <a:srgbClr val="0070C0"/>
                </a:solidFill>
                <a:latin typeface="Times New Roman" panose="02020603050405020304" pitchFamily="18" charset="0"/>
                <a:ea typeface="Times New Roman" panose="02020603050405020304" pitchFamily="18" charset="0"/>
              </a:endParaRPr>
            </a:p>
          </p:txBody>
        </p:sp>
      </p:grpSp>
      <p:sp>
        <p:nvSpPr>
          <p:cNvPr id="38" name="TextBox 37"/>
          <p:cNvSpPr txBox="1"/>
          <p:nvPr/>
        </p:nvSpPr>
        <p:spPr>
          <a:xfrm>
            <a:off x="690487" y="676266"/>
            <a:ext cx="7754112" cy="369332"/>
          </a:xfrm>
          <a:prstGeom prst="rect">
            <a:avLst/>
          </a:prstGeom>
          <a:noFill/>
        </p:spPr>
        <p:txBody>
          <a:bodyPr wrap="square" rtlCol="0">
            <a:spAutoFit/>
          </a:bodyPr>
          <a:lstStyle/>
          <a:p>
            <a:r>
              <a:rPr lang="et-EE" dirty="0">
                <a:solidFill>
                  <a:srgbClr val="0070C0"/>
                </a:solidFill>
              </a:rPr>
              <a:t>KUIDAS</a:t>
            </a:r>
            <a:r>
              <a:rPr lang="et-EE" dirty="0" smtClean="0">
                <a:solidFill>
                  <a:srgbClr val="0070C0"/>
                </a:solidFill>
              </a:rPr>
              <a:t>? </a:t>
            </a:r>
          </a:p>
        </p:txBody>
      </p:sp>
      <p:sp>
        <p:nvSpPr>
          <p:cNvPr id="39" name="Rectangle 38"/>
          <p:cNvSpPr/>
          <p:nvPr/>
        </p:nvSpPr>
        <p:spPr>
          <a:xfrm>
            <a:off x="6949478" y="4903981"/>
            <a:ext cx="1634015" cy="536878"/>
          </a:xfrm>
          <a:prstGeom prst="rect">
            <a:avLst/>
          </a:prstGeom>
        </p:spPr>
        <p:txBody>
          <a:bodyPr wrap="square">
            <a:spAutoFit/>
          </a:bodyPr>
          <a:lstStyle/>
          <a:p>
            <a:pPr algn="just">
              <a:lnSpc>
                <a:spcPct val="107000"/>
              </a:lnSpc>
              <a:tabLst>
                <a:tab pos="1957864" algn="l"/>
              </a:tabLst>
            </a:pPr>
            <a:r>
              <a:rPr lang="en-US" sz="900" dirty="0">
                <a:latin typeface="Calibri" panose="020F0502020204030204" pitchFamily="34" charset="0"/>
                <a:ea typeface="Calibri" panose="020F0502020204030204" pitchFamily="34" charset="0"/>
                <a:cs typeface="Times New Roman" panose="02020603050405020304" pitchFamily="18" charset="0"/>
              </a:rPr>
              <a:t>©</a:t>
            </a:r>
            <a:r>
              <a:rPr lang="en-US" sz="900" dirty="0" err="1">
                <a:latin typeface="Calibri" panose="020F0502020204030204" pitchFamily="34" charset="0"/>
                <a:ea typeface="Calibri" panose="020F0502020204030204" pitchFamily="34" charset="0"/>
                <a:cs typeface="Times New Roman" panose="02020603050405020304" pitchFamily="18" charset="0"/>
              </a:rPr>
              <a:t>Foto</a:t>
            </a:r>
            <a:r>
              <a:rPr lang="et-EE" sz="900" dirty="0">
                <a:latin typeface="Calibri" panose="020F0502020204030204" pitchFamily="34" charset="0"/>
                <a:ea typeface="Calibri" panose="020F0502020204030204" pitchFamily="34" charset="0"/>
                <a:cs typeface="Times New Roman" panose="02020603050405020304" pitchFamily="18" charset="0"/>
              </a:rPr>
              <a:t>d </a:t>
            </a:r>
            <a:r>
              <a:rPr lang="en-US" sz="900" dirty="0" err="1">
                <a:latin typeface="Calibri" panose="020F0502020204030204" pitchFamily="34" charset="0"/>
                <a:ea typeface="Calibri" panose="020F0502020204030204" pitchFamily="34" charset="0"/>
                <a:cs typeface="Times New Roman" panose="02020603050405020304" pitchFamily="18" charset="0"/>
              </a:rPr>
              <a:t>T.Dahms</a:t>
            </a:r>
            <a:r>
              <a:rPr lang="en-US" sz="900" dirty="0">
                <a:latin typeface="Calibri" panose="020F0502020204030204" pitchFamily="34" charset="0"/>
                <a:ea typeface="Calibri" panose="020F0502020204030204" pitchFamily="34" charset="0"/>
                <a:cs typeface="Times New Roman" panose="02020603050405020304" pitchFamily="18" charset="0"/>
              </a:rPr>
              <a:t> </a:t>
            </a:r>
            <a:r>
              <a:rPr lang="et-EE" sz="900" dirty="0">
                <a:latin typeface="Calibri" panose="020F0502020204030204" pitchFamily="34" charset="0"/>
                <a:ea typeface="Calibri" panose="020F0502020204030204" pitchFamily="34" charset="0"/>
                <a:cs typeface="Times New Roman" panose="02020603050405020304" pitchFamily="18" charset="0"/>
              </a:rPr>
              <a:t>v.a </a:t>
            </a:r>
          </a:p>
          <a:p>
            <a:pPr marL="171450" indent="-171450" algn="just">
              <a:lnSpc>
                <a:spcPct val="107000"/>
              </a:lnSpc>
              <a:buAutoNum type="alphaLcParenR"/>
              <a:tabLst>
                <a:tab pos="1957864" algn="l"/>
              </a:tabLst>
            </a:pPr>
            <a:r>
              <a:rPr lang="en-US" sz="900" dirty="0">
                <a:latin typeface="Calibri" panose="020F0502020204030204" pitchFamily="34" charset="0"/>
                <a:ea typeface="Calibri" panose="020F0502020204030204" pitchFamily="34" charset="0"/>
                <a:cs typeface="Times New Roman" panose="02020603050405020304" pitchFamily="18" charset="0"/>
              </a:rPr>
              <a:t>S. Fischer </a:t>
            </a:r>
            <a:r>
              <a:rPr lang="et-EE" sz="900" dirty="0">
                <a:latin typeface="Calibri" panose="020F0502020204030204" pitchFamily="34" charset="0"/>
                <a:ea typeface="Calibri" panose="020F0502020204030204" pitchFamily="34" charset="0"/>
                <a:cs typeface="Times New Roman" panose="02020603050405020304" pitchFamily="18" charset="0"/>
              </a:rPr>
              <a:t>ja</a:t>
            </a:r>
            <a:r>
              <a:rPr lang="en-US" sz="900" dirty="0">
                <a:latin typeface="Calibri" panose="020F0502020204030204" pitchFamily="34" charset="0"/>
                <a:ea typeface="Calibri" panose="020F0502020204030204" pitchFamily="34" charset="0"/>
                <a:cs typeface="Times New Roman" panose="02020603050405020304" pitchFamily="18" charset="0"/>
              </a:rPr>
              <a:t> </a:t>
            </a:r>
            <a:endParaRPr lang="et-EE" sz="9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07000"/>
              </a:lnSpc>
              <a:buAutoNum type="alphaLcParenR"/>
              <a:tabLst>
                <a:tab pos="1957864" algn="l"/>
              </a:tabLst>
            </a:pPr>
            <a:r>
              <a:rPr lang="en-US" sz="900" dirty="0">
                <a:latin typeface="Calibri" panose="020F0502020204030204" pitchFamily="34" charset="0"/>
                <a:ea typeface="Calibri" panose="020F0502020204030204" pitchFamily="34" charset="0"/>
                <a:cs typeface="Times New Roman" panose="02020603050405020304" pitchFamily="18" charset="0"/>
              </a:rPr>
              <a:t>© </a:t>
            </a:r>
            <a:r>
              <a:rPr lang="en-US" sz="900" dirty="0" err="1">
                <a:latin typeface="Calibri" panose="020F0502020204030204" pitchFamily="34" charset="0"/>
                <a:ea typeface="Calibri" panose="020F0502020204030204" pitchFamily="34" charset="0"/>
                <a:cs typeface="Times New Roman" panose="02020603050405020304" pitchFamily="18" charset="0"/>
              </a:rPr>
              <a:t>Brielmaier</a:t>
            </a:r>
            <a:endParaRPr lang="et-EE" sz="9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1680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02" y="500828"/>
            <a:ext cx="8956871" cy="5026823"/>
          </a:xfrm>
          <a:prstGeom prst="rect">
            <a:avLst/>
          </a:prstGeom>
        </p:spPr>
      </p:pic>
      <p:pic>
        <p:nvPicPr>
          <p:cNvPr id="3" name="Picture 2"/>
          <p:cNvPicPr>
            <a:picLocks noChangeAspect="1"/>
          </p:cNvPicPr>
          <p:nvPr/>
        </p:nvPicPr>
        <p:blipFill>
          <a:blip r:embed="rId3"/>
          <a:stretch>
            <a:fillRect/>
          </a:stretch>
        </p:blipFill>
        <p:spPr>
          <a:xfrm>
            <a:off x="166504" y="5815327"/>
            <a:ext cx="8901869" cy="762735"/>
          </a:xfrm>
          <a:prstGeom prst="rect">
            <a:avLst/>
          </a:prstGeom>
        </p:spPr>
      </p:pic>
      <p:pic>
        <p:nvPicPr>
          <p:cNvPr id="4" name="Picture 3"/>
          <p:cNvPicPr>
            <a:picLocks noChangeAspect="1"/>
          </p:cNvPicPr>
          <p:nvPr/>
        </p:nvPicPr>
        <p:blipFill rotWithShape="1">
          <a:blip r:embed="rId4"/>
          <a:srcRect r="4462" b="18640"/>
          <a:stretch/>
        </p:blipFill>
        <p:spPr>
          <a:xfrm>
            <a:off x="6797121" y="81222"/>
            <a:ext cx="2271252" cy="1223001"/>
          </a:xfrm>
          <a:prstGeom prst="rect">
            <a:avLst/>
          </a:prstGeom>
        </p:spPr>
      </p:pic>
    </p:spTree>
    <p:extLst>
      <p:ext uri="{BB962C8B-B14F-4D97-AF65-F5344CB8AC3E}">
        <p14:creationId xmlns:p14="http://schemas.microsoft.com/office/powerpoint/2010/main" val="20311863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lh6.googleusercontent.com/dkxbD-T872x-MBKrRoDxK3N-q0YIjHj35UIP9NetMcOnoIeMLHzFpuB5I2UBjAPLKb-ikHGQDyafi8XjKLWyZgcBMHgdRu1w73bONxeyviJs7ahhyQbGkX9RW5rqosrA5i0FQH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74" y="455612"/>
            <a:ext cx="7679530" cy="51196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57635" y="5352147"/>
            <a:ext cx="4271169" cy="646331"/>
          </a:xfrm>
          <a:prstGeom prst="rect">
            <a:avLst/>
          </a:prstGeom>
          <a:noFill/>
        </p:spPr>
        <p:txBody>
          <a:bodyPr wrap="none" rtlCol="0">
            <a:spAutoFit/>
          </a:bodyPr>
          <a:lstStyle/>
          <a:p>
            <a:endParaRPr lang="et-EE" dirty="0" smtClean="0"/>
          </a:p>
          <a:p>
            <a:r>
              <a:rPr lang="et-EE" dirty="0" smtClean="0"/>
              <a:t>Hundinuia istandus Hollandis. Foto: </a:t>
            </a:r>
            <a:r>
              <a:rPr lang="et-EE" dirty="0" err="1" smtClean="0"/>
              <a:t>M.Kohv</a:t>
            </a:r>
            <a:endParaRPr lang="et-EE" dirty="0"/>
          </a:p>
        </p:txBody>
      </p:sp>
    </p:spTree>
    <p:extLst>
      <p:ext uri="{BB962C8B-B14F-4D97-AF65-F5344CB8AC3E}">
        <p14:creationId xmlns:p14="http://schemas.microsoft.com/office/powerpoint/2010/main" val="13642254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7490" y="324198"/>
            <a:ext cx="7975973" cy="2308324"/>
          </a:xfrm>
          <a:prstGeom prst="rect">
            <a:avLst/>
          </a:prstGeom>
        </p:spPr>
        <p:txBody>
          <a:bodyPr wrap="square">
            <a:spAutoFit/>
          </a:bodyPr>
          <a:lstStyle/>
          <a:p>
            <a:pPr algn="just"/>
            <a:r>
              <a:rPr lang="en-GB" b="1" dirty="0" err="1"/>
              <a:t>Märgalaviljelus</a:t>
            </a:r>
            <a:r>
              <a:rPr lang="en-GB" b="1" dirty="0"/>
              <a:t> on </a:t>
            </a:r>
            <a:r>
              <a:rPr lang="en-GB" b="1" dirty="0" err="1"/>
              <a:t>märgade</a:t>
            </a:r>
            <a:r>
              <a:rPr lang="en-GB" b="1" dirty="0"/>
              <a:t> </a:t>
            </a:r>
            <a:r>
              <a:rPr lang="en-GB" b="1" dirty="0" err="1" smtClean="0"/>
              <a:t>turbaalade</a:t>
            </a:r>
            <a:r>
              <a:rPr lang="en-GB" b="1" dirty="0" smtClean="0"/>
              <a:t> </a:t>
            </a:r>
            <a:r>
              <a:rPr lang="en-GB" b="1" dirty="0" err="1"/>
              <a:t>põllumajanduslik</a:t>
            </a:r>
            <a:r>
              <a:rPr lang="en-GB" b="1" dirty="0"/>
              <a:t> </a:t>
            </a:r>
            <a:r>
              <a:rPr lang="en-GB" b="1" dirty="0" err="1"/>
              <a:t>või</a:t>
            </a:r>
            <a:r>
              <a:rPr lang="en-GB" b="1" dirty="0"/>
              <a:t> </a:t>
            </a:r>
            <a:r>
              <a:rPr lang="en-GB" b="1" dirty="0" err="1"/>
              <a:t>metsanduslik</a:t>
            </a:r>
            <a:r>
              <a:rPr lang="en-GB" b="1" dirty="0"/>
              <a:t> </a:t>
            </a:r>
            <a:r>
              <a:rPr lang="en-GB" b="1" dirty="0" err="1"/>
              <a:t>kasutamine</a:t>
            </a:r>
            <a:r>
              <a:rPr lang="en-GB" b="1" dirty="0"/>
              <a:t>. </a:t>
            </a:r>
            <a:r>
              <a:rPr lang="en-GB" b="1" dirty="0" err="1"/>
              <a:t>Märgalaviljeluse</a:t>
            </a:r>
            <a:r>
              <a:rPr lang="en-GB" b="1" dirty="0"/>
              <a:t> </a:t>
            </a:r>
            <a:r>
              <a:rPr lang="en-GB" b="1" dirty="0" err="1"/>
              <a:t>üheks</a:t>
            </a:r>
            <a:r>
              <a:rPr lang="en-GB" b="1" dirty="0"/>
              <a:t> </a:t>
            </a:r>
            <a:r>
              <a:rPr lang="en-GB" b="1" dirty="0" err="1"/>
              <a:t>eesmärgiks</a:t>
            </a:r>
            <a:r>
              <a:rPr lang="en-GB" b="1" dirty="0"/>
              <a:t> on </a:t>
            </a:r>
            <a:r>
              <a:rPr lang="en-GB" b="1" dirty="0" err="1"/>
              <a:t>võimaldada</a:t>
            </a:r>
            <a:r>
              <a:rPr lang="en-GB" b="1" dirty="0"/>
              <a:t> </a:t>
            </a:r>
            <a:r>
              <a:rPr lang="en-GB" b="1" dirty="0" err="1"/>
              <a:t>selliste</a:t>
            </a:r>
            <a:r>
              <a:rPr lang="en-GB" b="1" dirty="0"/>
              <a:t> </a:t>
            </a:r>
            <a:r>
              <a:rPr lang="en-GB" b="1" dirty="0" err="1"/>
              <a:t>märgadele</a:t>
            </a:r>
            <a:r>
              <a:rPr lang="en-GB" b="1" dirty="0"/>
              <a:t> </a:t>
            </a:r>
            <a:r>
              <a:rPr lang="en-GB" b="1" dirty="0" err="1"/>
              <a:t>turbaaladele</a:t>
            </a:r>
            <a:r>
              <a:rPr lang="en-GB" b="1" dirty="0"/>
              <a:t> </a:t>
            </a:r>
            <a:r>
              <a:rPr lang="en-GB" b="1" dirty="0" err="1"/>
              <a:t>omaste</a:t>
            </a:r>
            <a:r>
              <a:rPr lang="en-GB" b="1" dirty="0"/>
              <a:t> </a:t>
            </a:r>
            <a:r>
              <a:rPr lang="en-GB" b="1" dirty="0" err="1"/>
              <a:t>ökosüsteemi</a:t>
            </a:r>
            <a:r>
              <a:rPr lang="en-GB" b="1" dirty="0"/>
              <a:t> </a:t>
            </a:r>
            <a:r>
              <a:rPr lang="en-GB" b="1" dirty="0" err="1"/>
              <a:t>teenuste</a:t>
            </a:r>
            <a:r>
              <a:rPr lang="en-GB" b="1" dirty="0"/>
              <a:t> </a:t>
            </a:r>
            <a:r>
              <a:rPr lang="en-GB" b="1" dirty="0" err="1"/>
              <a:t>taastamist</a:t>
            </a:r>
            <a:r>
              <a:rPr lang="en-GB" b="1" dirty="0"/>
              <a:t> </a:t>
            </a:r>
            <a:r>
              <a:rPr lang="en-GB" b="1" dirty="0" err="1"/>
              <a:t>ja</a:t>
            </a:r>
            <a:r>
              <a:rPr lang="en-GB" b="1" dirty="0"/>
              <a:t> </a:t>
            </a:r>
            <a:r>
              <a:rPr lang="en-GB" b="1" dirty="0" err="1"/>
              <a:t>säilitamist</a:t>
            </a:r>
            <a:r>
              <a:rPr lang="en-GB" b="1" dirty="0"/>
              <a:t>, </a:t>
            </a:r>
            <a:r>
              <a:rPr lang="en-GB" b="1" dirty="0" err="1"/>
              <a:t>nagu</a:t>
            </a:r>
            <a:r>
              <a:rPr lang="en-GB" b="1" dirty="0"/>
              <a:t> </a:t>
            </a:r>
            <a:r>
              <a:rPr lang="en-GB" b="1" dirty="0" err="1"/>
              <a:t>süsiniku</a:t>
            </a:r>
            <a:r>
              <a:rPr lang="en-GB" b="1" dirty="0"/>
              <a:t> </a:t>
            </a:r>
            <a:r>
              <a:rPr lang="en-GB" b="1" dirty="0" err="1"/>
              <a:t>sidumine</a:t>
            </a:r>
            <a:r>
              <a:rPr lang="en-GB" b="1" dirty="0"/>
              <a:t> </a:t>
            </a:r>
            <a:r>
              <a:rPr lang="en-GB" b="1" dirty="0" err="1"/>
              <a:t>ja</a:t>
            </a:r>
            <a:r>
              <a:rPr lang="en-GB" b="1" dirty="0"/>
              <a:t> </a:t>
            </a:r>
            <a:r>
              <a:rPr lang="en-GB" b="1" dirty="0" err="1"/>
              <a:t>ladustamine</a:t>
            </a:r>
            <a:r>
              <a:rPr lang="en-GB" b="1" dirty="0"/>
              <a:t>, vee </a:t>
            </a:r>
            <a:r>
              <a:rPr lang="en-GB" b="1" dirty="0" err="1"/>
              <a:t>ning</a:t>
            </a:r>
            <a:r>
              <a:rPr lang="en-GB" b="1" dirty="0"/>
              <a:t> </a:t>
            </a:r>
            <a:r>
              <a:rPr lang="en-GB" b="1" dirty="0" err="1"/>
              <a:t>toitainete</a:t>
            </a:r>
            <a:r>
              <a:rPr lang="en-GB" b="1" dirty="0"/>
              <a:t> </a:t>
            </a:r>
            <a:r>
              <a:rPr lang="en-GB" b="1" dirty="0" err="1"/>
              <a:t>talletamine</a:t>
            </a:r>
            <a:r>
              <a:rPr lang="en-GB" b="1" dirty="0"/>
              <a:t> </a:t>
            </a:r>
            <a:r>
              <a:rPr lang="en-GB" b="1" dirty="0" err="1"/>
              <a:t>kui</a:t>
            </a:r>
            <a:r>
              <a:rPr lang="en-GB" b="1" dirty="0"/>
              <a:t> </a:t>
            </a:r>
            <a:r>
              <a:rPr lang="en-GB" b="1" dirty="0" err="1"/>
              <a:t>ka</a:t>
            </a:r>
            <a:r>
              <a:rPr lang="en-GB" b="1" dirty="0"/>
              <a:t> </a:t>
            </a:r>
            <a:r>
              <a:rPr lang="en-GB" b="1" dirty="0" err="1"/>
              <a:t>kohaliku</a:t>
            </a:r>
            <a:r>
              <a:rPr lang="en-GB" b="1" dirty="0"/>
              <a:t> </a:t>
            </a:r>
            <a:r>
              <a:rPr lang="en-GB" b="1" dirty="0" err="1"/>
              <a:t>kliima</a:t>
            </a:r>
            <a:r>
              <a:rPr lang="en-GB" b="1" dirty="0"/>
              <a:t> </a:t>
            </a:r>
            <a:r>
              <a:rPr lang="en-GB" b="1" dirty="0" err="1"/>
              <a:t>jahutamine</a:t>
            </a:r>
            <a:r>
              <a:rPr lang="en-GB" b="1" dirty="0"/>
              <a:t> </a:t>
            </a:r>
            <a:r>
              <a:rPr lang="en-GB" b="1" dirty="0" err="1"/>
              <a:t>ning</a:t>
            </a:r>
            <a:r>
              <a:rPr lang="en-GB" b="1" dirty="0"/>
              <a:t> </a:t>
            </a:r>
            <a:r>
              <a:rPr lang="en-GB" b="1" dirty="0" err="1"/>
              <a:t>elupaiga</a:t>
            </a:r>
            <a:r>
              <a:rPr lang="en-GB" b="1" dirty="0"/>
              <a:t> </a:t>
            </a:r>
            <a:r>
              <a:rPr lang="en-GB" b="1" dirty="0" err="1"/>
              <a:t>pakkumine</a:t>
            </a:r>
            <a:r>
              <a:rPr lang="en-GB" b="1" dirty="0"/>
              <a:t> </a:t>
            </a:r>
            <a:r>
              <a:rPr lang="en-GB" b="1" dirty="0" err="1"/>
              <a:t>haruldastele</a:t>
            </a:r>
            <a:r>
              <a:rPr lang="en-GB" b="1" dirty="0"/>
              <a:t> </a:t>
            </a:r>
            <a:r>
              <a:rPr lang="en-GB" b="1" dirty="0" err="1"/>
              <a:t>liikidele</a:t>
            </a:r>
            <a:r>
              <a:rPr lang="en-GB" b="1" dirty="0"/>
              <a:t>. </a:t>
            </a:r>
            <a:r>
              <a:rPr lang="en-GB" b="1" dirty="0" err="1"/>
              <a:t>Märgalaviljelus</a:t>
            </a:r>
            <a:r>
              <a:rPr lang="en-GB" b="1" dirty="0"/>
              <a:t> </a:t>
            </a:r>
            <a:r>
              <a:rPr lang="en-GB" b="1" dirty="0" err="1"/>
              <a:t>tooks</a:t>
            </a:r>
            <a:r>
              <a:rPr lang="en-GB" b="1" dirty="0"/>
              <a:t> </a:t>
            </a:r>
            <a:r>
              <a:rPr lang="en-GB" b="1" dirty="0" err="1"/>
              <a:t>kaasa</a:t>
            </a:r>
            <a:r>
              <a:rPr lang="en-GB" b="1" dirty="0"/>
              <a:t> </a:t>
            </a:r>
            <a:r>
              <a:rPr lang="en-GB" b="1" dirty="0" err="1"/>
              <a:t>paradigma</a:t>
            </a:r>
            <a:r>
              <a:rPr lang="en-GB" b="1" dirty="0"/>
              <a:t> </a:t>
            </a:r>
            <a:r>
              <a:rPr lang="en-GB" b="1" dirty="0" err="1"/>
              <a:t>vahetuse</a:t>
            </a:r>
            <a:r>
              <a:rPr lang="en-GB" b="1" dirty="0"/>
              <a:t> </a:t>
            </a:r>
            <a:r>
              <a:rPr lang="en-GB" b="1" dirty="0" err="1"/>
              <a:t>põllumajanduses</a:t>
            </a:r>
            <a:r>
              <a:rPr lang="en-GB" b="1" dirty="0"/>
              <a:t> - </a:t>
            </a:r>
            <a:r>
              <a:rPr lang="en-GB" b="1" dirty="0" err="1"/>
              <a:t>kuivendamise</a:t>
            </a:r>
            <a:r>
              <a:rPr lang="en-GB" b="1" dirty="0"/>
              <a:t> </a:t>
            </a:r>
            <a:r>
              <a:rPr lang="en-GB" b="1" dirty="0" err="1"/>
              <a:t>asemel</a:t>
            </a:r>
            <a:r>
              <a:rPr lang="en-GB" b="1" dirty="0"/>
              <a:t> </a:t>
            </a:r>
            <a:r>
              <a:rPr lang="en-GB" b="1" dirty="0" err="1"/>
              <a:t>kasutataks</a:t>
            </a:r>
            <a:r>
              <a:rPr lang="en-GB" b="1" dirty="0"/>
              <a:t> </a:t>
            </a:r>
            <a:r>
              <a:rPr lang="en-GB" b="1" dirty="0" err="1"/>
              <a:t>turbaalasid</a:t>
            </a:r>
            <a:r>
              <a:rPr lang="en-GB" b="1" dirty="0"/>
              <a:t> </a:t>
            </a:r>
            <a:r>
              <a:rPr lang="en-GB" b="1" dirty="0" err="1"/>
              <a:t>alaliselt</a:t>
            </a:r>
            <a:r>
              <a:rPr lang="en-GB" b="1" dirty="0"/>
              <a:t> </a:t>
            </a:r>
            <a:r>
              <a:rPr lang="en-GB" b="1" dirty="0" err="1"/>
              <a:t>märgades</a:t>
            </a:r>
            <a:r>
              <a:rPr lang="en-GB" b="1" dirty="0"/>
              <a:t> </a:t>
            </a:r>
            <a:r>
              <a:rPr lang="en-GB" b="1" dirty="0" err="1"/>
              <a:t>tingimustes</a:t>
            </a:r>
            <a:r>
              <a:rPr lang="en-GB" b="1" dirty="0"/>
              <a:t>, </a:t>
            </a:r>
            <a:r>
              <a:rPr lang="en-GB" b="1" dirty="0" err="1"/>
              <a:t>kus</a:t>
            </a:r>
            <a:r>
              <a:rPr lang="en-GB" b="1" dirty="0"/>
              <a:t> </a:t>
            </a:r>
            <a:r>
              <a:rPr lang="en-GB" b="1" dirty="0" err="1"/>
              <a:t>nõnda</a:t>
            </a:r>
            <a:r>
              <a:rPr lang="en-GB" b="1" dirty="0"/>
              <a:t> </a:t>
            </a:r>
            <a:r>
              <a:rPr lang="en-GB" b="1" dirty="0" err="1"/>
              <a:t>säilib</a:t>
            </a:r>
            <a:r>
              <a:rPr lang="en-GB" b="1" dirty="0"/>
              <a:t> </a:t>
            </a:r>
            <a:r>
              <a:rPr lang="en-GB" b="1" dirty="0" err="1"/>
              <a:t>ka</a:t>
            </a:r>
            <a:r>
              <a:rPr lang="en-GB" b="1" dirty="0"/>
              <a:t> </a:t>
            </a:r>
            <a:r>
              <a:rPr lang="en-GB" b="1" dirty="0" err="1"/>
              <a:t>ladestunud</a:t>
            </a:r>
            <a:r>
              <a:rPr lang="en-GB" b="1" dirty="0"/>
              <a:t> </a:t>
            </a:r>
            <a:r>
              <a:rPr lang="en-GB" b="1" dirty="0" err="1"/>
              <a:t>turvas</a:t>
            </a:r>
            <a:r>
              <a:rPr lang="en-GB" b="1" dirty="0"/>
              <a:t>. </a:t>
            </a:r>
            <a:br>
              <a:rPr lang="en-GB" b="1" dirty="0"/>
            </a:br>
            <a:endParaRPr lang="en-GB" dirty="0"/>
          </a:p>
        </p:txBody>
      </p:sp>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3210411" y="2603036"/>
            <a:ext cx="5473051" cy="3605642"/>
          </a:xfrm>
          <a:prstGeom prst="rect">
            <a:avLst/>
          </a:prstGeom>
        </p:spPr>
      </p:pic>
      <p:sp>
        <p:nvSpPr>
          <p:cNvPr id="4" name="TextBox 3"/>
          <p:cNvSpPr txBox="1"/>
          <p:nvPr/>
        </p:nvSpPr>
        <p:spPr>
          <a:xfrm>
            <a:off x="3133890" y="6151528"/>
            <a:ext cx="5626092" cy="646331"/>
          </a:xfrm>
          <a:prstGeom prst="rect">
            <a:avLst/>
          </a:prstGeom>
          <a:noFill/>
        </p:spPr>
        <p:txBody>
          <a:bodyPr wrap="none" rtlCol="0">
            <a:spAutoFit/>
          </a:bodyPr>
          <a:lstStyle/>
          <a:p>
            <a:r>
              <a:rPr lang="en-GB" dirty="0" err="1" smtClean="0"/>
              <a:t>Pildistatud</a:t>
            </a:r>
            <a:r>
              <a:rPr lang="en-GB" dirty="0" smtClean="0"/>
              <a:t> </a:t>
            </a:r>
            <a:r>
              <a:rPr lang="en-GB" dirty="0"/>
              <a:t>22.06.2013 </a:t>
            </a:r>
            <a:r>
              <a:rPr lang="en-GB" dirty="0" err="1"/>
              <a:t>Noarootsis</a:t>
            </a:r>
            <a:r>
              <a:rPr lang="en-GB" dirty="0"/>
              <a:t>, </a:t>
            </a:r>
            <a:r>
              <a:rPr lang="en-GB" dirty="0" err="1"/>
              <a:t>Silma</a:t>
            </a:r>
            <a:r>
              <a:rPr lang="en-GB" dirty="0"/>
              <a:t> </a:t>
            </a:r>
            <a:r>
              <a:rPr lang="en-GB" dirty="0" err="1"/>
              <a:t>looduskaitsealal</a:t>
            </a:r>
            <a:r>
              <a:rPr lang="en-GB" dirty="0"/>
              <a:t>, </a:t>
            </a:r>
            <a:endParaRPr lang="en-GB" dirty="0" smtClean="0"/>
          </a:p>
          <a:p>
            <a:r>
              <a:rPr lang="en-GB" dirty="0" err="1" smtClean="0"/>
              <a:t>Vööla</a:t>
            </a:r>
            <a:r>
              <a:rPr lang="en-GB" dirty="0" smtClean="0"/>
              <a:t> </a:t>
            </a:r>
            <a:r>
              <a:rPr lang="en-GB" dirty="0"/>
              <a:t>mere </a:t>
            </a:r>
            <a:r>
              <a:rPr lang="en-GB" dirty="0" err="1"/>
              <a:t>lähedusse</a:t>
            </a:r>
            <a:r>
              <a:rPr lang="en-GB" dirty="0"/>
              <a:t> </a:t>
            </a:r>
            <a:r>
              <a:rPr lang="en-GB" dirty="0" err="1"/>
              <a:t>jääval</a:t>
            </a:r>
            <a:r>
              <a:rPr lang="en-GB" dirty="0"/>
              <a:t> </a:t>
            </a:r>
            <a:r>
              <a:rPr lang="en-GB" dirty="0" err="1"/>
              <a:t>karjamaal</a:t>
            </a:r>
            <a:r>
              <a:rPr lang="en-GB" dirty="0" smtClean="0"/>
              <a:t>. </a:t>
            </a:r>
            <a:r>
              <a:rPr lang="en-GB" dirty="0" err="1" smtClean="0"/>
              <a:t>Foto</a:t>
            </a:r>
            <a:r>
              <a:rPr lang="en-GB" dirty="0" smtClean="0"/>
              <a:t>: </a:t>
            </a:r>
            <a:r>
              <a:rPr lang="en-GB" dirty="0" err="1" smtClean="0"/>
              <a:t>A.Ader</a:t>
            </a:r>
            <a:endParaRPr lang="en-GB" dirty="0"/>
          </a:p>
        </p:txBody>
      </p:sp>
    </p:spTree>
    <p:extLst>
      <p:ext uri="{BB962C8B-B14F-4D97-AF65-F5344CB8AC3E}">
        <p14:creationId xmlns:p14="http://schemas.microsoft.com/office/powerpoint/2010/main" val="29159366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7414" y="394692"/>
            <a:ext cx="8164094" cy="6463308"/>
          </a:xfrm>
          <a:prstGeom prst="rect">
            <a:avLst/>
          </a:prstGeom>
          <a:noFill/>
        </p:spPr>
        <p:txBody>
          <a:bodyPr wrap="none" rtlCol="0">
            <a:spAutoFit/>
          </a:bodyPr>
          <a:lstStyle/>
          <a:p>
            <a:r>
              <a:rPr lang="en-GB" b="1" dirty="0" err="1" smtClean="0"/>
              <a:t>Märgalaviljelus</a:t>
            </a:r>
            <a:r>
              <a:rPr lang="en-GB" b="1" dirty="0" smtClean="0"/>
              <a:t> </a:t>
            </a:r>
            <a:r>
              <a:rPr lang="en-GB" b="1" dirty="0" err="1"/>
              <a:t>Baltimaades</a:t>
            </a:r>
            <a:endParaRPr lang="en-GB" b="1" dirty="0"/>
          </a:p>
          <a:p>
            <a:r>
              <a:rPr lang="en-GB" dirty="0" smtClean="0"/>
              <a:t>2022-2023</a:t>
            </a:r>
          </a:p>
          <a:p>
            <a:endParaRPr lang="en-GB" dirty="0"/>
          </a:p>
          <a:p>
            <a:r>
              <a:rPr lang="en-GB" b="1" dirty="0" err="1" smtClean="0"/>
              <a:t>Eesmärk</a:t>
            </a:r>
            <a:r>
              <a:rPr lang="en-GB" b="1" dirty="0"/>
              <a:t>: </a:t>
            </a:r>
            <a:r>
              <a:rPr lang="en-GB" dirty="0" err="1"/>
              <a:t>uurida</a:t>
            </a:r>
            <a:r>
              <a:rPr lang="en-GB" dirty="0"/>
              <a:t> </a:t>
            </a:r>
            <a:r>
              <a:rPr lang="en-GB" dirty="0" err="1"/>
              <a:t>ja</a:t>
            </a:r>
            <a:r>
              <a:rPr lang="en-GB" dirty="0"/>
              <a:t> </a:t>
            </a:r>
            <a:r>
              <a:rPr lang="en-GB" dirty="0" err="1"/>
              <a:t>tutvustada</a:t>
            </a:r>
            <a:r>
              <a:rPr lang="en-GB" dirty="0"/>
              <a:t> </a:t>
            </a:r>
            <a:r>
              <a:rPr lang="en-GB" dirty="0" err="1"/>
              <a:t>märgalaviljeluse</a:t>
            </a:r>
            <a:r>
              <a:rPr lang="en-GB" dirty="0"/>
              <a:t> </a:t>
            </a:r>
            <a:r>
              <a:rPr lang="en-GB" dirty="0" err="1"/>
              <a:t>võimalusi</a:t>
            </a:r>
            <a:r>
              <a:rPr lang="en-GB" dirty="0"/>
              <a:t> </a:t>
            </a:r>
            <a:r>
              <a:rPr lang="en-GB" dirty="0" err="1" smtClean="0"/>
              <a:t>Baltimaades</a:t>
            </a:r>
            <a:r>
              <a:rPr lang="en-GB" dirty="0" smtClean="0"/>
              <a:t> </a:t>
            </a:r>
            <a:r>
              <a:rPr lang="en-GB" dirty="0" err="1" smtClean="0"/>
              <a:t>eesmärgiga</a:t>
            </a:r>
            <a:r>
              <a:rPr lang="en-GB" dirty="0" smtClean="0"/>
              <a:t> </a:t>
            </a:r>
          </a:p>
          <a:p>
            <a:r>
              <a:rPr lang="en-GB" dirty="0" err="1" smtClean="0"/>
              <a:t>vähendada</a:t>
            </a:r>
            <a:r>
              <a:rPr lang="en-GB" dirty="0" smtClean="0"/>
              <a:t> </a:t>
            </a:r>
            <a:r>
              <a:rPr lang="en-GB" dirty="0" err="1"/>
              <a:t>kuivendatud</a:t>
            </a:r>
            <a:r>
              <a:rPr lang="en-GB" dirty="0"/>
              <a:t> </a:t>
            </a:r>
            <a:r>
              <a:rPr lang="en-GB" dirty="0" err="1"/>
              <a:t>turbaaladest</a:t>
            </a:r>
            <a:r>
              <a:rPr lang="en-GB" dirty="0"/>
              <a:t> </a:t>
            </a:r>
            <a:r>
              <a:rPr lang="en-GB" dirty="0" err="1"/>
              <a:t>lähtuvaid</a:t>
            </a:r>
            <a:r>
              <a:rPr lang="en-GB" dirty="0"/>
              <a:t> </a:t>
            </a:r>
            <a:r>
              <a:rPr lang="en-GB" dirty="0" err="1"/>
              <a:t>kasvuhoonegaaside</a:t>
            </a:r>
            <a:r>
              <a:rPr lang="en-GB" dirty="0"/>
              <a:t> </a:t>
            </a:r>
            <a:r>
              <a:rPr lang="en-GB" dirty="0" err="1"/>
              <a:t>emissioone</a:t>
            </a:r>
            <a:r>
              <a:rPr lang="en-GB" dirty="0"/>
              <a:t>.</a:t>
            </a:r>
          </a:p>
          <a:p>
            <a:endParaRPr lang="en-GB" dirty="0"/>
          </a:p>
          <a:p>
            <a:r>
              <a:rPr lang="en-GB" b="1" dirty="0" smtClean="0"/>
              <a:t>2023. a </a:t>
            </a:r>
            <a:r>
              <a:rPr lang="en-GB" b="1" dirty="0" err="1" smtClean="0"/>
              <a:t>tegevused</a:t>
            </a:r>
            <a:endParaRPr lang="en-GB" b="1" dirty="0" smtClean="0"/>
          </a:p>
          <a:p>
            <a:endParaRPr lang="en-GB" dirty="0"/>
          </a:p>
          <a:p>
            <a:r>
              <a:rPr lang="en-GB" dirty="0" smtClean="0"/>
              <a:t>- 10 </a:t>
            </a:r>
            <a:r>
              <a:rPr lang="en-GB" dirty="0" err="1" smtClean="0"/>
              <a:t>märgalaviljeluse</a:t>
            </a:r>
            <a:r>
              <a:rPr lang="en-GB" dirty="0" smtClean="0"/>
              <a:t> </a:t>
            </a:r>
            <a:r>
              <a:rPr lang="en-GB" dirty="0" err="1" smtClean="0"/>
              <a:t>pilootala</a:t>
            </a:r>
            <a:r>
              <a:rPr lang="en-GB" dirty="0" smtClean="0"/>
              <a:t> </a:t>
            </a:r>
            <a:r>
              <a:rPr lang="en-GB" dirty="0" err="1" smtClean="0"/>
              <a:t>leidmine</a:t>
            </a:r>
            <a:r>
              <a:rPr lang="en-GB" dirty="0" smtClean="0"/>
              <a:t> </a:t>
            </a:r>
            <a:r>
              <a:rPr lang="en-GB" dirty="0" err="1" smtClean="0"/>
              <a:t>koostöös</a:t>
            </a:r>
            <a:r>
              <a:rPr lang="en-GB" dirty="0" smtClean="0"/>
              <a:t> </a:t>
            </a:r>
            <a:r>
              <a:rPr lang="en-GB" dirty="0" err="1" smtClean="0"/>
              <a:t>Põllumajandusuuringute</a:t>
            </a:r>
            <a:r>
              <a:rPr lang="en-GB" dirty="0" smtClean="0"/>
              <a:t> </a:t>
            </a:r>
            <a:r>
              <a:rPr lang="en-GB" dirty="0" err="1" smtClean="0"/>
              <a:t>Keskusega</a:t>
            </a:r>
            <a:r>
              <a:rPr lang="en-GB" dirty="0" smtClean="0"/>
              <a:t>:</a:t>
            </a:r>
          </a:p>
          <a:p>
            <a:r>
              <a:rPr lang="en-GB" dirty="0"/>
              <a:t> 	</a:t>
            </a:r>
            <a:r>
              <a:rPr lang="en-GB" dirty="0" smtClean="0"/>
              <a:t> </a:t>
            </a:r>
            <a:r>
              <a:rPr lang="en-GB" dirty="0" err="1" smtClean="0"/>
              <a:t>mulla</a:t>
            </a:r>
            <a:r>
              <a:rPr lang="en-GB" dirty="0" smtClean="0"/>
              <a:t> </a:t>
            </a:r>
            <a:r>
              <a:rPr lang="en-GB" dirty="0" err="1" smtClean="0"/>
              <a:t>seisundi</a:t>
            </a:r>
            <a:r>
              <a:rPr lang="en-GB" dirty="0" smtClean="0"/>
              <a:t> </a:t>
            </a:r>
            <a:r>
              <a:rPr lang="en-GB" dirty="0" err="1" smtClean="0"/>
              <a:t>analüüs</a:t>
            </a:r>
            <a:endParaRPr lang="en-GB" dirty="0" smtClean="0"/>
          </a:p>
          <a:p>
            <a:r>
              <a:rPr lang="en-GB" dirty="0"/>
              <a:t> 	</a:t>
            </a:r>
            <a:r>
              <a:rPr lang="en-GB" dirty="0" smtClean="0"/>
              <a:t> </a:t>
            </a:r>
            <a:r>
              <a:rPr lang="en-GB" dirty="0" err="1" smtClean="0"/>
              <a:t>rakendatavuse</a:t>
            </a:r>
            <a:r>
              <a:rPr lang="en-GB" dirty="0" smtClean="0"/>
              <a:t> </a:t>
            </a:r>
            <a:r>
              <a:rPr lang="en-GB" dirty="0" err="1" smtClean="0"/>
              <a:t>analüüs</a:t>
            </a:r>
            <a:endParaRPr lang="en-GB" dirty="0" smtClean="0"/>
          </a:p>
          <a:p>
            <a:pPr marL="285750" indent="-285750">
              <a:buFontTx/>
              <a:buChar char="-"/>
            </a:pPr>
            <a:r>
              <a:rPr lang="en-GB" dirty="0" err="1" smtClean="0"/>
              <a:t>õppepäevad</a:t>
            </a:r>
            <a:r>
              <a:rPr lang="en-GB" dirty="0" smtClean="0"/>
              <a:t>/</a:t>
            </a:r>
            <a:r>
              <a:rPr lang="en-GB" dirty="0" err="1" smtClean="0"/>
              <a:t>alade</a:t>
            </a:r>
            <a:r>
              <a:rPr lang="en-GB" dirty="0" smtClean="0"/>
              <a:t> </a:t>
            </a:r>
            <a:r>
              <a:rPr lang="en-GB" dirty="0" err="1" smtClean="0"/>
              <a:t>külastused</a:t>
            </a:r>
            <a:endParaRPr lang="en-GB" dirty="0"/>
          </a:p>
          <a:p>
            <a:pPr marL="285750" indent="-285750">
              <a:buFontTx/>
              <a:buChar char="-"/>
            </a:pPr>
            <a:r>
              <a:rPr lang="en-GB" dirty="0" err="1" smtClean="0"/>
              <a:t>teabematerjalid</a:t>
            </a:r>
            <a:r>
              <a:rPr lang="en-GB" dirty="0" smtClean="0"/>
              <a:t> </a:t>
            </a:r>
            <a:r>
              <a:rPr lang="en-GB" dirty="0" err="1" smtClean="0"/>
              <a:t>nõustajatele</a:t>
            </a:r>
            <a:r>
              <a:rPr lang="en-GB" dirty="0" smtClean="0"/>
              <a:t> </a:t>
            </a:r>
            <a:r>
              <a:rPr lang="en-GB" dirty="0" err="1" smtClean="0"/>
              <a:t>ja</a:t>
            </a:r>
            <a:r>
              <a:rPr lang="en-GB" dirty="0" smtClean="0"/>
              <a:t> </a:t>
            </a:r>
            <a:r>
              <a:rPr lang="en-GB" dirty="0" err="1" smtClean="0"/>
              <a:t>maaomanikele</a:t>
            </a:r>
            <a:endParaRPr lang="en-GB" dirty="0" smtClean="0"/>
          </a:p>
          <a:p>
            <a:pPr marL="285750" indent="-285750">
              <a:buFontTx/>
              <a:buChar char="-"/>
            </a:pPr>
            <a:r>
              <a:rPr lang="en-GB" dirty="0" err="1"/>
              <a:t>j</a:t>
            </a:r>
            <a:r>
              <a:rPr lang="en-GB" dirty="0" err="1" smtClean="0"/>
              <a:t>uhised</a:t>
            </a:r>
            <a:r>
              <a:rPr lang="en-GB" dirty="0" smtClean="0"/>
              <a:t> </a:t>
            </a:r>
            <a:r>
              <a:rPr lang="en-GB" dirty="0" err="1" smtClean="0"/>
              <a:t>süsinikupõllunduseks</a:t>
            </a:r>
            <a:r>
              <a:rPr lang="en-GB" dirty="0" smtClean="0"/>
              <a:t> </a:t>
            </a:r>
            <a:r>
              <a:rPr lang="en-GB" dirty="0" err="1" smtClean="0"/>
              <a:t>ja</a:t>
            </a:r>
            <a:r>
              <a:rPr lang="en-GB" dirty="0" smtClean="0"/>
              <a:t> CO</a:t>
            </a:r>
            <a:r>
              <a:rPr lang="en-GB" sz="1200" dirty="0" smtClean="0"/>
              <a:t>2</a:t>
            </a:r>
            <a:r>
              <a:rPr lang="en-GB" dirty="0" smtClean="0"/>
              <a:t> </a:t>
            </a:r>
            <a:r>
              <a:rPr lang="en-GB" dirty="0" err="1" smtClean="0"/>
              <a:t>turumehhanismid</a:t>
            </a:r>
            <a:endParaRPr lang="en-GB" dirty="0" smtClean="0"/>
          </a:p>
          <a:p>
            <a:endParaRPr lang="en-GB" dirty="0" smtClean="0"/>
          </a:p>
          <a:p>
            <a:endParaRPr lang="en-GB" dirty="0"/>
          </a:p>
          <a:p>
            <a:r>
              <a:rPr lang="en-GB" dirty="0" err="1" smtClean="0"/>
              <a:t>Märgalaviljelusega</a:t>
            </a:r>
            <a:r>
              <a:rPr lang="en-GB" dirty="0" smtClean="0"/>
              <a:t> </a:t>
            </a:r>
            <a:r>
              <a:rPr lang="en-GB" dirty="0" err="1" smtClean="0"/>
              <a:t>seotud</a:t>
            </a:r>
            <a:r>
              <a:rPr lang="en-GB" dirty="0" smtClean="0"/>
              <a:t> </a:t>
            </a:r>
            <a:r>
              <a:rPr lang="en-GB" dirty="0" err="1" smtClean="0"/>
              <a:t>huvigruppide</a:t>
            </a:r>
            <a:endParaRPr lang="en-GB" dirty="0" smtClean="0"/>
          </a:p>
          <a:p>
            <a:r>
              <a:rPr lang="en-GB" dirty="0"/>
              <a:t>	</a:t>
            </a:r>
            <a:r>
              <a:rPr lang="en-GB" dirty="0" smtClean="0"/>
              <a:t> </a:t>
            </a:r>
            <a:r>
              <a:rPr lang="en-GB" dirty="0" err="1" smtClean="0"/>
              <a:t>koondamine</a:t>
            </a:r>
            <a:r>
              <a:rPr lang="en-GB" dirty="0"/>
              <a:t> </a:t>
            </a:r>
            <a:r>
              <a:rPr lang="en-GB" dirty="0" smtClean="0"/>
              <a:t>– “</a:t>
            </a:r>
            <a:r>
              <a:rPr lang="en-GB" dirty="0" err="1" smtClean="0"/>
              <a:t>märgalaviljeluse</a:t>
            </a:r>
            <a:r>
              <a:rPr lang="en-GB" dirty="0" smtClean="0"/>
              <a:t> </a:t>
            </a:r>
            <a:r>
              <a:rPr lang="en-GB" dirty="0" err="1" smtClean="0"/>
              <a:t>ümarlaud</a:t>
            </a:r>
            <a:r>
              <a:rPr lang="en-GB" dirty="0" smtClean="0"/>
              <a:t>”</a:t>
            </a:r>
          </a:p>
          <a:p>
            <a:endParaRPr lang="en-GB" dirty="0" smtClean="0"/>
          </a:p>
          <a:p>
            <a:endParaRPr lang="en-GB" dirty="0" smtClean="0"/>
          </a:p>
          <a:p>
            <a:r>
              <a:rPr lang="en-GB" dirty="0" smtClean="0"/>
              <a:t>2023+</a:t>
            </a:r>
            <a:endParaRPr lang="en-GB" dirty="0"/>
          </a:p>
          <a:p>
            <a:r>
              <a:rPr lang="en-GB" dirty="0" smtClean="0"/>
              <a:t>KHG </a:t>
            </a:r>
            <a:r>
              <a:rPr lang="en-GB" dirty="0" err="1" smtClean="0"/>
              <a:t>ja</a:t>
            </a:r>
            <a:r>
              <a:rPr lang="en-GB" dirty="0" smtClean="0"/>
              <a:t> </a:t>
            </a:r>
            <a:r>
              <a:rPr lang="en-GB" dirty="0" err="1" smtClean="0"/>
              <a:t>majandamispraktikate</a:t>
            </a:r>
            <a:r>
              <a:rPr lang="en-GB" dirty="0" smtClean="0"/>
              <a:t> </a:t>
            </a:r>
            <a:r>
              <a:rPr lang="en-GB" dirty="0" err="1" smtClean="0"/>
              <a:t>uuringud</a:t>
            </a:r>
            <a:r>
              <a:rPr lang="en-GB" dirty="0" smtClean="0"/>
              <a:t> </a:t>
            </a:r>
            <a:r>
              <a:rPr lang="en-GB" dirty="0" err="1" smtClean="0"/>
              <a:t>Eestis</a:t>
            </a:r>
            <a:endParaRPr lang="en-GB" dirty="0"/>
          </a:p>
          <a:p>
            <a:endParaRPr lang="en-GB" dirty="0"/>
          </a:p>
        </p:txBody>
      </p:sp>
      <p:pic>
        <p:nvPicPr>
          <p:cNvPr id="4" name="Picture 2" descr="Kombi-BMU-EUKI-EN_ne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4268" y="5055654"/>
            <a:ext cx="2310451" cy="63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14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2193" y="6064848"/>
            <a:ext cx="953292" cy="366624"/>
          </a:xfrm>
          <a:prstGeom prst="rect">
            <a:avLst/>
          </a:prstGeom>
        </p:spPr>
      </p:pic>
      <p:pic>
        <p:nvPicPr>
          <p:cNvPr id="10" name="Grafik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79188" y="5996577"/>
            <a:ext cx="730285" cy="583240"/>
          </a:xfrm>
          <a:prstGeom prst="rect">
            <a:avLst/>
          </a:prstGeom>
        </p:spPr>
      </p:pic>
      <p:pic>
        <p:nvPicPr>
          <p:cNvPr id="12" name="Grafik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45026" y="6118507"/>
            <a:ext cx="589693" cy="31296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0754" y="5996577"/>
            <a:ext cx="564991" cy="590343"/>
          </a:xfrm>
          <a:prstGeom prst="rect">
            <a:avLst/>
          </a:prstGeom>
        </p:spPr>
      </p:pic>
      <p:pic>
        <p:nvPicPr>
          <p:cNvPr id="13" name="Picture 7" descr="D:\Taotlused\h2020 green deal\ELF_logo.gi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13928" y="5055654"/>
            <a:ext cx="1610340" cy="85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537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s://lh6.googleusercontent.com/3ewaYBo3RWfzuRyiTsYHp13ZBKMv_22RajXnkkViUxPNxcB_HQJygrhLlunIHkSDDX_Im0s3w1MHCZXyuAl0uwSe1zN-D6H4FsgE5WePL0ITx7ER0YZf6_W8wrqd2tiZ-lXqwIidDoAiN8Fj9ZPzAZW18bNjRFvl2K9R59UYFl2W2loNC1xNEiMQSsQjKg1C_dj4Dd5J6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3" y="1534885"/>
            <a:ext cx="4865916" cy="48659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3.googleusercontent.com/_N9DssFt6RrTlTEFB8gnXV2rEGeVwSySiYcQMVbCOvnm0yJNl9chrPK-vdpQAN9GnvnLwscNdBpP-HYaulpvwJRSoBosHTp6YU6N2CgwGVxqCQHc0uqjtWFZ45ZuQRYZi4sXVJiYaZtJaCMqqm0HgPGsBe-xC0pL1t8Emb3V7qzhsWcjvKrBVzE_GBGuuyH7BRdmQfqyC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4632" y="1534885"/>
            <a:ext cx="2351315" cy="23513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5.googleusercontent.com/HhTSvBmvXrwQJWfhgSQLEYFcSz8YL4A67i6HTvpbb3mLEo_ZEmkdu8dwcAd7GoogiStae9osmi4Qj6SWls9Rj0E07CkqlcZAofPk93sQHuMBIUSyvm26E_1_dSyq4_h_6FHv_SCLfd_zzGmjytbz7fqjm7FSKhl6Ta0gHIwLHCs_8G7Ckyhygh3C7H4uEFkwrb6DeK2Mc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4632" y="4049486"/>
            <a:ext cx="2351315" cy="23513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14803" y="334557"/>
            <a:ext cx="7511144" cy="461665"/>
          </a:xfrm>
          <a:prstGeom prst="rect">
            <a:avLst/>
          </a:prstGeom>
        </p:spPr>
        <p:txBody>
          <a:bodyPr wrap="square">
            <a:spAutoFit/>
          </a:bodyPr>
          <a:lstStyle/>
          <a:p>
            <a:r>
              <a:rPr lang="en-GB" sz="2400" b="1" dirty="0" err="1">
                <a:solidFill>
                  <a:srgbClr val="000000"/>
                </a:solidFill>
                <a:latin typeface="Calibri" panose="020F0502020204030204" pitchFamily="34" charset="0"/>
              </a:rPr>
              <a:t>Märgalaviljeluse</a:t>
            </a:r>
            <a:r>
              <a:rPr lang="en-GB" sz="2400" b="1" dirty="0">
                <a:solidFill>
                  <a:srgbClr val="000000"/>
                </a:solidFill>
                <a:latin typeface="Calibri" panose="020F0502020204030204" pitchFamily="34" charset="0"/>
              </a:rPr>
              <a:t> </a:t>
            </a:r>
            <a:r>
              <a:rPr lang="en-GB" sz="2400" b="1" dirty="0" err="1">
                <a:solidFill>
                  <a:srgbClr val="000000"/>
                </a:solidFill>
                <a:latin typeface="Calibri" panose="020F0502020204030204" pitchFamily="34" charset="0"/>
              </a:rPr>
              <a:t>toodete</a:t>
            </a:r>
            <a:r>
              <a:rPr lang="en-GB" sz="2400" b="1" dirty="0">
                <a:solidFill>
                  <a:srgbClr val="000000"/>
                </a:solidFill>
                <a:latin typeface="Calibri" panose="020F0502020204030204" pitchFamily="34" charset="0"/>
              </a:rPr>
              <a:t> </a:t>
            </a:r>
            <a:r>
              <a:rPr lang="en-GB" sz="2400" b="1" dirty="0" err="1" smtClean="0">
                <a:solidFill>
                  <a:srgbClr val="000000"/>
                </a:solidFill>
                <a:latin typeface="Calibri" panose="020F0502020204030204" pitchFamily="34" charset="0"/>
              </a:rPr>
              <a:t>näitus</a:t>
            </a:r>
            <a:endParaRPr lang="en-GB" sz="2400" dirty="0">
              <a:effectLst/>
            </a:endParaRPr>
          </a:p>
        </p:txBody>
      </p:sp>
    </p:spTree>
    <p:extLst>
      <p:ext uri="{BB962C8B-B14F-4D97-AF65-F5344CB8AC3E}">
        <p14:creationId xmlns:p14="http://schemas.microsoft.com/office/powerpoint/2010/main" val="39358930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84758" y="4365010"/>
            <a:ext cx="2759242" cy="2492990"/>
          </a:xfrm>
          <a:prstGeom prst="rect">
            <a:avLst/>
          </a:prstGeom>
        </p:spPr>
        <p:txBody>
          <a:bodyPr wrap="square">
            <a:spAutoFit/>
          </a:bodyPr>
          <a:lstStyle/>
          <a:p>
            <a:r>
              <a:rPr lang="en-GB" sz="1200" dirty="0"/>
              <a:t>Michael </a:t>
            </a:r>
            <a:r>
              <a:rPr lang="en-GB" sz="1200" dirty="0" err="1"/>
              <a:t>Succow</a:t>
            </a:r>
            <a:r>
              <a:rPr lang="en-GB" sz="1200" dirty="0"/>
              <a:t> </a:t>
            </a:r>
            <a:r>
              <a:rPr lang="en-GB" sz="1200" dirty="0" err="1"/>
              <a:t>Stiftung</a:t>
            </a:r>
            <a:r>
              <a:rPr lang="en-GB" sz="1200" dirty="0"/>
              <a:t>, </a:t>
            </a:r>
            <a:r>
              <a:rPr lang="en-GB" sz="1200" dirty="0" err="1"/>
              <a:t>Greifswaldi</a:t>
            </a:r>
            <a:r>
              <a:rPr lang="en-GB" sz="1200" dirty="0"/>
              <a:t> Mire Centre (august 2022). </a:t>
            </a:r>
            <a:endParaRPr lang="en-GB" sz="1200" dirty="0" smtClean="0"/>
          </a:p>
          <a:p>
            <a:r>
              <a:rPr lang="en-GB" sz="1200" dirty="0" err="1" smtClean="0"/>
              <a:t>Tõlge</a:t>
            </a:r>
            <a:r>
              <a:rPr lang="en-GB" sz="1200" dirty="0" smtClean="0"/>
              <a:t> </a:t>
            </a:r>
            <a:r>
              <a:rPr lang="en-GB" sz="1200" dirty="0"/>
              <a:t>2.0 </a:t>
            </a:r>
            <a:r>
              <a:rPr lang="en-GB" sz="1200" dirty="0" err="1" smtClean="0"/>
              <a:t>versiooni</a:t>
            </a:r>
            <a:r>
              <a:rPr lang="en-GB" sz="1200" dirty="0" smtClean="0"/>
              <a:t> </a:t>
            </a:r>
            <a:r>
              <a:rPr lang="en-GB" sz="1200" dirty="0" err="1" smtClean="0"/>
              <a:t>väljavõtetest</a:t>
            </a:r>
            <a:r>
              <a:rPr lang="en-GB" sz="1200" dirty="0"/>
              <a:t>: </a:t>
            </a:r>
            <a:endParaRPr lang="en-GB" sz="1200" dirty="0" smtClean="0"/>
          </a:p>
          <a:p>
            <a:r>
              <a:rPr lang="en-GB" sz="1200" dirty="0" smtClean="0"/>
              <a:t>Birr</a:t>
            </a:r>
            <a:r>
              <a:rPr lang="en-GB" sz="1200" dirty="0"/>
              <a:t>, F., Abel, S., Kaiser, M., </a:t>
            </a:r>
            <a:r>
              <a:rPr lang="en-GB" sz="1200" dirty="0" err="1"/>
              <a:t>Närmann</a:t>
            </a:r>
            <a:r>
              <a:rPr lang="en-GB" sz="1200" dirty="0"/>
              <a:t>, F., </a:t>
            </a:r>
            <a:r>
              <a:rPr lang="en-GB" sz="1200" dirty="0" err="1"/>
              <a:t>Oppermann</a:t>
            </a:r>
            <a:r>
              <a:rPr lang="en-GB" sz="1200" dirty="0"/>
              <a:t>, R., </a:t>
            </a:r>
            <a:r>
              <a:rPr lang="en-GB" sz="1200" dirty="0" err="1"/>
              <a:t>Pfister</a:t>
            </a:r>
            <a:r>
              <a:rPr lang="en-GB" sz="1200" dirty="0"/>
              <a:t>, S.,</a:t>
            </a:r>
          </a:p>
          <a:p>
            <a:r>
              <a:rPr lang="en-GB" sz="1200" dirty="0" err="1"/>
              <a:t>Tanneberger</a:t>
            </a:r>
            <a:r>
              <a:rPr lang="en-GB" sz="1200" dirty="0"/>
              <a:t>, F., </a:t>
            </a:r>
            <a:r>
              <a:rPr lang="en-GB" sz="1200" dirty="0" err="1"/>
              <a:t>Zeitz</a:t>
            </a:r>
            <a:r>
              <a:rPr lang="en-GB" sz="1200" dirty="0"/>
              <a:t>, J. &amp; </a:t>
            </a:r>
            <a:r>
              <a:rPr lang="en-GB" sz="1200" dirty="0" err="1"/>
              <a:t>Luthardt</a:t>
            </a:r>
            <a:r>
              <a:rPr lang="en-GB" sz="1200" dirty="0"/>
              <a:t>, V. (2021): </a:t>
            </a:r>
            <a:r>
              <a:rPr lang="en-GB" sz="1200" dirty="0" err="1"/>
              <a:t>Säästev</a:t>
            </a:r>
            <a:r>
              <a:rPr lang="en-GB" sz="1200" dirty="0"/>
              <a:t> </a:t>
            </a:r>
            <a:r>
              <a:rPr lang="en-GB" sz="1200" dirty="0" err="1"/>
              <a:t>põllumajandus</a:t>
            </a:r>
            <a:r>
              <a:rPr lang="en-GB" sz="1200" dirty="0"/>
              <a:t> </a:t>
            </a:r>
            <a:r>
              <a:rPr lang="en-GB" sz="1200" dirty="0" err="1"/>
              <a:t>ja</a:t>
            </a:r>
            <a:r>
              <a:rPr lang="en-GB" sz="1200" dirty="0"/>
              <a:t> </a:t>
            </a:r>
            <a:r>
              <a:rPr lang="en-GB" sz="1200" dirty="0" err="1" smtClean="0"/>
              <a:t>metsandus</a:t>
            </a:r>
            <a:r>
              <a:rPr lang="en-GB" sz="1200" dirty="0" smtClean="0"/>
              <a:t> </a:t>
            </a:r>
            <a:r>
              <a:rPr lang="en-GB" sz="1200" dirty="0" err="1" smtClean="0"/>
              <a:t>turbaaladel</a:t>
            </a:r>
            <a:r>
              <a:rPr lang="en-GB" sz="1200" dirty="0" smtClean="0"/>
              <a:t> </a:t>
            </a:r>
            <a:r>
              <a:rPr lang="en-GB" sz="1200" dirty="0"/>
              <a:t>- </a:t>
            </a:r>
            <a:r>
              <a:rPr lang="en-GB" sz="1200" dirty="0" err="1"/>
              <a:t>kliimat</a:t>
            </a:r>
            <a:r>
              <a:rPr lang="en-GB" sz="1200" dirty="0"/>
              <a:t> </a:t>
            </a:r>
            <a:r>
              <a:rPr lang="en-GB" sz="1200" dirty="0" err="1"/>
              <a:t>ja</a:t>
            </a:r>
            <a:r>
              <a:rPr lang="en-GB" sz="1200" dirty="0"/>
              <a:t> </a:t>
            </a:r>
            <a:r>
              <a:rPr lang="en-GB" sz="1200" dirty="0" err="1"/>
              <a:t>bioloogilist</a:t>
            </a:r>
            <a:r>
              <a:rPr lang="en-GB" sz="1200" dirty="0"/>
              <a:t> </a:t>
            </a:r>
            <a:r>
              <a:rPr lang="en-GB" sz="1200" dirty="0" err="1"/>
              <a:t>mitmekesisust</a:t>
            </a:r>
            <a:r>
              <a:rPr lang="en-GB" sz="1200" dirty="0"/>
              <a:t> </a:t>
            </a:r>
            <a:r>
              <a:rPr lang="en-GB" sz="1200" dirty="0" err="1"/>
              <a:t>säästvate</a:t>
            </a:r>
            <a:r>
              <a:rPr lang="en-GB" sz="1200" dirty="0"/>
              <a:t> </a:t>
            </a:r>
            <a:r>
              <a:rPr lang="en-GB" sz="1200" dirty="0" err="1"/>
              <a:t>tavade</a:t>
            </a:r>
            <a:r>
              <a:rPr lang="en-GB" sz="1200" dirty="0"/>
              <a:t> </a:t>
            </a:r>
            <a:r>
              <a:rPr lang="en-GB" sz="1200" dirty="0" err="1"/>
              <a:t>teabelehed</a:t>
            </a:r>
            <a:r>
              <a:rPr lang="en-GB" sz="1200" dirty="0"/>
              <a:t> (148lk).</a:t>
            </a:r>
          </a:p>
          <a:p>
            <a:r>
              <a:rPr lang="en-GB" sz="1200" dirty="0"/>
              <a:t>Eberswalde </a:t>
            </a:r>
            <a:r>
              <a:rPr lang="en-GB" sz="1200" dirty="0" err="1"/>
              <a:t>Rakenduskõrgkool</a:t>
            </a:r>
            <a:r>
              <a:rPr lang="en-GB" sz="1200" dirty="0"/>
              <a:t> </a:t>
            </a:r>
            <a:r>
              <a:rPr lang="en-GB" sz="1200" dirty="0" err="1"/>
              <a:t>ja</a:t>
            </a:r>
            <a:r>
              <a:rPr lang="en-GB" sz="1200" dirty="0"/>
              <a:t> Greifswald </a:t>
            </a:r>
            <a:r>
              <a:rPr lang="en-GB" sz="1200" dirty="0" err="1"/>
              <a:t>Soode</a:t>
            </a:r>
            <a:r>
              <a:rPr lang="en-GB" sz="1200" dirty="0"/>
              <a:t> </a:t>
            </a:r>
            <a:r>
              <a:rPr lang="en-GB" sz="1200" dirty="0" err="1"/>
              <a:t>Keskus</a:t>
            </a:r>
            <a:r>
              <a:rPr lang="en-GB" sz="1200" dirty="0"/>
              <a:t>. Eberswalde, Greifswald</a:t>
            </a:r>
          </a:p>
        </p:txBody>
      </p:sp>
      <p:pic>
        <p:nvPicPr>
          <p:cNvPr id="4" name="Picture 3"/>
          <p:cNvPicPr>
            <a:picLocks noChangeAspect="1"/>
          </p:cNvPicPr>
          <p:nvPr/>
        </p:nvPicPr>
        <p:blipFill rotWithShape="1">
          <a:blip r:embed="rId2"/>
          <a:srcRect l="26403" t="12300" r="26930" b="9260"/>
          <a:stretch/>
        </p:blipFill>
        <p:spPr>
          <a:xfrm>
            <a:off x="123935" y="495390"/>
            <a:ext cx="6260823" cy="5919538"/>
          </a:xfrm>
          <a:prstGeom prst="rect">
            <a:avLst/>
          </a:prstGeom>
        </p:spPr>
      </p:pic>
      <p:sp>
        <p:nvSpPr>
          <p:cNvPr id="5" name="Rectangle 4"/>
          <p:cNvSpPr/>
          <p:nvPr/>
        </p:nvSpPr>
        <p:spPr>
          <a:xfrm>
            <a:off x="264694" y="6316397"/>
            <a:ext cx="5638799" cy="369332"/>
          </a:xfrm>
          <a:prstGeom prst="rect">
            <a:avLst/>
          </a:prstGeom>
        </p:spPr>
        <p:txBody>
          <a:bodyPr wrap="square">
            <a:spAutoFit/>
          </a:bodyPr>
          <a:lstStyle/>
          <a:p>
            <a:r>
              <a:rPr lang="en-GB" dirty="0">
                <a:hlinkClick r:id="rId3"/>
              </a:rPr>
              <a:t>https://elfond.ee/tegevus/margalaviljelus-baltimaades</a:t>
            </a:r>
            <a:endParaRPr lang="en-GB" dirty="0"/>
          </a:p>
        </p:txBody>
      </p:sp>
      <p:sp>
        <p:nvSpPr>
          <p:cNvPr id="7" name="Rectangle 6"/>
          <p:cNvSpPr/>
          <p:nvPr/>
        </p:nvSpPr>
        <p:spPr>
          <a:xfrm>
            <a:off x="418550" y="224589"/>
            <a:ext cx="7511144" cy="461665"/>
          </a:xfrm>
          <a:prstGeom prst="rect">
            <a:avLst/>
          </a:prstGeom>
        </p:spPr>
        <p:txBody>
          <a:bodyPr wrap="square">
            <a:spAutoFit/>
          </a:bodyPr>
          <a:lstStyle/>
          <a:p>
            <a:r>
              <a:rPr lang="en-GB" sz="2400" b="1" dirty="0" err="1" smtClean="0">
                <a:solidFill>
                  <a:srgbClr val="000000"/>
                </a:solidFill>
                <a:latin typeface="Calibri" panose="020F0502020204030204" pitchFamily="34" charset="0"/>
              </a:rPr>
              <a:t>Teabematerjalid</a:t>
            </a:r>
            <a:endParaRPr lang="en-GB" sz="2400" dirty="0">
              <a:effectLst/>
            </a:endParaRPr>
          </a:p>
        </p:txBody>
      </p:sp>
    </p:spTree>
    <p:extLst>
      <p:ext uri="{BB962C8B-B14F-4D97-AF65-F5344CB8AC3E}">
        <p14:creationId xmlns:p14="http://schemas.microsoft.com/office/powerpoint/2010/main" val="19165420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37" y="613429"/>
            <a:ext cx="6620351" cy="461665"/>
          </a:xfrm>
          <a:prstGeom prst="rect">
            <a:avLst/>
          </a:prstGeom>
        </p:spPr>
        <p:txBody>
          <a:bodyPr wrap="square">
            <a:spAutoFit/>
          </a:bodyPr>
          <a:lstStyle/>
          <a:p>
            <a:r>
              <a:rPr lang="en-GB" sz="2400" b="1" dirty="0"/>
              <a:t>CO</a:t>
            </a:r>
            <a:r>
              <a:rPr lang="en-GB" sz="1400" b="1" dirty="0"/>
              <a:t>2</a:t>
            </a:r>
            <a:r>
              <a:rPr lang="en-GB" sz="2400" b="1" dirty="0"/>
              <a:t> </a:t>
            </a:r>
            <a:r>
              <a:rPr lang="en-GB" sz="2400" b="1" dirty="0" err="1" smtClean="0"/>
              <a:t>turumehhanismid</a:t>
            </a:r>
            <a:r>
              <a:rPr lang="en-GB" sz="2400" b="1" dirty="0" smtClean="0"/>
              <a:t> </a:t>
            </a:r>
            <a:r>
              <a:rPr lang="en-GB" sz="2400" b="1" dirty="0" err="1" smtClean="0"/>
              <a:t>ja</a:t>
            </a:r>
            <a:r>
              <a:rPr lang="en-GB" sz="2400" b="1" dirty="0" smtClean="0"/>
              <a:t> </a:t>
            </a:r>
            <a:r>
              <a:rPr lang="en-GB" sz="2400" b="1" dirty="0" err="1" smtClean="0"/>
              <a:t>süsinikupõllundus</a:t>
            </a:r>
            <a:endParaRPr lang="en-GB" sz="2400" b="1" dirty="0"/>
          </a:p>
        </p:txBody>
      </p:sp>
      <p:sp>
        <p:nvSpPr>
          <p:cNvPr id="4" name="Rectangle 3"/>
          <p:cNvSpPr/>
          <p:nvPr/>
        </p:nvSpPr>
        <p:spPr>
          <a:xfrm>
            <a:off x="614638" y="2105708"/>
            <a:ext cx="6024021" cy="3754874"/>
          </a:xfrm>
          <a:prstGeom prst="rect">
            <a:avLst/>
          </a:prstGeom>
        </p:spPr>
        <p:txBody>
          <a:bodyPr wrap="none">
            <a:spAutoFit/>
          </a:bodyPr>
          <a:lstStyle/>
          <a:p>
            <a:r>
              <a:rPr lang="en-GB" sz="2000" b="1" u="sng" dirty="0">
                <a:solidFill>
                  <a:srgbClr val="0000FF"/>
                </a:solidFill>
                <a:ea typeface="Arial" panose="020B0604020202020204" pitchFamily="34" charset="0"/>
                <a:hlinkClick r:id="rId2"/>
              </a:rPr>
              <a:t>South </a:t>
            </a:r>
            <a:r>
              <a:rPr lang="en-GB" sz="2000" b="1" u="sng" dirty="0" smtClean="0">
                <a:solidFill>
                  <a:srgbClr val="0000FF"/>
                </a:solidFill>
                <a:ea typeface="Arial" panose="020B0604020202020204" pitchFamily="34" charset="0"/>
                <a:hlinkClick r:id="rId2"/>
              </a:rPr>
              <a:t>Pole</a:t>
            </a:r>
            <a:endParaRPr lang="en-GB" sz="2000" b="1" u="sng" dirty="0" smtClean="0">
              <a:solidFill>
                <a:srgbClr val="0000FF"/>
              </a:solidFill>
              <a:ea typeface="Arial" panose="020B0604020202020204" pitchFamily="34" charset="0"/>
            </a:endParaRPr>
          </a:p>
          <a:p>
            <a:r>
              <a:rPr lang="en-GB" sz="2000" b="1" dirty="0" err="1" smtClean="0"/>
              <a:t>Single.Earth</a:t>
            </a:r>
            <a:endParaRPr lang="en-GB" sz="2000" b="1" dirty="0" smtClean="0"/>
          </a:p>
          <a:p>
            <a:r>
              <a:rPr lang="en-GB" sz="2000" b="1" dirty="0" err="1"/>
              <a:t>Arbonics</a:t>
            </a:r>
            <a:r>
              <a:rPr lang="en-GB" sz="2000" b="1" dirty="0" smtClean="0">
                <a:ea typeface="Arial" panose="020B0604020202020204" pitchFamily="34" charset="0"/>
              </a:rPr>
              <a:t> </a:t>
            </a:r>
          </a:p>
          <a:p>
            <a:r>
              <a:rPr lang="en-GB" sz="2000" b="1" dirty="0" err="1">
                <a:ea typeface="Arial" panose="020B0604020202020204" pitchFamily="34" charset="0"/>
              </a:rPr>
              <a:t>eAgronom</a:t>
            </a:r>
            <a:r>
              <a:rPr lang="en-GB" sz="2000" b="1" dirty="0">
                <a:ea typeface="Arial" panose="020B0604020202020204" pitchFamily="34" charset="0"/>
              </a:rPr>
              <a:t> Carbon Program</a:t>
            </a:r>
            <a:endParaRPr lang="en-GB" sz="2000" b="1" dirty="0"/>
          </a:p>
          <a:p>
            <a:endParaRPr lang="en-GB" sz="2000" b="1" dirty="0" smtClean="0">
              <a:ea typeface="Arial" panose="020B0604020202020204" pitchFamily="34" charset="0"/>
            </a:endParaRPr>
          </a:p>
          <a:p>
            <a:endParaRPr lang="en-GB" sz="2000" b="1" dirty="0"/>
          </a:p>
          <a:p>
            <a:endParaRPr lang="en-GB" sz="2000" b="1" dirty="0" smtClean="0"/>
          </a:p>
          <a:p>
            <a:r>
              <a:rPr lang="en-GB" sz="2000" b="1" dirty="0">
                <a:solidFill>
                  <a:srgbClr val="000000"/>
                </a:solidFill>
              </a:rPr>
              <a:t>IUCN-UK Peatland </a:t>
            </a:r>
            <a:r>
              <a:rPr lang="en-GB" sz="2000" b="1" dirty="0" smtClean="0">
                <a:solidFill>
                  <a:srgbClr val="000000"/>
                </a:solidFill>
              </a:rPr>
              <a:t>Programme  </a:t>
            </a:r>
          </a:p>
          <a:p>
            <a:r>
              <a:rPr lang="en-GB" sz="2000" b="1" dirty="0">
                <a:solidFill>
                  <a:srgbClr val="000000"/>
                </a:solidFill>
              </a:rPr>
              <a:t>	</a:t>
            </a:r>
            <a:r>
              <a:rPr lang="en-GB" sz="2000" dirty="0" smtClean="0">
                <a:solidFill>
                  <a:srgbClr val="000000"/>
                </a:solidFill>
              </a:rPr>
              <a:t>19,309 ha, </a:t>
            </a:r>
            <a:r>
              <a:rPr lang="en-GB" sz="2000" dirty="0" err="1" smtClean="0">
                <a:solidFill>
                  <a:srgbClr val="000000"/>
                </a:solidFill>
              </a:rPr>
              <a:t>aastane</a:t>
            </a:r>
            <a:r>
              <a:rPr lang="en-GB" sz="2000" dirty="0" smtClean="0">
                <a:solidFill>
                  <a:srgbClr val="000000"/>
                </a:solidFill>
              </a:rPr>
              <a:t> </a:t>
            </a:r>
            <a:r>
              <a:rPr lang="en-GB" sz="2000" dirty="0" err="1" smtClean="0">
                <a:solidFill>
                  <a:srgbClr val="000000"/>
                </a:solidFill>
              </a:rPr>
              <a:t>heite</a:t>
            </a:r>
            <a:r>
              <a:rPr lang="en-GB" sz="2000" dirty="0" smtClean="0">
                <a:solidFill>
                  <a:srgbClr val="000000"/>
                </a:solidFill>
              </a:rPr>
              <a:t> </a:t>
            </a:r>
            <a:r>
              <a:rPr lang="en-GB" sz="2000" dirty="0" err="1" smtClean="0">
                <a:solidFill>
                  <a:srgbClr val="000000"/>
                </a:solidFill>
              </a:rPr>
              <a:t>vähenemine</a:t>
            </a:r>
            <a:r>
              <a:rPr lang="en-GB" sz="2000" dirty="0" smtClean="0">
                <a:solidFill>
                  <a:srgbClr val="000000"/>
                </a:solidFill>
              </a:rPr>
              <a:t> 0.6 </a:t>
            </a:r>
            <a:r>
              <a:rPr lang="en-GB" sz="2000" dirty="0" err="1" smtClean="0">
                <a:solidFill>
                  <a:srgbClr val="000000"/>
                </a:solidFill>
              </a:rPr>
              <a:t>mln</a:t>
            </a:r>
            <a:r>
              <a:rPr lang="en-GB" sz="2000" dirty="0" smtClean="0">
                <a:solidFill>
                  <a:srgbClr val="000000"/>
                </a:solidFill>
              </a:rPr>
              <a:t> t CO</a:t>
            </a:r>
            <a:r>
              <a:rPr lang="en-GB" sz="1000" dirty="0" smtClean="0">
                <a:solidFill>
                  <a:srgbClr val="000000"/>
                </a:solidFill>
              </a:rPr>
              <a:t>2</a:t>
            </a:r>
          </a:p>
          <a:p>
            <a:endParaRPr lang="en-GB" sz="2000" dirty="0">
              <a:solidFill>
                <a:srgbClr val="000000"/>
              </a:solidFill>
            </a:endParaRPr>
          </a:p>
          <a:p>
            <a:r>
              <a:rPr lang="en-GB" sz="2000" b="1" dirty="0" err="1"/>
              <a:t>MoorFutures</a:t>
            </a:r>
            <a:r>
              <a:rPr lang="en-GB" sz="2000" b="1" dirty="0"/>
              <a:t>® </a:t>
            </a:r>
            <a:r>
              <a:rPr lang="en-GB" sz="2000" dirty="0" smtClean="0"/>
              <a:t>CO</a:t>
            </a:r>
            <a:r>
              <a:rPr lang="en-GB" sz="1000" dirty="0" smtClean="0"/>
              <a:t>2ekv</a:t>
            </a:r>
            <a:r>
              <a:rPr lang="en-GB" sz="2000" dirty="0" smtClean="0"/>
              <a:t> t hind </a:t>
            </a:r>
            <a:r>
              <a:rPr lang="en-GB" sz="2000" dirty="0"/>
              <a:t>29.41 </a:t>
            </a:r>
            <a:r>
              <a:rPr lang="en-GB" sz="2000" dirty="0" err="1" smtClean="0"/>
              <a:t>kuni</a:t>
            </a:r>
            <a:r>
              <a:rPr lang="en-GB" sz="2000" dirty="0" smtClean="0"/>
              <a:t> </a:t>
            </a:r>
            <a:r>
              <a:rPr lang="en-GB" sz="2000" dirty="0" smtClean="0"/>
              <a:t>67.23  </a:t>
            </a:r>
            <a:r>
              <a:rPr lang="en-GB" sz="2000" dirty="0" err="1" smtClean="0"/>
              <a:t>eurot</a:t>
            </a:r>
            <a:endParaRPr lang="en-GB" sz="2000" b="1" dirty="0"/>
          </a:p>
          <a:p>
            <a:endParaRPr lang="en-GB" dirty="0"/>
          </a:p>
        </p:txBody>
      </p:sp>
    </p:spTree>
    <p:extLst>
      <p:ext uri="{BB962C8B-B14F-4D97-AF65-F5344CB8AC3E}">
        <p14:creationId xmlns:p14="http://schemas.microsoft.com/office/powerpoint/2010/main" val="20045031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68" y="87782"/>
            <a:ext cx="7399986" cy="4933324"/>
          </a:xfrm>
          <a:prstGeom prst="rect">
            <a:avLst/>
          </a:prstGeom>
        </p:spPr>
      </p:pic>
      <p:sp>
        <p:nvSpPr>
          <p:cNvPr id="4" name="Rectangle 3"/>
          <p:cNvSpPr/>
          <p:nvPr/>
        </p:nvSpPr>
        <p:spPr>
          <a:xfrm rot="16200000">
            <a:off x="6441432" y="3251999"/>
            <a:ext cx="2891882" cy="646331"/>
          </a:xfrm>
          <a:prstGeom prst="rect">
            <a:avLst/>
          </a:prstGeom>
        </p:spPr>
        <p:txBody>
          <a:bodyPr wrap="none">
            <a:spAutoFit/>
          </a:bodyPr>
          <a:lstStyle/>
          <a:p>
            <a:r>
              <a:rPr lang="et-EE" dirty="0">
                <a:solidFill>
                  <a:srgbClr val="333333"/>
                </a:solidFill>
                <a:latin typeface="Tahoma" panose="020B0604030504040204" pitchFamily="34" charset="0"/>
              </a:rPr>
              <a:t> </a:t>
            </a:r>
            <a:r>
              <a:rPr lang="et-EE" dirty="0" err="1">
                <a:solidFill>
                  <a:srgbClr val="333333"/>
                </a:solidFill>
                <a:latin typeface="Tahoma" panose="020B0604030504040204" pitchFamily="34" charset="0"/>
              </a:rPr>
              <a:t>Ehmja</a:t>
            </a:r>
            <a:r>
              <a:rPr lang="et-EE" dirty="0">
                <a:solidFill>
                  <a:srgbClr val="333333"/>
                </a:solidFill>
                <a:latin typeface="Tahoma" panose="020B0604030504040204" pitchFamily="34" charset="0"/>
              </a:rPr>
              <a:t>-Turvalepa </a:t>
            </a:r>
            <a:r>
              <a:rPr lang="et-EE" dirty="0" smtClean="0">
                <a:solidFill>
                  <a:srgbClr val="333333"/>
                </a:solidFill>
                <a:latin typeface="Tahoma" panose="020B0604030504040204" pitchFamily="34" charset="0"/>
              </a:rPr>
              <a:t>hoiuala, </a:t>
            </a:r>
          </a:p>
          <a:p>
            <a:r>
              <a:rPr lang="et-EE" dirty="0">
                <a:solidFill>
                  <a:srgbClr val="333333"/>
                </a:solidFill>
                <a:latin typeface="Tahoma" panose="020B0604030504040204" pitchFamily="34" charset="0"/>
              </a:rPr>
              <a:t> </a:t>
            </a:r>
            <a:r>
              <a:rPr lang="et-EE" dirty="0" smtClean="0">
                <a:solidFill>
                  <a:srgbClr val="333333"/>
                </a:solidFill>
                <a:latin typeface="Tahoma" panose="020B0604030504040204" pitchFamily="34" charset="0"/>
              </a:rPr>
              <a:t>Foto: J.-O. Salm</a:t>
            </a:r>
            <a:endParaRPr lang="et-EE" dirty="0"/>
          </a:p>
        </p:txBody>
      </p:sp>
      <p:sp>
        <p:nvSpPr>
          <p:cNvPr id="3" name="Rectangle 2"/>
          <p:cNvSpPr/>
          <p:nvPr/>
        </p:nvSpPr>
        <p:spPr>
          <a:xfrm>
            <a:off x="2506336" y="5237779"/>
            <a:ext cx="4572000" cy="923330"/>
          </a:xfrm>
          <a:prstGeom prst="rect">
            <a:avLst/>
          </a:prstGeom>
        </p:spPr>
        <p:txBody>
          <a:bodyPr>
            <a:spAutoFit/>
          </a:bodyPr>
          <a:lstStyle/>
          <a:p>
            <a:r>
              <a:rPr lang="et-EE" dirty="0"/>
              <a:t>Tänudega kaasa mõtlemast!</a:t>
            </a:r>
          </a:p>
          <a:p>
            <a:endParaRPr lang="et-EE" dirty="0"/>
          </a:p>
          <a:p>
            <a:r>
              <a:rPr lang="et-EE" dirty="0"/>
              <a:t>Jüri-Ott Salm, jott@elfond.ee</a:t>
            </a:r>
          </a:p>
        </p:txBody>
      </p:sp>
    </p:spTree>
    <p:extLst>
      <p:ext uri="{BB962C8B-B14F-4D97-AF65-F5344CB8AC3E}">
        <p14:creationId xmlns:p14="http://schemas.microsoft.com/office/powerpoint/2010/main" val="5070668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27703" y="1019381"/>
          <a:ext cx="8529485" cy="5610989"/>
        </p:xfrm>
        <a:graphic>
          <a:graphicData uri="http://schemas.openxmlformats.org/drawingml/2006/table">
            <a:tbl>
              <a:tblPr firstRow="1" firstCol="1" bandRow="1">
                <a:tableStyleId>{5C22544A-7EE6-4342-B048-85BDC9FD1C3A}</a:tableStyleId>
              </a:tblPr>
              <a:tblGrid>
                <a:gridCol w="1835555">
                  <a:extLst>
                    <a:ext uri="{9D8B030D-6E8A-4147-A177-3AD203B41FA5}">
                      <a16:colId xmlns:a16="http://schemas.microsoft.com/office/drawing/2014/main" val="4062199253"/>
                    </a:ext>
                  </a:extLst>
                </a:gridCol>
                <a:gridCol w="1381794">
                  <a:extLst>
                    <a:ext uri="{9D8B030D-6E8A-4147-A177-3AD203B41FA5}">
                      <a16:colId xmlns:a16="http://schemas.microsoft.com/office/drawing/2014/main" val="3835525172"/>
                    </a:ext>
                  </a:extLst>
                </a:gridCol>
                <a:gridCol w="1141259">
                  <a:extLst>
                    <a:ext uri="{9D8B030D-6E8A-4147-A177-3AD203B41FA5}">
                      <a16:colId xmlns:a16="http://schemas.microsoft.com/office/drawing/2014/main" val="1707733447"/>
                    </a:ext>
                  </a:extLst>
                </a:gridCol>
                <a:gridCol w="1223748">
                  <a:extLst>
                    <a:ext uri="{9D8B030D-6E8A-4147-A177-3AD203B41FA5}">
                      <a16:colId xmlns:a16="http://schemas.microsoft.com/office/drawing/2014/main" val="4039994715"/>
                    </a:ext>
                  </a:extLst>
                </a:gridCol>
                <a:gridCol w="1871422">
                  <a:extLst>
                    <a:ext uri="{9D8B030D-6E8A-4147-A177-3AD203B41FA5}">
                      <a16:colId xmlns:a16="http://schemas.microsoft.com/office/drawing/2014/main" val="167552472"/>
                    </a:ext>
                  </a:extLst>
                </a:gridCol>
                <a:gridCol w="1075707">
                  <a:extLst>
                    <a:ext uri="{9D8B030D-6E8A-4147-A177-3AD203B41FA5}">
                      <a16:colId xmlns:a16="http://schemas.microsoft.com/office/drawing/2014/main" val="2022512860"/>
                    </a:ext>
                  </a:extLst>
                </a:gridCol>
              </a:tblGrid>
              <a:tr h="1136650">
                <a:tc>
                  <a:txBody>
                    <a:bodyPr/>
                    <a:lstStyle/>
                    <a:p>
                      <a:pPr>
                        <a:lnSpc>
                          <a:spcPct val="107000"/>
                        </a:lnSpc>
                        <a:spcAft>
                          <a:spcPts val="800"/>
                        </a:spcAft>
                      </a:pPr>
                      <a:r>
                        <a:rPr lang="et-EE" sz="1600" dirty="0">
                          <a:effectLst/>
                        </a:rPr>
                        <a:t> </a:t>
                      </a:r>
                      <a:endParaRPr lang="et-E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t-EE" sz="1600" dirty="0" smtClean="0">
                          <a:effectLst/>
                        </a:rPr>
                        <a:t>Metsamaa</a:t>
                      </a:r>
                      <a:endParaRPr lang="et-E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t-EE" sz="1600" dirty="0">
                          <a:effectLst/>
                        </a:rPr>
                        <a:t>Põllumaa</a:t>
                      </a:r>
                      <a:endParaRPr lang="et-E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t-EE" sz="1600">
                          <a:effectLst/>
                        </a:rPr>
                        <a:t>Rohumaa</a:t>
                      </a:r>
                      <a:endParaRPr lang="et-EE"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t-EE" sz="1600" dirty="0">
                          <a:effectLst/>
                        </a:rPr>
                        <a:t>Turbakaevandusalad+ kasutus </a:t>
                      </a:r>
                      <a:r>
                        <a:rPr lang="et-EE" sz="1600" dirty="0" smtClean="0">
                          <a:effectLst/>
                        </a:rPr>
                        <a:t>energeetikas + </a:t>
                      </a:r>
                      <a:r>
                        <a:rPr lang="et-EE" sz="1600" dirty="0">
                          <a:effectLst/>
                        </a:rPr>
                        <a:t>kasutus aiandusturbana</a:t>
                      </a:r>
                      <a:endParaRPr lang="et-E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t-EE" sz="1600">
                          <a:effectLst/>
                        </a:rPr>
                        <a:t>KOKKU</a:t>
                      </a:r>
                      <a:endParaRPr lang="et-EE"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246488032"/>
                  </a:ext>
                </a:extLst>
              </a:tr>
              <a:tr h="856534">
                <a:tc>
                  <a:txBody>
                    <a:bodyPr/>
                    <a:lstStyle/>
                    <a:p>
                      <a:pPr>
                        <a:lnSpc>
                          <a:spcPct val="107000"/>
                        </a:lnSpc>
                        <a:spcAft>
                          <a:spcPts val="800"/>
                        </a:spcAft>
                      </a:pPr>
                      <a:r>
                        <a:rPr lang="et-EE" sz="1600" dirty="0" smtClean="0">
                          <a:effectLst/>
                        </a:rPr>
                        <a:t>CO</a:t>
                      </a:r>
                      <a:r>
                        <a:rPr lang="et-EE" sz="1600" baseline="-25000" dirty="0" smtClean="0">
                          <a:effectLst/>
                        </a:rPr>
                        <a:t>2</a:t>
                      </a:r>
                      <a:r>
                        <a:rPr lang="et-EE" sz="1600" dirty="0" smtClean="0">
                          <a:effectLst/>
                        </a:rPr>
                        <a:t>, </a:t>
                      </a:r>
                      <a:r>
                        <a:rPr lang="et-EE" sz="1600" dirty="0">
                          <a:effectLst/>
                        </a:rPr>
                        <a:t>1000 t</a:t>
                      </a:r>
                      <a:endParaRPr lang="et-E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t-EE" sz="1600" b="1" dirty="0" smtClean="0">
                          <a:effectLst/>
                          <a:latin typeface="+mn-lt"/>
                          <a:ea typeface="Calibri" panose="020F0502020204030204" pitchFamily="34" charset="0"/>
                          <a:cs typeface="Times New Roman" panose="02020603050405020304" pitchFamily="18" charset="0"/>
                        </a:rPr>
                        <a:t>347</a:t>
                      </a:r>
                    </a:p>
                    <a:p>
                      <a:pPr algn="ctr">
                        <a:lnSpc>
                          <a:spcPct val="107000"/>
                        </a:lnSpc>
                        <a:spcAft>
                          <a:spcPts val="800"/>
                        </a:spcAft>
                      </a:pPr>
                      <a:endParaRPr lang="et-EE" sz="16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t-EE" sz="1600" b="1" dirty="0" smtClean="0">
                          <a:effectLst/>
                          <a:latin typeface="+mn-lt"/>
                          <a:ea typeface="Calibri" panose="020F0502020204030204" pitchFamily="34" charset="0"/>
                          <a:cs typeface="Times New Roman" panose="02020603050405020304" pitchFamily="18" charset="0"/>
                        </a:rPr>
                        <a:t>621</a:t>
                      </a:r>
                      <a:endParaRPr lang="et-EE" sz="16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t-EE" sz="1600" b="1" dirty="0" smtClean="0">
                          <a:effectLst/>
                          <a:latin typeface="+mn-lt"/>
                          <a:ea typeface="Calibri" panose="020F0502020204030204" pitchFamily="34" charset="0"/>
                          <a:cs typeface="Times New Roman" panose="02020603050405020304" pitchFamily="18" charset="0"/>
                        </a:rPr>
                        <a:t>58</a:t>
                      </a:r>
                      <a:endParaRPr lang="et-EE" sz="16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t-EE" sz="1600" b="1" dirty="0" smtClean="0">
                          <a:effectLst/>
                          <a:latin typeface="+mn-lt"/>
                          <a:ea typeface="Calibri" panose="020F0502020204030204" pitchFamily="34" charset="0"/>
                          <a:cs typeface="Times New Roman" panose="02020603050405020304" pitchFamily="18" charset="0"/>
                        </a:rPr>
                        <a:t>163 </a:t>
                      </a:r>
                      <a:r>
                        <a:rPr lang="et-EE" sz="1600" b="1" dirty="0">
                          <a:effectLst/>
                          <a:latin typeface="+mn-lt"/>
                          <a:ea typeface="Calibri" panose="020F0502020204030204" pitchFamily="34" charset="0"/>
                          <a:cs typeface="Times New Roman" panose="02020603050405020304" pitchFamily="18" charset="0"/>
                        </a:rPr>
                        <a:t>+ </a:t>
                      </a:r>
                      <a:r>
                        <a:rPr lang="et-EE" sz="1600" b="1" dirty="0" smtClean="0">
                          <a:effectLst/>
                          <a:latin typeface="+mn-lt"/>
                          <a:ea typeface="Calibri" panose="020F0502020204030204" pitchFamily="34" charset="0"/>
                          <a:cs typeface="Times New Roman" panose="02020603050405020304" pitchFamily="18" charset="0"/>
                        </a:rPr>
                        <a:t>127 </a:t>
                      </a:r>
                      <a:r>
                        <a:rPr lang="et-EE" sz="1600" b="1" dirty="0">
                          <a:effectLst/>
                          <a:latin typeface="+mn-lt"/>
                          <a:ea typeface="Calibri" panose="020F0502020204030204" pitchFamily="34" charset="0"/>
                          <a:cs typeface="Times New Roman" panose="02020603050405020304" pitchFamily="18" charset="0"/>
                        </a:rPr>
                        <a:t>+ </a:t>
                      </a:r>
                      <a:r>
                        <a:rPr lang="et-EE" sz="1600" b="1" dirty="0" smtClean="0">
                          <a:effectLst/>
                          <a:latin typeface="+mn-lt"/>
                          <a:ea typeface="Calibri" panose="020F0502020204030204" pitchFamily="34" charset="0"/>
                          <a:cs typeface="Times New Roman" panose="02020603050405020304" pitchFamily="18" charset="0"/>
                        </a:rPr>
                        <a:t>945</a:t>
                      </a:r>
                      <a:endParaRPr lang="et-EE" sz="1600" b="1"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t-EE" sz="1600" b="1" dirty="0">
                          <a:effectLst/>
                          <a:latin typeface="+mn-lt"/>
                          <a:ea typeface="Calibri" panose="020F0502020204030204" pitchFamily="34" charset="0"/>
                          <a:cs typeface="Times New Roman" panose="02020603050405020304" pitchFamily="18" charset="0"/>
                        </a:rPr>
                        <a:t>Kokku: </a:t>
                      </a:r>
                      <a:r>
                        <a:rPr lang="et-EE" sz="1600" b="1" dirty="0" smtClean="0">
                          <a:effectLst/>
                          <a:latin typeface="+mn-lt"/>
                          <a:ea typeface="Calibri" panose="020F0502020204030204" pitchFamily="34" charset="0"/>
                          <a:cs typeface="Times New Roman" panose="02020603050405020304" pitchFamily="18" charset="0"/>
                        </a:rPr>
                        <a:t>1 235</a:t>
                      </a:r>
                    </a:p>
                    <a:p>
                      <a:pPr algn="ctr">
                        <a:lnSpc>
                          <a:spcPct val="107000"/>
                        </a:lnSpc>
                        <a:spcAft>
                          <a:spcPts val="800"/>
                        </a:spcAft>
                      </a:pPr>
                      <a:endParaRPr lang="et-EE" sz="16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t-EE" sz="1600" b="1" dirty="0">
                          <a:effectLst/>
                          <a:latin typeface="+mn-lt"/>
                          <a:ea typeface="Calibri" panose="020F0502020204030204" pitchFamily="34" charset="0"/>
                          <a:cs typeface="Times New Roman" panose="02020603050405020304" pitchFamily="18" charset="0"/>
                        </a:rPr>
                        <a:t>2 </a:t>
                      </a:r>
                      <a:r>
                        <a:rPr lang="et-EE" sz="1600" b="1" dirty="0" smtClean="0">
                          <a:effectLst/>
                          <a:latin typeface="+mn-lt"/>
                          <a:ea typeface="Calibri" panose="020F0502020204030204" pitchFamily="34" charset="0"/>
                          <a:cs typeface="Times New Roman" panose="02020603050405020304" pitchFamily="18" charset="0"/>
                        </a:rPr>
                        <a:t>261</a:t>
                      </a:r>
                      <a:endParaRPr lang="et-EE" sz="1600" b="1"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2778025"/>
                  </a:ext>
                </a:extLst>
              </a:tr>
              <a:tr h="537846">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t-EE" sz="1600" dirty="0" smtClean="0">
                          <a:effectLst/>
                        </a:rPr>
                        <a:t>CO</a:t>
                      </a:r>
                      <a:r>
                        <a:rPr lang="et-EE" sz="1600" baseline="-25000" dirty="0" smtClean="0">
                          <a:effectLst/>
                        </a:rPr>
                        <a:t>2ekv</a:t>
                      </a:r>
                      <a:r>
                        <a:rPr lang="et-EE" sz="1600" dirty="0" smtClean="0">
                          <a:effectLst/>
                        </a:rPr>
                        <a:t>, 1000 t</a:t>
                      </a:r>
                      <a:endParaRPr lang="et-EE"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t-E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t-EE" sz="1600" b="1" dirty="0" smtClean="0">
                          <a:effectLst/>
                          <a:latin typeface="+mn-lt"/>
                          <a:ea typeface="Calibri" panose="020F0502020204030204" pitchFamily="34" charset="0"/>
                          <a:cs typeface="Times New Roman" panose="02020603050405020304" pitchFamily="18" charset="0"/>
                        </a:rPr>
                        <a:t>679</a:t>
                      </a:r>
                      <a:endParaRPr lang="et-EE" sz="16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t-EE" sz="1600" b="1" dirty="0" smtClean="0">
                          <a:effectLst/>
                          <a:latin typeface="+mn-lt"/>
                          <a:ea typeface="Calibri" panose="020F0502020204030204" pitchFamily="34" charset="0"/>
                          <a:cs typeface="Times New Roman" panose="02020603050405020304" pitchFamily="18" charset="0"/>
                        </a:rPr>
                        <a:t>621</a:t>
                      </a:r>
                    </a:p>
                    <a:p>
                      <a:pPr algn="ctr">
                        <a:lnSpc>
                          <a:spcPct val="107000"/>
                        </a:lnSpc>
                        <a:spcAft>
                          <a:spcPts val="800"/>
                        </a:spcAft>
                      </a:pPr>
                      <a:endParaRPr lang="et-EE" sz="16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t-EE" sz="1600" b="1" dirty="0" smtClean="0">
                          <a:effectLst/>
                          <a:latin typeface="+mn-lt"/>
                          <a:ea typeface="Calibri" panose="020F0502020204030204" pitchFamily="34" charset="0"/>
                          <a:cs typeface="Times New Roman" panose="02020603050405020304" pitchFamily="18" charset="0"/>
                        </a:rPr>
                        <a:t>58</a:t>
                      </a:r>
                    </a:p>
                    <a:p>
                      <a:pPr algn="ctr">
                        <a:lnSpc>
                          <a:spcPct val="107000"/>
                        </a:lnSpc>
                        <a:spcAft>
                          <a:spcPts val="800"/>
                        </a:spcAft>
                      </a:pPr>
                      <a:endParaRPr lang="et-EE" sz="16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t-EE" sz="1600" b="1" dirty="0" smtClean="0">
                          <a:effectLst/>
                          <a:latin typeface="+mn-lt"/>
                          <a:ea typeface="Calibri" panose="020F0502020204030204" pitchFamily="34" charset="0"/>
                          <a:cs typeface="Times New Roman" panose="02020603050405020304" pitchFamily="18" charset="0"/>
                        </a:rPr>
                        <a:t>1 237</a:t>
                      </a:r>
                      <a:endParaRPr lang="et-EE" sz="16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t-EE" sz="1600" b="1" dirty="0" smtClean="0">
                          <a:effectLst/>
                          <a:latin typeface="+mn-lt"/>
                          <a:ea typeface="Calibri" panose="020F0502020204030204" pitchFamily="34" charset="0"/>
                          <a:cs typeface="Times New Roman" panose="02020603050405020304" pitchFamily="18" charset="0"/>
                        </a:rPr>
                        <a:t>2 595</a:t>
                      </a:r>
                      <a:endParaRPr lang="et-EE" sz="1600" b="1"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7500923"/>
                  </a:ext>
                </a:extLst>
              </a:tr>
              <a:tr h="1493911">
                <a:tc>
                  <a:txBody>
                    <a:bodyPr/>
                    <a:lstStyle/>
                    <a:p>
                      <a:pPr>
                        <a:lnSpc>
                          <a:spcPct val="107000"/>
                        </a:lnSpc>
                        <a:spcAft>
                          <a:spcPts val="800"/>
                        </a:spcAft>
                      </a:pPr>
                      <a:r>
                        <a:rPr lang="et-EE" sz="1600" dirty="0">
                          <a:effectLst/>
                        </a:rPr>
                        <a:t>Pindala, ha </a:t>
                      </a:r>
                      <a:endParaRPr lang="et-EE" sz="1600" dirty="0" smtClean="0">
                        <a:effectLst/>
                      </a:endParaRPr>
                    </a:p>
                    <a:p>
                      <a:pPr>
                        <a:lnSpc>
                          <a:spcPct val="107000"/>
                        </a:lnSpc>
                        <a:spcAft>
                          <a:spcPts val="800"/>
                        </a:spcAft>
                      </a:pPr>
                      <a:r>
                        <a:rPr lang="et-EE" sz="1600" dirty="0" smtClean="0">
                          <a:effectLst/>
                        </a:rPr>
                        <a:t>Kokku</a:t>
                      </a:r>
                    </a:p>
                    <a:p>
                      <a:pPr>
                        <a:lnSpc>
                          <a:spcPct val="107000"/>
                        </a:lnSpc>
                        <a:spcAft>
                          <a:spcPts val="800"/>
                        </a:spcAft>
                      </a:pPr>
                      <a:r>
                        <a:rPr lang="et-EE" sz="1600" dirty="0" smtClean="0">
                          <a:effectLst/>
                        </a:rPr>
                        <a:t>sh kuivendatud</a:t>
                      </a:r>
                    </a:p>
                    <a:p>
                      <a:pPr>
                        <a:lnSpc>
                          <a:spcPct val="107000"/>
                        </a:lnSpc>
                        <a:spcAft>
                          <a:spcPts val="800"/>
                        </a:spcAft>
                      </a:pPr>
                      <a:r>
                        <a:rPr lang="et-EE" sz="1600" dirty="0" smtClean="0">
                          <a:effectLst/>
                        </a:rPr>
                        <a:t>(</a:t>
                      </a:r>
                      <a:r>
                        <a:rPr lang="et-EE" sz="1600" dirty="0" err="1" smtClean="0">
                          <a:effectLst/>
                        </a:rPr>
                        <a:t>KeM</a:t>
                      </a:r>
                      <a:r>
                        <a:rPr lang="et-EE" sz="1600" dirty="0" smtClean="0">
                          <a:effectLst/>
                        </a:rPr>
                        <a:t> 2022)</a:t>
                      </a:r>
                    </a:p>
                    <a:p>
                      <a:pPr>
                        <a:lnSpc>
                          <a:spcPct val="107000"/>
                        </a:lnSpc>
                        <a:spcAft>
                          <a:spcPts val="800"/>
                        </a:spcAft>
                      </a:pPr>
                      <a:endParaRPr lang="et-EE" sz="16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endParaRPr lang="et-EE" sz="1600" b="1" dirty="0" smtClean="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t-EE" sz="1600" b="1" dirty="0" smtClean="0">
                          <a:solidFill>
                            <a:schemeClr val="accent4">
                              <a:lumMod val="50000"/>
                            </a:schemeClr>
                          </a:solidFill>
                          <a:effectLst/>
                          <a:latin typeface="+mn-lt"/>
                          <a:ea typeface="Calibri" panose="020F0502020204030204" pitchFamily="34" charset="0"/>
                          <a:cs typeface="Times New Roman" panose="02020603050405020304" pitchFamily="18" charset="0"/>
                        </a:rPr>
                        <a:t>583 670</a:t>
                      </a:r>
                    </a:p>
                    <a:p>
                      <a:pPr algn="ctr">
                        <a:lnSpc>
                          <a:spcPct val="107000"/>
                        </a:lnSpc>
                        <a:spcAft>
                          <a:spcPts val="800"/>
                        </a:spcAft>
                      </a:pPr>
                      <a:r>
                        <a:rPr lang="et-EE" sz="1600" b="1" u="sng" dirty="0" smtClean="0">
                          <a:effectLst/>
                          <a:latin typeface="+mn-lt"/>
                          <a:ea typeface="Calibri" panose="020F0502020204030204" pitchFamily="34" charset="0"/>
                          <a:cs typeface="Times New Roman" panose="02020603050405020304" pitchFamily="18" charset="0"/>
                        </a:rPr>
                        <a:t> </a:t>
                      </a:r>
                      <a:r>
                        <a:rPr lang="et-EE" sz="1600" b="1" u="sng" dirty="0" smtClean="0">
                          <a:solidFill>
                            <a:schemeClr val="tx1"/>
                          </a:solidFill>
                          <a:effectLst/>
                          <a:latin typeface="+mn-lt"/>
                          <a:ea typeface="Calibri" panose="020F0502020204030204" pitchFamily="34" charset="0"/>
                          <a:cs typeface="Times New Roman" panose="02020603050405020304" pitchFamily="18" charset="0"/>
                        </a:rPr>
                        <a:t>282 655</a:t>
                      </a:r>
                    </a:p>
                  </a:txBody>
                  <a:tcPr marL="68580" marR="68580" marT="0" marB="0"/>
                </a:tc>
                <a:tc>
                  <a:txBody>
                    <a:bodyPr/>
                    <a:lstStyle/>
                    <a:p>
                      <a:pPr algn="ctr">
                        <a:lnSpc>
                          <a:spcPct val="107000"/>
                        </a:lnSpc>
                        <a:spcAft>
                          <a:spcPts val="800"/>
                        </a:spcAft>
                      </a:pPr>
                      <a:endParaRPr lang="et-EE" sz="1600" b="1" dirty="0" smtClean="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t-EE" sz="1600" b="1" dirty="0" smtClean="0">
                          <a:solidFill>
                            <a:schemeClr val="accent4">
                              <a:lumMod val="50000"/>
                            </a:schemeClr>
                          </a:solidFill>
                          <a:effectLst/>
                          <a:latin typeface="+mn-lt"/>
                          <a:ea typeface="Calibri" panose="020F0502020204030204" pitchFamily="34" charset="0"/>
                          <a:cs typeface="Times New Roman" panose="02020603050405020304" pitchFamily="18" charset="0"/>
                        </a:rPr>
                        <a:t>27 750</a:t>
                      </a:r>
                      <a:endParaRPr lang="et-EE" sz="1600" b="1" dirty="0">
                        <a:solidFill>
                          <a:schemeClr val="accent4">
                            <a:lumMod val="50000"/>
                          </a:schemeClr>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t-EE" sz="1600" b="1" u="sng" dirty="0" smtClean="0">
                          <a:effectLst/>
                          <a:latin typeface="+mn-lt"/>
                          <a:ea typeface="Calibri" panose="020F0502020204030204" pitchFamily="34" charset="0"/>
                          <a:cs typeface="Times New Roman" panose="02020603050405020304" pitchFamily="18" charset="0"/>
                        </a:rPr>
                        <a:t>27 750</a:t>
                      </a:r>
                      <a:endParaRPr lang="et-EE" sz="1600" b="1" u="sng"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t-EE" sz="1600" b="1" dirty="0" smtClean="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t-EE" sz="1600" b="1" dirty="0" smtClean="0">
                          <a:solidFill>
                            <a:schemeClr val="accent4">
                              <a:lumMod val="50000"/>
                            </a:schemeClr>
                          </a:solidFill>
                          <a:effectLst/>
                          <a:latin typeface="+mn-lt"/>
                          <a:ea typeface="Calibri" panose="020F0502020204030204" pitchFamily="34" charset="0"/>
                          <a:cs typeface="Times New Roman" panose="02020603050405020304" pitchFamily="18" charset="0"/>
                        </a:rPr>
                        <a:t>52 830</a:t>
                      </a:r>
                      <a:endParaRPr lang="et-EE" sz="1600" b="1" dirty="0">
                        <a:solidFill>
                          <a:schemeClr val="accent4">
                            <a:lumMod val="50000"/>
                          </a:schemeClr>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t-EE" sz="1600" b="1" u="sng" dirty="0" smtClean="0">
                          <a:solidFill>
                            <a:schemeClr val="tx1"/>
                          </a:solidFill>
                          <a:effectLst/>
                          <a:latin typeface="+mn-lt"/>
                          <a:ea typeface="Calibri" panose="020F0502020204030204" pitchFamily="34" charset="0"/>
                          <a:cs typeface="Times New Roman" panose="02020603050405020304" pitchFamily="18" charset="0"/>
                        </a:rPr>
                        <a:t>9 484</a:t>
                      </a:r>
                      <a:endParaRPr lang="et-EE" sz="1600" b="1" u="sng"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t-EE" sz="1600" b="1" dirty="0" smtClean="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t-EE" sz="1600" b="1" dirty="0" smtClean="0">
                          <a:solidFill>
                            <a:schemeClr val="accent4">
                              <a:lumMod val="50000"/>
                            </a:schemeClr>
                          </a:solidFill>
                          <a:effectLst/>
                          <a:latin typeface="+mn-lt"/>
                          <a:ea typeface="Calibri" panose="020F0502020204030204" pitchFamily="34" charset="0"/>
                          <a:cs typeface="Times New Roman" panose="02020603050405020304" pitchFamily="18" charset="0"/>
                        </a:rPr>
                        <a:t>25 550</a:t>
                      </a:r>
                      <a:endParaRPr lang="et-EE" sz="1600" b="1" dirty="0">
                        <a:solidFill>
                          <a:schemeClr val="accent4">
                            <a:lumMod val="50000"/>
                          </a:schemeClr>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t-EE" sz="1600" b="1" u="sng" dirty="0" smtClean="0">
                          <a:effectLst/>
                          <a:latin typeface="+mn-lt"/>
                          <a:ea typeface="Calibri" panose="020F0502020204030204" pitchFamily="34" charset="0"/>
                          <a:cs typeface="Times New Roman" panose="02020603050405020304" pitchFamily="18" charset="0"/>
                        </a:rPr>
                        <a:t>25 550</a:t>
                      </a:r>
                      <a:endParaRPr lang="et-EE" sz="1600" b="1" u="sng"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t-EE" sz="1600" b="1" dirty="0" smtClean="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t-EE" sz="1600" b="1" dirty="0" smtClean="0">
                          <a:solidFill>
                            <a:schemeClr val="accent4">
                              <a:lumMod val="50000"/>
                            </a:schemeClr>
                          </a:solidFill>
                          <a:effectLst/>
                          <a:latin typeface="+mn-lt"/>
                          <a:ea typeface="Calibri" panose="020F0502020204030204" pitchFamily="34" charset="0"/>
                          <a:cs typeface="Times New Roman" panose="02020603050405020304" pitchFamily="18" charset="0"/>
                        </a:rPr>
                        <a:t>689 800</a:t>
                      </a:r>
                      <a:endParaRPr lang="et-EE" sz="1600" b="1" dirty="0">
                        <a:solidFill>
                          <a:schemeClr val="accent4">
                            <a:lumMod val="50000"/>
                          </a:schemeClr>
                        </a:solidFill>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t-EE" sz="1600" b="1" u="sng" dirty="0" smtClean="0">
                          <a:effectLst/>
                          <a:latin typeface="+mn-lt"/>
                          <a:ea typeface="Calibri" panose="020F0502020204030204" pitchFamily="34" charset="0"/>
                          <a:cs typeface="Times New Roman" panose="02020603050405020304" pitchFamily="18" charset="0"/>
                        </a:rPr>
                        <a:t>345 439</a:t>
                      </a:r>
                      <a:endParaRPr lang="et-EE" sz="1600" b="1" u="sng"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7237087"/>
                  </a:ext>
                </a:extLst>
              </a:tr>
              <a:tr h="963188">
                <a:tc>
                  <a:txBody>
                    <a:bodyPr/>
                    <a:lstStyle/>
                    <a:p>
                      <a:pPr>
                        <a:lnSpc>
                          <a:spcPct val="107000"/>
                        </a:lnSpc>
                        <a:spcAft>
                          <a:spcPts val="800"/>
                        </a:spcAft>
                      </a:pPr>
                      <a:r>
                        <a:rPr lang="et-EE" sz="1600" dirty="0">
                          <a:effectLst/>
                        </a:rPr>
                        <a:t>Pindala </a:t>
                      </a:r>
                      <a:r>
                        <a:rPr lang="et-EE" sz="1600" dirty="0" smtClean="0">
                          <a:effectLst/>
                        </a:rPr>
                        <a:t>, ha</a:t>
                      </a:r>
                    </a:p>
                    <a:p>
                      <a:pPr>
                        <a:lnSpc>
                          <a:spcPct val="107000"/>
                        </a:lnSpc>
                        <a:spcAft>
                          <a:spcPts val="800"/>
                        </a:spcAft>
                      </a:pPr>
                      <a:r>
                        <a:rPr lang="et-EE" sz="1600" dirty="0" smtClean="0">
                          <a:effectLst/>
                        </a:rPr>
                        <a:t>Kuivendatud</a:t>
                      </a:r>
                    </a:p>
                    <a:p>
                      <a:pPr>
                        <a:lnSpc>
                          <a:spcPct val="107000"/>
                        </a:lnSpc>
                        <a:spcAft>
                          <a:spcPts val="800"/>
                        </a:spcAft>
                      </a:pPr>
                      <a:r>
                        <a:rPr lang="et-EE" sz="1600" dirty="0" smtClean="0">
                          <a:effectLst/>
                        </a:rPr>
                        <a:t>(</a:t>
                      </a:r>
                      <a:r>
                        <a:rPr lang="et-EE" sz="1600" dirty="0">
                          <a:effectLst/>
                        </a:rPr>
                        <a:t>ELF 2019)</a:t>
                      </a:r>
                      <a:endParaRPr lang="et-E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endParaRPr lang="et-EE" sz="1600" b="1" kern="1200" dirty="0" smtClean="0">
                        <a:solidFill>
                          <a:schemeClr val="dk1"/>
                        </a:solidFill>
                        <a:effectLst/>
                        <a:latin typeface="+mn-lt"/>
                        <a:ea typeface="+mn-ea"/>
                        <a:cs typeface="+mn-cs"/>
                      </a:endParaRPr>
                    </a:p>
                    <a:p>
                      <a:pPr algn="ctr">
                        <a:lnSpc>
                          <a:spcPct val="107000"/>
                        </a:lnSpc>
                        <a:spcAft>
                          <a:spcPts val="800"/>
                        </a:spcAft>
                      </a:pPr>
                      <a:r>
                        <a:rPr lang="et-EE" sz="1600" b="1" kern="1200" dirty="0" smtClean="0">
                          <a:solidFill>
                            <a:schemeClr val="dk1"/>
                          </a:solidFill>
                          <a:effectLst/>
                          <a:latin typeface="+mn-lt"/>
                          <a:ea typeface="+mn-ea"/>
                          <a:cs typeface="+mn-cs"/>
                        </a:rPr>
                        <a:t>282 557</a:t>
                      </a:r>
                      <a:endParaRPr lang="et-EE" sz="1600" b="1" dirty="0">
                        <a:effectLst/>
                        <a:latin typeface="+mn-lt"/>
                        <a:ea typeface="Calibri" panose="020F0502020204030204" pitchFamily="34" charset="0"/>
                        <a:cs typeface="Times New Roman" panose="02020603050405020304" pitchFamily="18" charset="0"/>
                      </a:endParaRPr>
                    </a:p>
                  </a:txBody>
                  <a:tcPr marL="51435" marR="51435" marT="0" marB="0"/>
                </a:tc>
                <a:tc gridSpan="2">
                  <a:txBody>
                    <a:bodyPr/>
                    <a:lstStyle/>
                    <a:p>
                      <a:pPr algn="ctr">
                        <a:lnSpc>
                          <a:spcPct val="107000"/>
                        </a:lnSpc>
                        <a:spcAft>
                          <a:spcPts val="800"/>
                        </a:spcAft>
                      </a:pPr>
                      <a:endParaRPr lang="et-EE" sz="1600" b="1" dirty="0" smtClean="0">
                        <a:effectLst/>
                        <a:latin typeface="+mn-lt"/>
                      </a:endParaRPr>
                    </a:p>
                    <a:p>
                      <a:pPr algn="ctr">
                        <a:lnSpc>
                          <a:spcPct val="107000"/>
                        </a:lnSpc>
                        <a:spcAft>
                          <a:spcPts val="800"/>
                        </a:spcAft>
                      </a:pPr>
                      <a:r>
                        <a:rPr lang="et-EE" sz="1600" b="1" dirty="0" smtClean="0">
                          <a:effectLst/>
                          <a:latin typeface="+mn-lt"/>
                        </a:rPr>
                        <a:t>77</a:t>
                      </a:r>
                      <a:r>
                        <a:rPr lang="et-EE" sz="1600" b="1" dirty="0">
                          <a:effectLst/>
                          <a:latin typeface="+mn-lt"/>
                        </a:rPr>
                        <a:t> </a:t>
                      </a:r>
                      <a:r>
                        <a:rPr lang="et-EE" sz="1600" b="1" dirty="0" smtClean="0">
                          <a:effectLst/>
                          <a:latin typeface="+mn-lt"/>
                        </a:rPr>
                        <a:t>000</a:t>
                      </a:r>
                      <a:endParaRPr lang="et-EE" sz="1600" b="1" dirty="0">
                        <a:effectLst/>
                        <a:latin typeface="+mn-lt"/>
                        <a:ea typeface="Calibri" panose="020F0502020204030204" pitchFamily="34" charset="0"/>
                        <a:cs typeface="Times New Roman" panose="02020603050405020304" pitchFamily="18" charset="0"/>
                      </a:endParaRPr>
                    </a:p>
                  </a:txBody>
                  <a:tcPr marL="51435" marR="51435" marT="0" marB="0"/>
                </a:tc>
                <a:tc hMerge="1">
                  <a:txBody>
                    <a:bodyPr/>
                    <a:lstStyle/>
                    <a:p>
                      <a:endParaRPr lang="et-EE" dirty="0"/>
                    </a:p>
                  </a:txBody>
                  <a:tcPr/>
                </a:tc>
                <a:tc>
                  <a:txBody>
                    <a:bodyPr/>
                    <a:lstStyle/>
                    <a:p>
                      <a:pPr algn="ctr">
                        <a:lnSpc>
                          <a:spcPct val="107000"/>
                        </a:lnSpc>
                        <a:spcAft>
                          <a:spcPts val="800"/>
                        </a:spcAft>
                      </a:pPr>
                      <a:endParaRPr lang="et-EE" sz="1600" b="1" u="sng"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t-EE" sz="1600" b="1" u="sng"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5780266"/>
                  </a:ext>
                </a:extLst>
              </a:tr>
            </a:tbl>
          </a:graphicData>
        </a:graphic>
      </p:graphicFrame>
      <p:sp>
        <p:nvSpPr>
          <p:cNvPr id="3" name="Rectangle 2"/>
          <p:cNvSpPr/>
          <p:nvPr/>
        </p:nvSpPr>
        <p:spPr>
          <a:xfrm>
            <a:off x="427703" y="373050"/>
            <a:ext cx="7851058" cy="646331"/>
          </a:xfrm>
          <a:prstGeom prst="rect">
            <a:avLst/>
          </a:prstGeom>
        </p:spPr>
        <p:txBody>
          <a:bodyPr wrap="square">
            <a:spAutoFit/>
          </a:bodyPr>
          <a:lstStyle/>
          <a:p>
            <a:pPr defTabSz="685800" eaLnBrk="0" fontAlgn="base" hangingPunct="0">
              <a:spcBef>
                <a:spcPct val="0"/>
              </a:spcBef>
              <a:spcAft>
                <a:spcPct val="0"/>
              </a:spcAft>
            </a:pPr>
            <a:r>
              <a:rPr lang="et-EE" altLang="et-EE" dirty="0">
                <a:latin typeface="Arial" panose="020B0604020202020204" pitchFamily="34" charset="0"/>
                <a:ea typeface="Calibri" panose="020F0502020204030204" pitchFamily="34" charset="0"/>
                <a:cs typeface="Times New Roman" panose="02020603050405020304" pitchFamily="18" charset="0"/>
              </a:rPr>
              <a:t>Erinevad maakasutusviisid turvasmuldadel ja sellest lähtuv süsiniku ja kasvuhoonegaaside emissioon</a:t>
            </a:r>
            <a:r>
              <a:rPr lang="et-EE" altLang="et-EE" sz="1000" dirty="0">
                <a:latin typeface="Arial" panose="020B0604020202020204" pitchFamily="34" charset="0"/>
                <a:ea typeface="Calibri" panose="020F0502020204030204" pitchFamily="34" charset="0"/>
                <a:cs typeface="Times New Roman" panose="02020603050405020304" pitchFamily="18" charset="0"/>
              </a:rPr>
              <a:t> </a:t>
            </a:r>
            <a:r>
              <a:rPr lang="et-EE" altLang="et-EE" dirty="0">
                <a:latin typeface="Arial" panose="020B0604020202020204" pitchFamily="34" charset="0"/>
                <a:ea typeface="Calibri" panose="020F0502020204030204" pitchFamily="34" charset="0"/>
                <a:cs typeface="Times New Roman" panose="02020603050405020304" pitchFamily="18" charset="0"/>
              </a:rPr>
              <a:t>(Keskkonnaministeerium 2020, ELF 2019)</a:t>
            </a:r>
            <a:endParaRPr lang="et-EE" altLang="et-EE" dirty="0">
              <a:latin typeface="Arial" panose="020B0604020202020204" pitchFamily="34" charset="0"/>
            </a:endParaRPr>
          </a:p>
        </p:txBody>
      </p:sp>
      <p:sp>
        <p:nvSpPr>
          <p:cNvPr id="4" name="TextBox 3"/>
          <p:cNvSpPr txBox="1"/>
          <p:nvPr/>
        </p:nvSpPr>
        <p:spPr>
          <a:xfrm>
            <a:off x="1459149" y="3229583"/>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4712361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611" y="322419"/>
            <a:ext cx="8871659" cy="619511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4084" y="583661"/>
            <a:ext cx="1619176" cy="1592296"/>
          </a:xfrm>
          <a:prstGeom prst="rect">
            <a:avLst/>
          </a:prstGeom>
          <a:solidFill>
            <a:schemeClr val="bg1"/>
          </a:solidFill>
        </p:spPr>
      </p:pic>
      <p:pic>
        <p:nvPicPr>
          <p:cNvPr id="4" name="Picture 3"/>
          <p:cNvPicPr>
            <a:picLocks noChangeAspect="1"/>
          </p:cNvPicPr>
          <p:nvPr/>
        </p:nvPicPr>
        <p:blipFill>
          <a:blip r:embed="rId4"/>
          <a:stretch>
            <a:fillRect/>
          </a:stretch>
        </p:blipFill>
        <p:spPr>
          <a:xfrm>
            <a:off x="403007" y="1266559"/>
            <a:ext cx="3850070" cy="4702442"/>
          </a:xfrm>
          <a:prstGeom prst="rect">
            <a:avLst/>
          </a:prstGeom>
        </p:spPr>
      </p:pic>
    </p:spTree>
    <p:extLst>
      <p:ext uri="{BB962C8B-B14F-4D97-AF65-F5344CB8AC3E}">
        <p14:creationId xmlns:p14="http://schemas.microsoft.com/office/powerpoint/2010/main" val="335928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Grafik 8" descr="EU_Em_LW_eng_update20191018 gm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382" y="836486"/>
            <a:ext cx="3038475" cy="43243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3484" y="912686"/>
            <a:ext cx="2428875" cy="4248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81652" y="5198936"/>
            <a:ext cx="3847794" cy="1200329"/>
          </a:xfrm>
          <a:prstGeom prst="rect">
            <a:avLst/>
          </a:prstGeom>
          <a:noFill/>
        </p:spPr>
        <p:txBody>
          <a:bodyPr wrap="square" rtlCol="0">
            <a:spAutoFit/>
          </a:bodyPr>
          <a:lstStyle/>
          <a:p>
            <a:r>
              <a:rPr lang="et-EE" i="1" dirty="0" smtClean="0"/>
              <a:t>Protsent maast, kus veerežiim taastada </a:t>
            </a:r>
            <a:r>
              <a:rPr lang="en-IE" i="1" dirty="0" smtClean="0"/>
              <a:t>(</a:t>
            </a:r>
            <a:r>
              <a:rPr lang="et-EE" i="1" dirty="0" smtClean="0"/>
              <a:t>keskmine ring</a:t>
            </a:r>
            <a:r>
              <a:rPr lang="en-IE" i="1" dirty="0" smtClean="0"/>
              <a:t>: </a:t>
            </a:r>
            <a:r>
              <a:rPr lang="et-EE" i="1" dirty="0" smtClean="0"/>
              <a:t>5</a:t>
            </a:r>
            <a:r>
              <a:rPr lang="en-IE" i="1" dirty="0" smtClean="0"/>
              <a:t>%) </a:t>
            </a:r>
            <a:r>
              <a:rPr lang="et-EE" i="1" dirty="0" smtClean="0"/>
              <a:t>vähendamaks põllumajandusega seotud emissioone</a:t>
            </a:r>
            <a:r>
              <a:rPr lang="en-IE" i="1" dirty="0" smtClean="0"/>
              <a:t> (</a:t>
            </a:r>
            <a:r>
              <a:rPr lang="et-EE" i="1" dirty="0" smtClean="0"/>
              <a:t>väline ring</a:t>
            </a:r>
            <a:r>
              <a:rPr lang="en-IE" i="1" dirty="0" smtClean="0"/>
              <a:t>: </a:t>
            </a:r>
            <a:r>
              <a:rPr lang="et-EE" i="1" dirty="0" smtClean="0"/>
              <a:t>6</a:t>
            </a:r>
            <a:r>
              <a:rPr lang="en-IE" i="1" dirty="0" smtClean="0"/>
              <a:t>5</a:t>
            </a:r>
            <a:r>
              <a:rPr lang="en-IE" i="1" dirty="0"/>
              <a:t>%) </a:t>
            </a:r>
            <a:endParaRPr lang="et-EE" dirty="0"/>
          </a:p>
        </p:txBody>
      </p:sp>
      <p:pic>
        <p:nvPicPr>
          <p:cNvPr id="6" name="Picture 5"/>
          <p:cNvPicPr/>
          <p:nvPr/>
        </p:nvPicPr>
        <p:blipFill rotWithShape="1">
          <a:blip r:embed="rId4" cstate="print">
            <a:extLst>
              <a:ext uri="{28A0092B-C50C-407E-A947-70E740481C1C}">
                <a14:useLocalDpi xmlns:a14="http://schemas.microsoft.com/office/drawing/2010/main" val="0"/>
              </a:ext>
            </a:extLst>
          </a:blip>
          <a:srcRect l="69491" t="9451" r="4402" b="76483"/>
          <a:stretch/>
        </p:blipFill>
        <p:spPr bwMode="auto">
          <a:xfrm>
            <a:off x="5608320" y="2641716"/>
            <a:ext cx="1736142" cy="1579764"/>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1008770" y="5303520"/>
            <a:ext cx="3972882" cy="646331"/>
          </a:xfrm>
          <a:prstGeom prst="rect">
            <a:avLst/>
          </a:prstGeom>
          <a:noFill/>
        </p:spPr>
        <p:txBody>
          <a:bodyPr wrap="none" rtlCol="0">
            <a:spAutoFit/>
          </a:bodyPr>
          <a:lstStyle/>
          <a:p>
            <a:r>
              <a:rPr lang="et-EE" dirty="0" smtClean="0"/>
              <a:t>Põllumajanduslikus kasutuses olevatelt </a:t>
            </a:r>
          </a:p>
          <a:p>
            <a:r>
              <a:rPr lang="et-EE" dirty="0"/>
              <a:t>t</a:t>
            </a:r>
            <a:r>
              <a:rPr lang="et-EE" dirty="0" smtClean="0"/>
              <a:t>urvasmuldadelt pärinev heide (CO</a:t>
            </a:r>
            <a:r>
              <a:rPr lang="et-EE" baseline="-25000" dirty="0" smtClean="0"/>
              <a:t>2ekv</a:t>
            </a:r>
            <a:r>
              <a:rPr lang="et-EE" dirty="0" smtClean="0"/>
              <a:t>)</a:t>
            </a:r>
            <a:endParaRPr lang="et-EE" dirty="0"/>
          </a:p>
        </p:txBody>
      </p:sp>
      <p:pic>
        <p:nvPicPr>
          <p:cNvPr id="8" name="Picture 7"/>
          <p:cNvPicPr>
            <a:picLocks noChangeAspect="1"/>
          </p:cNvPicPr>
          <p:nvPr/>
        </p:nvPicPr>
        <p:blipFill>
          <a:blip r:embed="rId5"/>
          <a:stretch>
            <a:fillRect/>
          </a:stretch>
        </p:blipFill>
        <p:spPr>
          <a:xfrm>
            <a:off x="242451" y="2524614"/>
            <a:ext cx="8913603" cy="4293951"/>
          </a:xfrm>
          <a:prstGeom prst="rect">
            <a:avLst/>
          </a:prstGeom>
        </p:spPr>
      </p:pic>
      <p:sp>
        <p:nvSpPr>
          <p:cNvPr id="7" name="TextBox 6"/>
          <p:cNvSpPr txBox="1"/>
          <p:nvPr/>
        </p:nvSpPr>
        <p:spPr>
          <a:xfrm>
            <a:off x="334042" y="2545782"/>
            <a:ext cx="8730419" cy="4247317"/>
          </a:xfrm>
          <a:prstGeom prst="rect">
            <a:avLst/>
          </a:prstGeom>
          <a:solidFill>
            <a:schemeClr val="bg1"/>
          </a:solidFill>
          <a:ln w="22225" cmpd="thickThin">
            <a:solidFill>
              <a:srgbClr val="FF0000"/>
            </a:solidFill>
            <a:prstDash val="lgDashDot"/>
          </a:ln>
        </p:spPr>
        <p:txBody>
          <a:bodyPr wrap="square" rtlCol="0">
            <a:spAutoFit/>
          </a:bodyPr>
          <a:lstStyle/>
          <a:p>
            <a:r>
              <a:rPr lang="en-GB" dirty="0" err="1"/>
              <a:t>Vastus</a:t>
            </a:r>
            <a:r>
              <a:rPr lang="en-GB" dirty="0"/>
              <a:t> 11 </a:t>
            </a:r>
            <a:r>
              <a:rPr lang="en-GB" dirty="0" err="1"/>
              <a:t>organisatsioonile</a:t>
            </a:r>
            <a:r>
              <a:rPr lang="en-GB" dirty="0"/>
              <a:t>: </a:t>
            </a:r>
            <a:r>
              <a:rPr lang="en-GB" dirty="0" err="1" smtClean="0"/>
              <a:t>kliimaeesmärkide</a:t>
            </a:r>
            <a:r>
              <a:rPr lang="en-GB" dirty="0" smtClean="0"/>
              <a:t> </a:t>
            </a:r>
            <a:r>
              <a:rPr lang="en-GB" dirty="0" err="1" smtClean="0"/>
              <a:t>täitmisel</a:t>
            </a:r>
            <a:r>
              <a:rPr lang="en-GB" dirty="0" smtClean="0"/>
              <a:t> </a:t>
            </a:r>
            <a:r>
              <a:rPr lang="en-GB" dirty="0" err="1"/>
              <a:t>peame</a:t>
            </a:r>
            <a:r>
              <a:rPr lang="en-GB" dirty="0"/>
              <a:t> </a:t>
            </a:r>
            <a:r>
              <a:rPr lang="en-GB" dirty="0" err="1"/>
              <a:t>otsima</a:t>
            </a:r>
            <a:r>
              <a:rPr lang="en-GB" dirty="0"/>
              <a:t> </a:t>
            </a:r>
            <a:r>
              <a:rPr lang="en-GB" dirty="0" err="1"/>
              <a:t>tasakaalu</a:t>
            </a:r>
            <a:endParaRPr lang="en-GB" dirty="0"/>
          </a:p>
          <a:p>
            <a:r>
              <a:rPr lang="en-GB" dirty="0"/>
              <a:t>28.10.2022 </a:t>
            </a:r>
            <a:endParaRPr lang="en-GB" dirty="0" smtClean="0"/>
          </a:p>
          <a:p>
            <a:endParaRPr lang="en-GB" dirty="0"/>
          </a:p>
          <a:p>
            <a:r>
              <a:rPr lang="en-GB" dirty="0" err="1" smtClean="0"/>
              <a:t>Vastuskirjale</a:t>
            </a:r>
            <a:r>
              <a:rPr lang="en-GB" dirty="0" smtClean="0"/>
              <a:t>  </a:t>
            </a:r>
            <a:r>
              <a:rPr lang="en-GB" dirty="0" err="1"/>
              <a:t>allkirja</a:t>
            </a:r>
            <a:r>
              <a:rPr lang="en-GB" dirty="0"/>
              <a:t> </a:t>
            </a:r>
            <a:r>
              <a:rPr lang="en-GB" dirty="0" err="1"/>
              <a:t>andnud</a:t>
            </a:r>
            <a:r>
              <a:rPr lang="en-GB" dirty="0"/>
              <a:t> </a:t>
            </a:r>
            <a:r>
              <a:rPr lang="en-GB" dirty="0" err="1"/>
              <a:t>maaeluminister</a:t>
            </a:r>
            <a:r>
              <a:rPr lang="en-GB" dirty="0"/>
              <a:t> </a:t>
            </a:r>
            <a:r>
              <a:rPr lang="en-GB" dirty="0" err="1"/>
              <a:t>Urmas</a:t>
            </a:r>
            <a:r>
              <a:rPr lang="en-GB" dirty="0"/>
              <a:t> </a:t>
            </a:r>
            <a:r>
              <a:rPr lang="en-GB" dirty="0" err="1"/>
              <a:t>Kruuse</a:t>
            </a:r>
            <a:r>
              <a:rPr lang="en-GB" dirty="0"/>
              <a:t> </a:t>
            </a:r>
            <a:r>
              <a:rPr lang="en-GB" dirty="0" err="1"/>
              <a:t>ütles</a:t>
            </a:r>
            <a:r>
              <a:rPr lang="en-GB" dirty="0"/>
              <a:t>, et </a:t>
            </a:r>
            <a:r>
              <a:rPr lang="en-GB" b="1" dirty="0" err="1"/>
              <a:t>kliimaeesmärkide</a:t>
            </a:r>
            <a:r>
              <a:rPr lang="en-GB" b="1" dirty="0"/>
              <a:t> </a:t>
            </a:r>
            <a:r>
              <a:rPr lang="en-GB" b="1" dirty="0" err="1"/>
              <a:t>täimisel</a:t>
            </a:r>
            <a:r>
              <a:rPr lang="en-GB" b="1" dirty="0"/>
              <a:t> </a:t>
            </a:r>
            <a:r>
              <a:rPr lang="en-GB" b="1" dirty="0" err="1"/>
              <a:t>tuleb</a:t>
            </a:r>
            <a:r>
              <a:rPr lang="en-GB" b="1" dirty="0"/>
              <a:t> </a:t>
            </a:r>
            <a:r>
              <a:rPr lang="en-GB" b="1" dirty="0" err="1"/>
              <a:t>silmas</a:t>
            </a:r>
            <a:r>
              <a:rPr lang="en-GB" b="1" dirty="0"/>
              <a:t> </a:t>
            </a:r>
            <a:r>
              <a:rPr lang="en-GB" b="1" dirty="0" err="1"/>
              <a:t>pidada</a:t>
            </a:r>
            <a:r>
              <a:rPr lang="en-GB" b="1" dirty="0"/>
              <a:t> </a:t>
            </a:r>
            <a:r>
              <a:rPr lang="en-GB" b="1" dirty="0" err="1"/>
              <a:t>põllumajanduse</a:t>
            </a:r>
            <a:r>
              <a:rPr lang="en-GB" b="1" dirty="0"/>
              <a:t> </a:t>
            </a:r>
            <a:r>
              <a:rPr lang="en-GB" b="1" dirty="0" err="1"/>
              <a:t>konkurentsivõimet</a:t>
            </a:r>
            <a:r>
              <a:rPr lang="en-GB" b="1" dirty="0"/>
              <a:t> </a:t>
            </a:r>
            <a:r>
              <a:rPr lang="en-GB" b="1" dirty="0" err="1" smtClean="0"/>
              <a:t>ja</a:t>
            </a:r>
            <a:r>
              <a:rPr lang="en-GB" b="1" dirty="0" smtClean="0"/>
              <a:t> </a:t>
            </a:r>
            <a:r>
              <a:rPr lang="en-GB" b="1" dirty="0" err="1" smtClean="0"/>
              <a:t>toidujulgeoleku</a:t>
            </a:r>
            <a:r>
              <a:rPr lang="en-GB" b="1" dirty="0" smtClean="0"/>
              <a:t> </a:t>
            </a:r>
            <a:r>
              <a:rPr lang="en-GB" b="1" dirty="0" err="1"/>
              <a:t>säilitamist</a:t>
            </a:r>
            <a:r>
              <a:rPr lang="en-GB" b="1" dirty="0"/>
              <a:t>. „</a:t>
            </a:r>
            <a:r>
              <a:rPr lang="en-GB" b="1" dirty="0" err="1"/>
              <a:t>Samas</a:t>
            </a:r>
            <a:r>
              <a:rPr lang="en-GB" b="1" dirty="0"/>
              <a:t> </a:t>
            </a:r>
            <a:r>
              <a:rPr lang="en-GB" b="1" dirty="0" err="1"/>
              <a:t>tuleb</a:t>
            </a:r>
            <a:r>
              <a:rPr lang="en-GB" b="1" dirty="0"/>
              <a:t> </a:t>
            </a:r>
            <a:r>
              <a:rPr lang="en-GB" b="1" dirty="0" err="1"/>
              <a:t>rakendada</a:t>
            </a:r>
            <a:r>
              <a:rPr lang="en-GB" b="1" dirty="0"/>
              <a:t> </a:t>
            </a:r>
            <a:r>
              <a:rPr lang="en-GB" b="1" dirty="0" err="1"/>
              <a:t>taastava</a:t>
            </a:r>
            <a:r>
              <a:rPr lang="en-GB" b="1" dirty="0"/>
              <a:t> </a:t>
            </a:r>
            <a:r>
              <a:rPr lang="en-GB" b="1" dirty="0" err="1"/>
              <a:t>põllumajanduse</a:t>
            </a:r>
            <a:r>
              <a:rPr lang="en-GB" b="1" dirty="0"/>
              <a:t>, </a:t>
            </a:r>
            <a:r>
              <a:rPr lang="en-GB" b="1" dirty="0" err="1"/>
              <a:t>märgalaviljeluse</a:t>
            </a:r>
            <a:r>
              <a:rPr lang="en-GB" b="1" dirty="0"/>
              <a:t> </a:t>
            </a:r>
            <a:r>
              <a:rPr lang="en-GB" b="1" dirty="0" err="1"/>
              <a:t>ja</a:t>
            </a:r>
            <a:r>
              <a:rPr lang="en-GB" b="1" dirty="0"/>
              <a:t> </a:t>
            </a:r>
            <a:r>
              <a:rPr lang="en-GB" b="1" dirty="0" err="1" smtClean="0"/>
              <a:t>maaharimispraktikaid</a:t>
            </a:r>
            <a:r>
              <a:rPr lang="en-GB" b="1" dirty="0"/>
              <a:t>, </a:t>
            </a:r>
            <a:r>
              <a:rPr lang="en-GB" b="1" dirty="0" err="1"/>
              <a:t>mis</a:t>
            </a:r>
            <a:r>
              <a:rPr lang="en-GB" b="1" dirty="0"/>
              <a:t> </a:t>
            </a:r>
            <a:r>
              <a:rPr lang="en-GB" b="1" dirty="0" err="1"/>
              <a:t>suurendavad</a:t>
            </a:r>
            <a:r>
              <a:rPr lang="en-GB" b="1" dirty="0"/>
              <a:t> </a:t>
            </a:r>
            <a:r>
              <a:rPr lang="en-GB" b="1" dirty="0" err="1"/>
              <a:t>süsiniku</a:t>
            </a:r>
            <a:r>
              <a:rPr lang="en-GB" b="1" dirty="0"/>
              <a:t> </a:t>
            </a:r>
            <a:r>
              <a:rPr lang="en-GB" b="1" dirty="0" err="1"/>
              <a:t>sidumist</a:t>
            </a:r>
            <a:r>
              <a:rPr lang="en-GB" b="1" dirty="0"/>
              <a:t> </a:t>
            </a:r>
            <a:r>
              <a:rPr lang="en-GB" b="1" dirty="0" err="1" smtClean="0"/>
              <a:t>mullas</a:t>
            </a:r>
            <a:r>
              <a:rPr lang="en-GB" b="1" dirty="0" smtClean="0"/>
              <a:t>, </a:t>
            </a:r>
            <a:r>
              <a:rPr lang="en-GB" b="1" dirty="0" err="1" smtClean="0"/>
              <a:t>ning</a:t>
            </a:r>
            <a:r>
              <a:rPr lang="en-GB" b="1" dirty="0" smtClean="0"/>
              <a:t> </a:t>
            </a:r>
            <a:r>
              <a:rPr lang="en-GB" b="1" dirty="0" err="1"/>
              <a:t>uurida</a:t>
            </a:r>
            <a:r>
              <a:rPr lang="en-GB" b="1" dirty="0"/>
              <a:t>, </a:t>
            </a:r>
            <a:r>
              <a:rPr lang="en-GB" b="1" dirty="0" err="1"/>
              <a:t>kuidas</a:t>
            </a:r>
            <a:r>
              <a:rPr lang="en-GB" b="1" dirty="0"/>
              <a:t> </a:t>
            </a:r>
            <a:r>
              <a:rPr lang="en-GB" b="1" dirty="0" err="1" smtClean="0"/>
              <a:t>praktikate</a:t>
            </a:r>
            <a:r>
              <a:rPr lang="en-GB" b="1" dirty="0" smtClean="0"/>
              <a:t> </a:t>
            </a:r>
            <a:r>
              <a:rPr lang="en-GB" b="1" dirty="0" err="1"/>
              <a:t>muutus</a:t>
            </a:r>
            <a:r>
              <a:rPr lang="en-GB" b="1" dirty="0"/>
              <a:t> </a:t>
            </a:r>
            <a:r>
              <a:rPr lang="en-GB" b="1" dirty="0" err="1"/>
              <a:t>saab</a:t>
            </a:r>
            <a:r>
              <a:rPr lang="en-GB" b="1" dirty="0"/>
              <a:t> </a:t>
            </a:r>
            <a:r>
              <a:rPr lang="en-GB" b="1" dirty="0" err="1"/>
              <a:t>aidata</a:t>
            </a:r>
            <a:r>
              <a:rPr lang="en-GB" b="1" dirty="0"/>
              <a:t> </a:t>
            </a:r>
            <a:r>
              <a:rPr lang="en-GB" b="1" dirty="0" err="1"/>
              <a:t>kaasa</a:t>
            </a:r>
            <a:r>
              <a:rPr lang="en-GB" b="1" dirty="0"/>
              <a:t> </a:t>
            </a:r>
            <a:r>
              <a:rPr lang="en-GB" b="1" dirty="0" err="1"/>
              <a:t>põllumajandussektori</a:t>
            </a:r>
            <a:r>
              <a:rPr lang="en-GB" b="1" dirty="0"/>
              <a:t> </a:t>
            </a:r>
            <a:r>
              <a:rPr lang="en-GB" b="1" dirty="0" err="1"/>
              <a:t>konkurentsivõimele</a:t>
            </a:r>
            <a:r>
              <a:rPr lang="en-GB" b="1" dirty="0"/>
              <a:t>,“ </a:t>
            </a:r>
            <a:r>
              <a:rPr lang="en-GB" b="1" dirty="0" err="1"/>
              <a:t>tõdes</a:t>
            </a:r>
            <a:r>
              <a:rPr lang="en-GB" b="1" dirty="0"/>
              <a:t> ta</a:t>
            </a:r>
            <a:r>
              <a:rPr lang="en-GB" b="1" dirty="0" smtClean="0"/>
              <a:t>.</a:t>
            </a:r>
          </a:p>
          <a:p>
            <a:endParaRPr lang="en-GB" b="1" dirty="0"/>
          </a:p>
          <a:p>
            <a:endParaRPr lang="en-GB" b="1" dirty="0" smtClean="0"/>
          </a:p>
          <a:p>
            <a:endParaRPr lang="en-GB" b="1" dirty="0"/>
          </a:p>
          <a:p>
            <a:endParaRPr lang="en-GB" b="1" dirty="0" smtClean="0"/>
          </a:p>
          <a:p>
            <a:endParaRPr lang="en-GB" b="1" dirty="0"/>
          </a:p>
          <a:p>
            <a:endParaRPr lang="en-GB" b="1" dirty="0" smtClean="0"/>
          </a:p>
          <a:p>
            <a:endParaRPr lang="en-GB" b="1" dirty="0"/>
          </a:p>
        </p:txBody>
      </p:sp>
    </p:spTree>
    <p:extLst>
      <p:ext uri="{BB962C8B-B14F-4D97-AF65-F5344CB8AC3E}">
        <p14:creationId xmlns:p14="http://schemas.microsoft.com/office/powerpoint/2010/main" val="220844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a:ext>
            </a:extLst>
          </a:blip>
          <a:stretch>
            <a:fillRect/>
          </a:stretch>
        </p:blipFill>
        <p:spPr>
          <a:xfrm>
            <a:off x="485715" y="269925"/>
            <a:ext cx="7913370" cy="6248457"/>
          </a:xfrm>
          <a:prstGeom prst="rect">
            <a:avLst/>
          </a:prstGeom>
        </p:spPr>
      </p:pic>
      <p:sp>
        <p:nvSpPr>
          <p:cNvPr id="3" name="TextBox 2"/>
          <p:cNvSpPr txBox="1"/>
          <p:nvPr/>
        </p:nvSpPr>
        <p:spPr>
          <a:xfrm>
            <a:off x="5424294" y="1881780"/>
            <a:ext cx="3157499" cy="646331"/>
          </a:xfrm>
          <a:prstGeom prst="rect">
            <a:avLst/>
          </a:prstGeom>
          <a:solidFill>
            <a:schemeClr val="bg1"/>
          </a:solidFill>
        </p:spPr>
        <p:txBody>
          <a:bodyPr wrap="square" rtlCol="0">
            <a:spAutoFit/>
          </a:bodyPr>
          <a:lstStyle/>
          <a:p>
            <a:r>
              <a:rPr lang="et-EE" dirty="0" smtClean="0"/>
              <a:t>Looduslik</a:t>
            </a:r>
            <a:r>
              <a:rPr lang="en-GB" dirty="0" smtClean="0"/>
              <a:t> </a:t>
            </a:r>
            <a:r>
              <a:rPr lang="en-GB" dirty="0" err="1" smtClean="0"/>
              <a:t>või</a:t>
            </a:r>
            <a:r>
              <a:rPr lang="en-GB" dirty="0" smtClean="0"/>
              <a:t> </a:t>
            </a:r>
            <a:r>
              <a:rPr lang="en-GB" dirty="0" err="1" smtClean="0"/>
              <a:t>taastatud</a:t>
            </a:r>
            <a:r>
              <a:rPr lang="et-EE" dirty="0" smtClean="0"/>
              <a:t> soo</a:t>
            </a:r>
            <a:r>
              <a:rPr lang="en-GB" dirty="0" smtClean="0"/>
              <a:t> (W)</a:t>
            </a:r>
            <a:endParaRPr lang="en-GB" dirty="0"/>
          </a:p>
          <a:p>
            <a:r>
              <a:rPr lang="en-GB" dirty="0" smtClean="0"/>
              <a:t> </a:t>
            </a:r>
            <a:r>
              <a:rPr lang="et-EE" dirty="0" smtClean="0"/>
              <a:t>-</a:t>
            </a:r>
            <a:r>
              <a:rPr lang="en-GB" dirty="0" smtClean="0"/>
              <a:t>1.05</a:t>
            </a:r>
            <a:r>
              <a:rPr lang="et-EE" dirty="0" smtClean="0"/>
              <a:t> </a:t>
            </a:r>
            <a:r>
              <a:rPr lang="en-GB" dirty="0" smtClean="0"/>
              <a:t>(-2.8 </a:t>
            </a:r>
            <a:r>
              <a:rPr lang="et-EE" dirty="0" smtClean="0"/>
              <a:t>–</a:t>
            </a:r>
            <a:r>
              <a:rPr lang="en-GB" dirty="0" smtClean="0"/>
              <a:t> +6.3)</a:t>
            </a:r>
            <a:endParaRPr lang="et-EE" dirty="0"/>
          </a:p>
        </p:txBody>
      </p:sp>
      <p:sp>
        <p:nvSpPr>
          <p:cNvPr id="5" name="TextBox 4"/>
          <p:cNvSpPr txBox="1"/>
          <p:nvPr/>
        </p:nvSpPr>
        <p:spPr>
          <a:xfrm>
            <a:off x="1450719" y="614188"/>
            <a:ext cx="1645953" cy="923330"/>
          </a:xfrm>
          <a:prstGeom prst="rect">
            <a:avLst/>
          </a:prstGeom>
          <a:solidFill>
            <a:schemeClr val="bg1"/>
          </a:solidFill>
        </p:spPr>
        <p:txBody>
          <a:bodyPr wrap="square" rtlCol="0">
            <a:spAutoFit/>
          </a:bodyPr>
          <a:lstStyle/>
          <a:p>
            <a:r>
              <a:rPr lang="et-EE" dirty="0" smtClean="0"/>
              <a:t>Kuivendatud metsamaa </a:t>
            </a:r>
            <a:r>
              <a:rPr lang="en-GB" dirty="0" smtClean="0"/>
              <a:t>(K)</a:t>
            </a:r>
          </a:p>
          <a:p>
            <a:r>
              <a:rPr lang="en-GB" dirty="0" smtClean="0"/>
              <a:t>2.5 (1.5</a:t>
            </a:r>
            <a:r>
              <a:rPr lang="et-EE" dirty="0" smtClean="0"/>
              <a:t> </a:t>
            </a:r>
            <a:r>
              <a:rPr lang="et-EE" dirty="0"/>
              <a:t>– </a:t>
            </a:r>
            <a:r>
              <a:rPr lang="en-GB" dirty="0" smtClean="0"/>
              <a:t>7.0)</a:t>
            </a:r>
            <a:r>
              <a:rPr lang="et-EE" dirty="0" smtClean="0"/>
              <a:t> t</a:t>
            </a:r>
            <a:endParaRPr lang="et-EE" dirty="0"/>
          </a:p>
        </p:txBody>
      </p:sp>
      <p:sp>
        <p:nvSpPr>
          <p:cNvPr id="6" name="TextBox 5"/>
          <p:cNvSpPr txBox="1"/>
          <p:nvPr/>
        </p:nvSpPr>
        <p:spPr>
          <a:xfrm>
            <a:off x="2949081" y="2411366"/>
            <a:ext cx="2016095" cy="923330"/>
          </a:xfrm>
          <a:prstGeom prst="rect">
            <a:avLst/>
          </a:prstGeom>
          <a:solidFill>
            <a:schemeClr val="bg1"/>
          </a:solidFill>
        </p:spPr>
        <p:txBody>
          <a:bodyPr wrap="square" rtlCol="0">
            <a:spAutoFit/>
          </a:bodyPr>
          <a:lstStyle/>
          <a:p>
            <a:r>
              <a:rPr lang="et-EE" altLang="et-EE" dirty="0" smtClean="0"/>
              <a:t>Mahajäetud turbakaevandus</a:t>
            </a:r>
            <a:r>
              <a:rPr lang="en-GB" altLang="et-EE" dirty="0" smtClean="0"/>
              <a:t> (S)</a:t>
            </a:r>
            <a:r>
              <a:rPr lang="et-EE" altLang="et-EE" dirty="0" smtClean="0"/>
              <a:t> </a:t>
            </a:r>
            <a:endParaRPr lang="en-GB" altLang="et-EE" dirty="0" smtClean="0"/>
          </a:p>
          <a:p>
            <a:r>
              <a:rPr lang="et-EE" altLang="et-EE" dirty="0" smtClean="0"/>
              <a:t>6</a:t>
            </a:r>
            <a:r>
              <a:rPr lang="en-GB" altLang="et-EE" dirty="0" smtClean="0"/>
              <a:t>.</a:t>
            </a:r>
            <a:r>
              <a:rPr lang="et-EE" altLang="et-EE" dirty="0" smtClean="0"/>
              <a:t>8</a:t>
            </a:r>
            <a:r>
              <a:rPr lang="en-GB" altLang="et-EE" dirty="0" smtClean="0"/>
              <a:t> </a:t>
            </a:r>
            <a:r>
              <a:rPr lang="et-EE" dirty="0" smtClean="0"/>
              <a:t>(2</a:t>
            </a:r>
            <a:r>
              <a:rPr lang="en-GB" dirty="0" smtClean="0"/>
              <a:t>.</a:t>
            </a:r>
            <a:r>
              <a:rPr lang="et-EE" dirty="0" smtClean="0"/>
              <a:t>5 </a:t>
            </a:r>
            <a:r>
              <a:rPr lang="et-EE" dirty="0"/>
              <a:t>– </a:t>
            </a:r>
            <a:r>
              <a:rPr lang="et-EE" dirty="0" smtClean="0"/>
              <a:t>15</a:t>
            </a:r>
            <a:r>
              <a:rPr lang="en-GB" dirty="0" smtClean="0"/>
              <a:t>.</a:t>
            </a:r>
            <a:r>
              <a:rPr lang="et-EE" dirty="0" smtClean="0"/>
              <a:t>9) t</a:t>
            </a:r>
            <a:endParaRPr lang="et-EE" dirty="0"/>
          </a:p>
        </p:txBody>
      </p:sp>
      <p:sp>
        <p:nvSpPr>
          <p:cNvPr id="7" name="TextBox 6"/>
          <p:cNvSpPr txBox="1"/>
          <p:nvPr/>
        </p:nvSpPr>
        <p:spPr>
          <a:xfrm>
            <a:off x="535368" y="2708082"/>
            <a:ext cx="1896708" cy="1477328"/>
          </a:xfrm>
          <a:prstGeom prst="rect">
            <a:avLst/>
          </a:prstGeom>
          <a:solidFill>
            <a:schemeClr val="bg1"/>
          </a:solidFill>
        </p:spPr>
        <p:txBody>
          <a:bodyPr wrap="square" rtlCol="0">
            <a:spAutoFit/>
          </a:bodyPr>
          <a:lstStyle/>
          <a:p>
            <a:r>
              <a:rPr lang="et-EE" dirty="0" smtClean="0"/>
              <a:t>Rohumaa  </a:t>
            </a:r>
            <a:r>
              <a:rPr lang="en-GB" dirty="0" smtClean="0"/>
              <a:t>(K)</a:t>
            </a:r>
          </a:p>
          <a:p>
            <a:r>
              <a:rPr lang="en-GB" dirty="0" smtClean="0"/>
              <a:t>0.9</a:t>
            </a:r>
            <a:r>
              <a:rPr lang="et-EE" dirty="0" smtClean="0"/>
              <a:t> t</a:t>
            </a:r>
            <a:r>
              <a:rPr lang="en-GB" dirty="0"/>
              <a:t> ± 90%</a:t>
            </a:r>
            <a:endParaRPr lang="et-EE" dirty="0"/>
          </a:p>
          <a:p>
            <a:endParaRPr lang="et-EE" dirty="0" smtClean="0"/>
          </a:p>
          <a:p>
            <a:r>
              <a:rPr lang="et-EE" dirty="0" smtClean="0"/>
              <a:t>Põllumaa </a:t>
            </a:r>
            <a:r>
              <a:rPr lang="en-GB" dirty="0"/>
              <a:t>(K</a:t>
            </a:r>
            <a:r>
              <a:rPr lang="en-GB" dirty="0" smtClean="0"/>
              <a:t>)</a:t>
            </a:r>
          </a:p>
          <a:p>
            <a:r>
              <a:rPr lang="en-GB" dirty="0" smtClean="0"/>
              <a:t>18.</a:t>
            </a:r>
            <a:r>
              <a:rPr lang="et-EE" dirty="0" smtClean="0"/>
              <a:t>4 t</a:t>
            </a:r>
            <a:r>
              <a:rPr lang="en-GB" dirty="0"/>
              <a:t> </a:t>
            </a:r>
            <a:r>
              <a:rPr lang="en-GB" dirty="0" smtClean="0"/>
              <a:t>± 90</a:t>
            </a:r>
            <a:r>
              <a:rPr lang="en-GB" dirty="0"/>
              <a:t>%</a:t>
            </a:r>
            <a:endParaRPr lang="et-EE" dirty="0"/>
          </a:p>
        </p:txBody>
      </p:sp>
      <p:sp>
        <p:nvSpPr>
          <p:cNvPr id="8" name="Rectangle 7"/>
          <p:cNvSpPr/>
          <p:nvPr/>
        </p:nvSpPr>
        <p:spPr>
          <a:xfrm>
            <a:off x="4207668" y="62185"/>
            <a:ext cx="4708423" cy="1384995"/>
          </a:xfrm>
          <a:prstGeom prst="rect">
            <a:avLst/>
          </a:prstGeom>
          <a:solidFill>
            <a:schemeClr val="bg1"/>
          </a:solidFill>
        </p:spPr>
        <p:txBody>
          <a:bodyPr wrap="square">
            <a:spAutoFit/>
          </a:bodyPr>
          <a:lstStyle/>
          <a:p>
            <a:r>
              <a:rPr lang="et-EE" sz="2400" b="1" dirty="0" smtClean="0"/>
              <a:t>Aastane CO</a:t>
            </a:r>
            <a:r>
              <a:rPr lang="et-EE" sz="2400" b="1" baseline="-25000" dirty="0" smtClean="0"/>
              <a:t>2 </a:t>
            </a:r>
            <a:r>
              <a:rPr lang="et-EE" sz="2400" b="1" dirty="0" smtClean="0"/>
              <a:t> heide (tonni ha)</a:t>
            </a:r>
            <a:r>
              <a:rPr lang="en-GB" sz="2400" b="1" dirty="0" smtClean="0"/>
              <a:t> </a:t>
            </a:r>
          </a:p>
          <a:p>
            <a:r>
              <a:rPr lang="en-GB" sz="2400" b="1" dirty="0" err="1" smtClean="0"/>
              <a:t>turvasmuldadelt</a:t>
            </a:r>
            <a:endParaRPr lang="en-GB" sz="2400" b="1" dirty="0" smtClean="0"/>
          </a:p>
          <a:p>
            <a:r>
              <a:rPr lang="en-GB" b="1" dirty="0" smtClean="0"/>
              <a:t>IPCC 2014 (I), </a:t>
            </a:r>
            <a:r>
              <a:rPr lang="en-GB" b="1" dirty="0" err="1" smtClean="0"/>
              <a:t>Keskkonnaministeerium</a:t>
            </a:r>
            <a:r>
              <a:rPr lang="en-GB" b="1" dirty="0" smtClean="0"/>
              <a:t> 2023 (K), </a:t>
            </a:r>
            <a:r>
              <a:rPr lang="en-GB" b="1" dirty="0" err="1"/>
              <a:t>Salm</a:t>
            </a:r>
            <a:r>
              <a:rPr lang="en-GB" b="1" dirty="0"/>
              <a:t> </a:t>
            </a:r>
            <a:r>
              <a:rPr lang="en-GB" b="1" dirty="0" err="1"/>
              <a:t>jt</a:t>
            </a:r>
            <a:r>
              <a:rPr lang="en-GB" b="1" dirty="0"/>
              <a:t> </a:t>
            </a:r>
            <a:r>
              <a:rPr lang="en-GB" b="1" dirty="0" smtClean="0"/>
              <a:t>2012 (S),  Wilson </a:t>
            </a:r>
            <a:r>
              <a:rPr lang="en-GB" b="1" dirty="0" err="1" smtClean="0"/>
              <a:t>jt</a:t>
            </a:r>
            <a:r>
              <a:rPr lang="en-GB" b="1" dirty="0" smtClean="0"/>
              <a:t> 2016 (W)</a:t>
            </a:r>
            <a:endParaRPr lang="et-EE" b="1" dirty="0"/>
          </a:p>
        </p:txBody>
      </p:sp>
      <p:sp>
        <p:nvSpPr>
          <p:cNvPr id="2" name="Rectangle 1"/>
          <p:cNvSpPr/>
          <p:nvPr/>
        </p:nvSpPr>
        <p:spPr>
          <a:xfrm>
            <a:off x="555251" y="1842418"/>
            <a:ext cx="2102966" cy="646331"/>
          </a:xfrm>
          <a:prstGeom prst="rect">
            <a:avLst/>
          </a:prstGeom>
          <a:solidFill>
            <a:schemeClr val="bg1"/>
          </a:solidFill>
        </p:spPr>
        <p:txBody>
          <a:bodyPr wrap="square">
            <a:spAutoFit/>
          </a:bodyPr>
          <a:lstStyle/>
          <a:p>
            <a:r>
              <a:rPr lang="et-EE" dirty="0" smtClean="0">
                <a:solidFill>
                  <a:srgbClr val="000000"/>
                </a:solidFill>
                <a:latin typeface="Calibri" panose="020F0502020204030204" pitchFamily="34" charset="0"/>
                <a:ea typeface="Calibri" panose="020F0502020204030204" pitchFamily="34" charset="0"/>
                <a:cs typeface="Warnock Pro"/>
              </a:rPr>
              <a:t>Vee erosion</a:t>
            </a:r>
            <a:r>
              <a:rPr lang="en-GB" dirty="0" smtClean="0">
                <a:solidFill>
                  <a:srgbClr val="000000"/>
                </a:solidFill>
                <a:latin typeface="Calibri" panose="020F0502020204030204" pitchFamily="34" charset="0"/>
                <a:ea typeface="Calibri" panose="020F0502020204030204" pitchFamily="34" charset="0"/>
                <a:cs typeface="Warnock Pro"/>
              </a:rPr>
              <a:t> DOC (I)</a:t>
            </a:r>
            <a:r>
              <a:rPr lang="et-EE" dirty="0" smtClean="0">
                <a:solidFill>
                  <a:srgbClr val="000000"/>
                </a:solidFill>
                <a:latin typeface="Calibri" panose="020F0502020204030204" pitchFamily="34" charset="0"/>
                <a:ea typeface="Calibri" panose="020F0502020204030204" pitchFamily="34" charset="0"/>
                <a:cs typeface="Warnock Pro"/>
              </a:rPr>
              <a:t> </a:t>
            </a:r>
            <a:endParaRPr lang="en-GB" dirty="0" smtClean="0">
              <a:solidFill>
                <a:srgbClr val="000000"/>
              </a:solidFill>
              <a:latin typeface="Calibri" panose="020F0502020204030204" pitchFamily="34" charset="0"/>
              <a:ea typeface="Calibri" panose="020F0502020204030204" pitchFamily="34" charset="0"/>
              <a:cs typeface="Warnock Pro"/>
            </a:endParaRPr>
          </a:p>
          <a:p>
            <a:r>
              <a:rPr lang="en-GB" dirty="0" smtClean="0">
                <a:solidFill>
                  <a:srgbClr val="000000"/>
                </a:solidFill>
                <a:latin typeface="Calibri" panose="020F0502020204030204" pitchFamily="34" charset="0"/>
                <a:ea typeface="Calibri" panose="020F0502020204030204" pitchFamily="34" charset="0"/>
                <a:cs typeface="Warnock Pro"/>
              </a:rPr>
              <a:t>1.1 (0.7</a:t>
            </a:r>
            <a:r>
              <a:rPr lang="et-EE" dirty="0"/>
              <a:t> – </a:t>
            </a:r>
            <a:r>
              <a:rPr lang="en-GB" dirty="0" smtClean="0">
                <a:solidFill>
                  <a:srgbClr val="000000"/>
                </a:solidFill>
                <a:latin typeface="Calibri" panose="020F0502020204030204" pitchFamily="34" charset="0"/>
                <a:ea typeface="Calibri" panose="020F0502020204030204" pitchFamily="34" charset="0"/>
                <a:cs typeface="Warnock Pro"/>
              </a:rPr>
              <a:t>1.7)</a:t>
            </a:r>
            <a:r>
              <a:rPr lang="et-EE" dirty="0" smtClean="0">
                <a:solidFill>
                  <a:srgbClr val="000000"/>
                </a:solidFill>
                <a:latin typeface="Calibri" panose="020F0502020204030204" pitchFamily="34" charset="0"/>
                <a:ea typeface="Calibri" panose="020F0502020204030204" pitchFamily="34" charset="0"/>
                <a:cs typeface="Warnock Pro"/>
              </a:rPr>
              <a:t> t </a:t>
            </a:r>
            <a:endParaRPr lang="et-EE" dirty="0"/>
          </a:p>
        </p:txBody>
      </p:sp>
      <p:sp>
        <p:nvSpPr>
          <p:cNvPr id="18" name="Rectangle 17"/>
          <p:cNvSpPr/>
          <p:nvPr/>
        </p:nvSpPr>
        <p:spPr>
          <a:xfrm>
            <a:off x="6258755" y="3332043"/>
            <a:ext cx="2231684" cy="646331"/>
          </a:xfrm>
          <a:prstGeom prst="rect">
            <a:avLst/>
          </a:prstGeom>
          <a:solidFill>
            <a:schemeClr val="bg1"/>
          </a:solidFill>
        </p:spPr>
        <p:txBody>
          <a:bodyPr wrap="square">
            <a:spAutoFit/>
          </a:bodyPr>
          <a:lstStyle/>
          <a:p>
            <a:r>
              <a:rPr lang="et-EE" dirty="0" smtClean="0">
                <a:solidFill>
                  <a:srgbClr val="000000"/>
                </a:solidFill>
                <a:latin typeface="Calibri" panose="020F0502020204030204" pitchFamily="34" charset="0"/>
                <a:ea typeface="Calibri" panose="020F0502020204030204" pitchFamily="34" charset="0"/>
                <a:cs typeface="Warnock Pro"/>
              </a:rPr>
              <a:t>Vee erosion</a:t>
            </a:r>
            <a:r>
              <a:rPr lang="en-GB" dirty="0" smtClean="0">
                <a:solidFill>
                  <a:srgbClr val="000000"/>
                </a:solidFill>
                <a:latin typeface="Calibri" panose="020F0502020204030204" pitchFamily="34" charset="0"/>
                <a:ea typeface="Calibri" panose="020F0502020204030204" pitchFamily="34" charset="0"/>
                <a:cs typeface="Warnock Pro"/>
              </a:rPr>
              <a:t> DOC (W)</a:t>
            </a:r>
            <a:r>
              <a:rPr lang="et-EE" dirty="0" smtClean="0">
                <a:solidFill>
                  <a:srgbClr val="000000"/>
                </a:solidFill>
                <a:latin typeface="Calibri" panose="020F0502020204030204" pitchFamily="34" charset="0"/>
                <a:ea typeface="Calibri" panose="020F0502020204030204" pitchFamily="34" charset="0"/>
                <a:cs typeface="Warnock Pro"/>
              </a:rPr>
              <a:t> </a:t>
            </a:r>
            <a:endParaRPr lang="en-GB" dirty="0" smtClean="0">
              <a:solidFill>
                <a:srgbClr val="000000"/>
              </a:solidFill>
              <a:latin typeface="Calibri" panose="020F0502020204030204" pitchFamily="34" charset="0"/>
              <a:ea typeface="Calibri" panose="020F0502020204030204" pitchFamily="34" charset="0"/>
              <a:cs typeface="Warnock Pro"/>
            </a:endParaRPr>
          </a:p>
          <a:p>
            <a:r>
              <a:rPr lang="en-GB" dirty="0" smtClean="0">
                <a:solidFill>
                  <a:srgbClr val="000000"/>
                </a:solidFill>
                <a:latin typeface="Calibri" panose="020F0502020204030204" pitchFamily="34" charset="0"/>
                <a:ea typeface="Calibri" panose="020F0502020204030204" pitchFamily="34" charset="0"/>
                <a:cs typeface="Warnock Pro"/>
              </a:rPr>
              <a:t>0.6 (0.2</a:t>
            </a:r>
            <a:r>
              <a:rPr lang="et-EE" dirty="0" smtClean="0"/>
              <a:t> </a:t>
            </a:r>
            <a:r>
              <a:rPr lang="et-EE" dirty="0"/>
              <a:t>– </a:t>
            </a:r>
            <a:r>
              <a:rPr lang="en-GB" dirty="0" smtClean="0">
                <a:solidFill>
                  <a:srgbClr val="000000"/>
                </a:solidFill>
                <a:latin typeface="Calibri" panose="020F0502020204030204" pitchFamily="34" charset="0"/>
                <a:ea typeface="Calibri" panose="020F0502020204030204" pitchFamily="34" charset="0"/>
                <a:cs typeface="Warnock Pro"/>
              </a:rPr>
              <a:t>1.3)</a:t>
            </a:r>
            <a:r>
              <a:rPr lang="et-EE" dirty="0" smtClean="0">
                <a:solidFill>
                  <a:srgbClr val="000000"/>
                </a:solidFill>
                <a:latin typeface="Calibri" panose="020F0502020204030204" pitchFamily="34" charset="0"/>
                <a:ea typeface="Calibri" panose="020F0502020204030204" pitchFamily="34" charset="0"/>
                <a:cs typeface="Warnock Pro"/>
              </a:rPr>
              <a:t> t </a:t>
            </a:r>
            <a:endParaRPr lang="et-EE" dirty="0"/>
          </a:p>
        </p:txBody>
      </p:sp>
      <p:sp>
        <p:nvSpPr>
          <p:cNvPr id="9" name="TextBox 8"/>
          <p:cNvSpPr txBox="1"/>
          <p:nvPr/>
        </p:nvSpPr>
        <p:spPr>
          <a:xfrm>
            <a:off x="3957128" y="6518382"/>
            <a:ext cx="5420652" cy="584775"/>
          </a:xfrm>
          <a:prstGeom prst="rect">
            <a:avLst/>
          </a:prstGeom>
          <a:noFill/>
        </p:spPr>
        <p:txBody>
          <a:bodyPr wrap="square" rtlCol="0">
            <a:spAutoFit/>
          </a:bodyPr>
          <a:lstStyle/>
          <a:p>
            <a:r>
              <a:rPr lang="en-GB" sz="1400" dirty="0" err="1"/>
              <a:t>Soome</a:t>
            </a:r>
            <a:r>
              <a:rPr lang="en-GB" sz="1400" dirty="0"/>
              <a:t> EF </a:t>
            </a:r>
            <a:r>
              <a:rPr lang="en-GB" sz="1400" dirty="0" err="1"/>
              <a:t>rohumaadelt</a:t>
            </a:r>
            <a:r>
              <a:rPr lang="en-GB" sz="1400" dirty="0"/>
              <a:t> 12.9 t </a:t>
            </a:r>
            <a:r>
              <a:rPr lang="en-GB" sz="1400" dirty="0" smtClean="0"/>
              <a:t>CO</a:t>
            </a:r>
            <a:r>
              <a:rPr lang="en-GB" sz="1000" dirty="0" smtClean="0"/>
              <a:t>2</a:t>
            </a:r>
            <a:r>
              <a:rPr lang="en-GB" sz="1400" dirty="0" smtClean="0"/>
              <a:t> </a:t>
            </a:r>
            <a:r>
              <a:rPr lang="en-GB" sz="1400" dirty="0" err="1" smtClean="0"/>
              <a:t>ja</a:t>
            </a:r>
            <a:r>
              <a:rPr lang="en-GB" sz="1400" dirty="0" smtClean="0"/>
              <a:t> </a:t>
            </a:r>
            <a:r>
              <a:rPr lang="en-GB" sz="1400" dirty="0" err="1" smtClean="0"/>
              <a:t>põllumaadelt</a:t>
            </a:r>
            <a:r>
              <a:rPr lang="en-GB" sz="1400" dirty="0" smtClean="0"/>
              <a:t> 30 t </a:t>
            </a:r>
            <a:r>
              <a:rPr lang="en-GB" sz="1400" dirty="0"/>
              <a:t>CO</a:t>
            </a:r>
            <a:r>
              <a:rPr lang="en-GB" sz="1000" dirty="0"/>
              <a:t>2</a:t>
            </a:r>
            <a:r>
              <a:rPr lang="en-GB" sz="1400" dirty="0" smtClean="0"/>
              <a:t>.</a:t>
            </a:r>
            <a:endParaRPr lang="en-GB" sz="1400" dirty="0"/>
          </a:p>
          <a:p>
            <a:endParaRPr lang="en-GB" dirty="0"/>
          </a:p>
        </p:txBody>
      </p:sp>
    </p:spTree>
    <p:extLst>
      <p:ext uri="{BB962C8B-B14F-4D97-AF65-F5344CB8AC3E}">
        <p14:creationId xmlns:p14="http://schemas.microsoft.com/office/powerpoint/2010/main" val="845047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8484" y="946563"/>
            <a:ext cx="7828955" cy="3777837"/>
          </a:xfrm>
          <a:prstGeom prst="rect">
            <a:avLst/>
          </a:prstGeom>
        </p:spPr>
      </p:pic>
      <p:sp>
        <p:nvSpPr>
          <p:cNvPr id="3" name="Rectangle 2"/>
          <p:cNvSpPr/>
          <p:nvPr/>
        </p:nvSpPr>
        <p:spPr>
          <a:xfrm>
            <a:off x="524108" y="4977227"/>
            <a:ext cx="7214838" cy="1200329"/>
          </a:xfrm>
          <a:prstGeom prst="rect">
            <a:avLst/>
          </a:prstGeom>
        </p:spPr>
        <p:txBody>
          <a:bodyPr wrap="square">
            <a:spAutoFit/>
          </a:bodyPr>
          <a:lstStyle/>
          <a:p>
            <a:r>
              <a:rPr lang="en-US" dirty="0" err="1">
                <a:solidFill>
                  <a:srgbClr val="222222"/>
                </a:solidFill>
                <a:latin typeface="-apple-system"/>
              </a:rPr>
              <a:t>Günther</a:t>
            </a:r>
            <a:r>
              <a:rPr lang="en-US" dirty="0">
                <a:solidFill>
                  <a:srgbClr val="222222"/>
                </a:solidFill>
                <a:latin typeface="-apple-system"/>
              </a:rPr>
              <a:t>, A., </a:t>
            </a:r>
            <a:r>
              <a:rPr lang="en-US" dirty="0" err="1">
                <a:solidFill>
                  <a:srgbClr val="222222"/>
                </a:solidFill>
                <a:latin typeface="-apple-system"/>
              </a:rPr>
              <a:t>Barthelmes</a:t>
            </a:r>
            <a:r>
              <a:rPr lang="en-US" dirty="0">
                <a:solidFill>
                  <a:srgbClr val="222222"/>
                </a:solidFill>
                <a:latin typeface="-apple-system"/>
              </a:rPr>
              <a:t>, A., </a:t>
            </a:r>
            <a:r>
              <a:rPr lang="en-US" dirty="0" err="1">
                <a:solidFill>
                  <a:srgbClr val="222222"/>
                </a:solidFill>
                <a:latin typeface="-apple-system"/>
              </a:rPr>
              <a:t>Huth</a:t>
            </a:r>
            <a:r>
              <a:rPr lang="en-US" dirty="0">
                <a:solidFill>
                  <a:srgbClr val="222222"/>
                </a:solidFill>
                <a:latin typeface="-apple-system"/>
              </a:rPr>
              <a:t>, V. </a:t>
            </a:r>
            <a:r>
              <a:rPr lang="en-US" i="1" dirty="0">
                <a:solidFill>
                  <a:srgbClr val="222222"/>
                </a:solidFill>
                <a:latin typeface="-apple-system"/>
              </a:rPr>
              <a:t>et al.</a:t>
            </a:r>
            <a:r>
              <a:rPr lang="en-US" dirty="0">
                <a:solidFill>
                  <a:srgbClr val="222222"/>
                </a:solidFill>
                <a:latin typeface="-apple-system"/>
              </a:rPr>
              <a:t> Prompt rewetting of drained peatlands reduces climate warming despite methane emissions. </a:t>
            </a:r>
            <a:r>
              <a:rPr lang="en-US" i="1" dirty="0">
                <a:solidFill>
                  <a:srgbClr val="222222"/>
                </a:solidFill>
                <a:latin typeface="-apple-system"/>
              </a:rPr>
              <a:t>Nat </a:t>
            </a:r>
            <a:r>
              <a:rPr lang="en-US" i="1" dirty="0" err="1">
                <a:solidFill>
                  <a:srgbClr val="222222"/>
                </a:solidFill>
                <a:latin typeface="-apple-system"/>
              </a:rPr>
              <a:t>Commun</a:t>
            </a:r>
            <a:r>
              <a:rPr lang="en-US" dirty="0">
                <a:solidFill>
                  <a:srgbClr val="222222"/>
                </a:solidFill>
                <a:latin typeface="-apple-system"/>
              </a:rPr>
              <a:t> </a:t>
            </a:r>
            <a:r>
              <a:rPr lang="en-US" b="1" dirty="0">
                <a:solidFill>
                  <a:srgbClr val="222222"/>
                </a:solidFill>
                <a:latin typeface="-apple-system"/>
              </a:rPr>
              <a:t>11, </a:t>
            </a:r>
            <a:r>
              <a:rPr lang="en-US" dirty="0">
                <a:solidFill>
                  <a:srgbClr val="222222"/>
                </a:solidFill>
                <a:latin typeface="-apple-system"/>
              </a:rPr>
              <a:t>1644 (2020). https://doi.org/10.1038/s41467-020-15499-z</a:t>
            </a:r>
            <a:endParaRPr lang="et-EE" dirty="0"/>
          </a:p>
        </p:txBody>
      </p:sp>
    </p:spTree>
    <p:extLst>
      <p:ext uri="{BB962C8B-B14F-4D97-AF65-F5344CB8AC3E}">
        <p14:creationId xmlns:p14="http://schemas.microsoft.com/office/powerpoint/2010/main" val="3083678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1214" y="628406"/>
            <a:ext cx="4581070" cy="2721186"/>
          </a:xfrm>
          <a:prstGeom prst="rect">
            <a:avLst/>
          </a:prstGeom>
        </p:spPr>
      </p:pic>
      <p:pic>
        <p:nvPicPr>
          <p:cNvPr id="3" name="Picture 2"/>
          <p:cNvPicPr>
            <a:picLocks noChangeAspect="1"/>
          </p:cNvPicPr>
          <p:nvPr/>
        </p:nvPicPr>
        <p:blipFill>
          <a:blip r:embed="rId3"/>
          <a:stretch>
            <a:fillRect/>
          </a:stretch>
        </p:blipFill>
        <p:spPr>
          <a:xfrm>
            <a:off x="5037687" y="2541069"/>
            <a:ext cx="3682801" cy="3256591"/>
          </a:xfrm>
          <a:prstGeom prst="rect">
            <a:avLst/>
          </a:prstGeom>
        </p:spPr>
      </p:pic>
      <p:pic>
        <p:nvPicPr>
          <p:cNvPr id="3074" name="Picture 2" descr="https://media.voog.com/0000/0037/1265/photos/IV%20paev%20(28)_v_blo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425" y="3417369"/>
            <a:ext cx="4284647" cy="2856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498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069" t="7333" r="7084" b="3778"/>
          <a:stretch/>
        </p:blipFill>
        <p:spPr>
          <a:xfrm>
            <a:off x="291830" y="533399"/>
            <a:ext cx="8579501" cy="5562075"/>
          </a:xfrm>
          <a:prstGeom prst="rect">
            <a:avLst/>
          </a:prstGeom>
        </p:spPr>
      </p:pic>
    </p:spTree>
    <p:extLst>
      <p:ext uri="{BB962C8B-B14F-4D97-AF65-F5344CB8AC3E}">
        <p14:creationId xmlns:p14="http://schemas.microsoft.com/office/powerpoint/2010/main" val="2065703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7273" y="102476"/>
            <a:ext cx="4411927" cy="6595478"/>
          </a:xfrm>
          <a:prstGeom prst="rect">
            <a:avLst/>
          </a:prstGeom>
        </p:spPr>
      </p:pic>
      <p:pic>
        <p:nvPicPr>
          <p:cNvPr id="5" name="Picture 4"/>
          <p:cNvPicPr>
            <a:picLocks noChangeAspect="1"/>
          </p:cNvPicPr>
          <p:nvPr/>
        </p:nvPicPr>
        <p:blipFill>
          <a:blip r:embed="rId3"/>
          <a:stretch>
            <a:fillRect/>
          </a:stretch>
        </p:blipFill>
        <p:spPr>
          <a:xfrm>
            <a:off x="4572000" y="102476"/>
            <a:ext cx="4398379" cy="2134886"/>
          </a:xfrm>
          <a:prstGeom prst="rect">
            <a:avLst/>
          </a:prstGeom>
        </p:spPr>
      </p:pic>
    </p:spTree>
    <p:extLst>
      <p:ext uri="{BB962C8B-B14F-4D97-AF65-F5344CB8AC3E}">
        <p14:creationId xmlns:p14="http://schemas.microsoft.com/office/powerpoint/2010/main" val="13540659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A932ECE71B654D84684433096177A9" ma:contentTypeVersion="17" ma:contentTypeDescription="Create a new document." ma:contentTypeScope="" ma:versionID="251340734ee76457fc2cfe4cef315bc5">
  <xsd:schema xmlns:xsd="http://www.w3.org/2001/XMLSchema" xmlns:xs="http://www.w3.org/2001/XMLSchema" xmlns:p="http://schemas.microsoft.com/office/2006/metadata/properties" xmlns:ns2="094249d1-8f76-4795-bb30-710e080d2d50" xmlns:ns3="5321c6c1-7b76-4900-9e81-e7ad817ef4ac" targetNamespace="http://schemas.microsoft.com/office/2006/metadata/properties" ma:root="true" ma:fieldsID="b8dd4fb0cec3ed6192d57ea0561dc82d" ns2:_="" ns3:_="">
    <xsd:import namespace="094249d1-8f76-4795-bb30-710e080d2d50"/>
    <xsd:import namespace="5321c6c1-7b76-4900-9e81-e7ad817ef4a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249d1-8f76-4795-bb30-710e080d2d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44507a-2240-43b3-ac0d-7ebfe205ba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21c6c1-7b76-4900-9e81-e7ad817ef4a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5e079f0-9ae7-469a-a9e0-67d19a61f8d2}" ma:internalName="TaxCatchAll" ma:showField="CatchAllData" ma:web="5321c6c1-7b76-4900-9e81-e7ad817ef4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A41663-3EB9-4888-A6B1-ADB0D8B7C1BD}"/>
</file>

<file path=customXml/itemProps2.xml><?xml version="1.0" encoding="utf-8"?>
<ds:datastoreItem xmlns:ds="http://schemas.openxmlformats.org/officeDocument/2006/customXml" ds:itemID="{7ECD8A16-8927-45B4-A92E-CB5A7DC6ABD5}"/>
</file>

<file path=docProps/app.xml><?xml version="1.0" encoding="utf-8"?>
<Properties xmlns="http://schemas.openxmlformats.org/officeDocument/2006/extended-properties" xmlns:vt="http://schemas.openxmlformats.org/officeDocument/2006/docPropsVTypes">
  <Template>Office Theme</Template>
  <TotalTime>2712</TotalTime>
  <Words>958</Words>
  <Application>Microsoft Office PowerPoint</Application>
  <PresentationFormat>On-screen Show (4:3)</PresentationFormat>
  <Paragraphs>179</Paragraphs>
  <Slides>25</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-apple-system</vt:lpstr>
      <vt:lpstr>Arial</vt:lpstr>
      <vt:lpstr>Calibri</vt:lpstr>
      <vt:lpstr>Calibri Light</vt:lpstr>
      <vt:lpstr>Tahoma</vt:lpstr>
      <vt:lpstr>Times New Roman</vt:lpstr>
      <vt:lpstr>Verdana</vt:lpstr>
      <vt:lpstr>Warnock Pro</vt:lpstr>
      <vt:lpstr>Office Theme</vt:lpstr>
      <vt:lpstr>Märgalaviljeluse väljakutsed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jott</dc:creator>
  <cp:lastModifiedBy>Jott</cp:lastModifiedBy>
  <cp:revision>91</cp:revision>
  <dcterms:created xsi:type="dcterms:W3CDTF">2021-12-13T13:11:34Z</dcterms:created>
  <dcterms:modified xsi:type="dcterms:W3CDTF">2023-10-01T18:27:52Z</dcterms:modified>
</cp:coreProperties>
</file>