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83" r:id="rId5"/>
    <p:sldId id="305" r:id="rId6"/>
    <p:sldId id="264" r:id="rId7"/>
    <p:sldId id="306" r:id="rId8"/>
    <p:sldId id="308" r:id="rId9"/>
    <p:sldId id="309" r:id="rId10"/>
    <p:sldId id="282" r:id="rId11"/>
    <p:sldId id="269" r:id="rId12"/>
    <p:sldId id="322" r:id="rId13"/>
    <p:sldId id="288" r:id="rId14"/>
    <p:sldId id="374" r:id="rId15"/>
    <p:sldId id="376" r:id="rId16"/>
    <p:sldId id="377" r:id="rId17"/>
    <p:sldId id="378" r:id="rId18"/>
    <p:sldId id="287" r:id="rId19"/>
    <p:sldId id="31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4D2B7-8544-4FCE-A8CA-0EE97ABE12C6}" v="20" dt="2019-10-08T05:57:57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0425"/>
  </p:normalViewPr>
  <p:slideViewPr>
    <p:cSldViewPr snapToGrid="0" snapToObjects="1">
      <p:cViewPr varScale="1">
        <p:scale>
          <a:sx n="78" d="100"/>
          <a:sy n="78" d="100"/>
        </p:scale>
        <p:origin x="126" y="222"/>
      </p:cViewPr>
      <p:guideLst/>
    </p:cSldViewPr>
  </p:slideViewPr>
  <p:outlineViewPr>
    <p:cViewPr>
      <p:scale>
        <a:sx n="33" d="100"/>
        <a:sy n="33" d="100"/>
      </p:scale>
      <p:origin x="0" y="-12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eken Viks" userId="5197f4b4-7523-4ee5-81f8-cf3e349bfe72" providerId="ADAL" clId="{B374D2B7-8544-4FCE-A8CA-0EE97ABE12C6}"/>
    <pc:docChg chg="modSld">
      <pc:chgData name="Eneken Viks" userId="5197f4b4-7523-4ee5-81f8-cf3e349bfe72" providerId="ADAL" clId="{B374D2B7-8544-4FCE-A8CA-0EE97ABE12C6}" dt="2019-10-08T05:57:57.815" v="19"/>
      <pc:docMkLst>
        <pc:docMk/>
      </pc:docMkLst>
      <pc:sldChg chg="addSp modSp">
        <pc:chgData name="Eneken Viks" userId="5197f4b4-7523-4ee5-81f8-cf3e349bfe72" providerId="ADAL" clId="{B374D2B7-8544-4FCE-A8CA-0EE97ABE12C6}" dt="2019-10-08T05:57:28.644" v="1" actId="1076"/>
        <pc:sldMkLst>
          <pc:docMk/>
          <pc:sldMk cId="3811711751" sldId="256"/>
        </pc:sldMkLst>
        <pc:picChg chg="add mod">
          <ac:chgData name="Eneken Viks" userId="5197f4b4-7523-4ee5-81f8-cf3e349bfe72" providerId="ADAL" clId="{B374D2B7-8544-4FCE-A8CA-0EE97ABE12C6}" dt="2019-10-08T05:57:28.644" v="1" actId="1076"/>
          <ac:picMkLst>
            <pc:docMk/>
            <pc:sldMk cId="3811711751" sldId="256"/>
            <ac:picMk id="5" creationId="{02FAB1DB-4024-4A4F-918D-0F2E1E52DADA}"/>
          </ac:picMkLst>
        </pc:picChg>
      </pc:sldChg>
      <pc:sldChg chg="addSp">
        <pc:chgData name="Eneken Viks" userId="5197f4b4-7523-4ee5-81f8-cf3e349bfe72" providerId="ADAL" clId="{B374D2B7-8544-4FCE-A8CA-0EE97ABE12C6}" dt="2019-10-08T05:57:37.660" v="6"/>
        <pc:sldMkLst>
          <pc:docMk/>
          <pc:sldMk cId="1673164766" sldId="264"/>
        </pc:sldMkLst>
        <pc:picChg chg="add">
          <ac:chgData name="Eneken Viks" userId="5197f4b4-7523-4ee5-81f8-cf3e349bfe72" providerId="ADAL" clId="{B374D2B7-8544-4FCE-A8CA-0EE97ABE12C6}" dt="2019-10-08T05:57:37.660" v="6"/>
          <ac:picMkLst>
            <pc:docMk/>
            <pc:sldMk cId="1673164766" sldId="264"/>
            <ac:picMk id="6" creationId="{3B79B360-2FD9-4B4C-931F-59782A09A31C}"/>
          </ac:picMkLst>
        </pc:picChg>
      </pc:sldChg>
      <pc:sldChg chg="addSp">
        <pc:chgData name="Eneken Viks" userId="5197f4b4-7523-4ee5-81f8-cf3e349bfe72" providerId="ADAL" clId="{B374D2B7-8544-4FCE-A8CA-0EE97ABE12C6}" dt="2019-10-08T05:57:45.628" v="11"/>
        <pc:sldMkLst>
          <pc:docMk/>
          <pc:sldMk cId="1668266364" sldId="269"/>
        </pc:sldMkLst>
        <pc:picChg chg="add">
          <ac:chgData name="Eneken Viks" userId="5197f4b4-7523-4ee5-81f8-cf3e349bfe72" providerId="ADAL" clId="{B374D2B7-8544-4FCE-A8CA-0EE97ABE12C6}" dt="2019-10-08T05:57:45.628" v="11"/>
          <ac:picMkLst>
            <pc:docMk/>
            <pc:sldMk cId="1668266364" sldId="269"/>
            <ac:picMk id="7" creationId="{4A131B4D-1D66-43F1-B177-CEE6F4F64EB1}"/>
          </ac:picMkLst>
        </pc:picChg>
      </pc:sldChg>
      <pc:sldChg chg="addSp">
        <pc:chgData name="Eneken Viks" userId="5197f4b4-7523-4ee5-81f8-cf3e349bfe72" providerId="ADAL" clId="{B374D2B7-8544-4FCE-A8CA-0EE97ABE12C6}" dt="2019-10-08T05:57:30.157" v="2"/>
        <pc:sldMkLst>
          <pc:docMk/>
          <pc:sldMk cId="2478119289" sldId="280"/>
        </pc:sldMkLst>
        <pc:picChg chg="add">
          <ac:chgData name="Eneken Viks" userId="5197f4b4-7523-4ee5-81f8-cf3e349bfe72" providerId="ADAL" clId="{B374D2B7-8544-4FCE-A8CA-0EE97ABE12C6}" dt="2019-10-08T05:57:30.157" v="2"/>
          <ac:picMkLst>
            <pc:docMk/>
            <pc:sldMk cId="2478119289" sldId="280"/>
            <ac:picMk id="6" creationId="{8B1DBD9D-7015-42E6-B6F8-4E455D9D7344}"/>
          </ac:picMkLst>
        </pc:picChg>
      </pc:sldChg>
      <pc:sldChg chg="addSp">
        <pc:chgData name="Eneken Viks" userId="5197f4b4-7523-4ee5-81f8-cf3e349bfe72" providerId="ADAL" clId="{B374D2B7-8544-4FCE-A8CA-0EE97ABE12C6}" dt="2019-10-08T05:57:33.136" v="3"/>
        <pc:sldMkLst>
          <pc:docMk/>
          <pc:sldMk cId="4258141239" sldId="281"/>
        </pc:sldMkLst>
        <pc:picChg chg="add">
          <ac:chgData name="Eneken Viks" userId="5197f4b4-7523-4ee5-81f8-cf3e349bfe72" providerId="ADAL" clId="{B374D2B7-8544-4FCE-A8CA-0EE97ABE12C6}" dt="2019-10-08T05:57:33.136" v="3"/>
          <ac:picMkLst>
            <pc:docMk/>
            <pc:sldMk cId="4258141239" sldId="281"/>
            <ac:picMk id="6" creationId="{F75EEFAB-04CD-4D5C-915A-F73049F540B6}"/>
          </ac:picMkLst>
        </pc:picChg>
      </pc:sldChg>
      <pc:sldChg chg="addSp">
        <pc:chgData name="Eneken Viks" userId="5197f4b4-7523-4ee5-81f8-cf3e349bfe72" providerId="ADAL" clId="{B374D2B7-8544-4FCE-A8CA-0EE97ABE12C6}" dt="2019-10-08T05:57:43.737" v="10"/>
        <pc:sldMkLst>
          <pc:docMk/>
          <pc:sldMk cId="1620748005" sldId="282"/>
        </pc:sldMkLst>
        <pc:picChg chg="add">
          <ac:chgData name="Eneken Viks" userId="5197f4b4-7523-4ee5-81f8-cf3e349bfe72" providerId="ADAL" clId="{B374D2B7-8544-4FCE-A8CA-0EE97ABE12C6}" dt="2019-10-08T05:57:43.737" v="10"/>
          <ac:picMkLst>
            <pc:docMk/>
            <pc:sldMk cId="1620748005" sldId="282"/>
            <ac:picMk id="6" creationId="{478B0929-A55C-4D18-9729-6E41A0F43BCD}"/>
          </ac:picMkLst>
        </pc:picChg>
      </pc:sldChg>
      <pc:sldChg chg="addSp">
        <pc:chgData name="Eneken Viks" userId="5197f4b4-7523-4ee5-81f8-cf3e349bfe72" providerId="ADAL" clId="{B374D2B7-8544-4FCE-A8CA-0EE97ABE12C6}" dt="2019-10-08T05:57:34.439" v="4"/>
        <pc:sldMkLst>
          <pc:docMk/>
          <pc:sldMk cId="2729828793" sldId="283"/>
        </pc:sldMkLst>
        <pc:picChg chg="add">
          <ac:chgData name="Eneken Viks" userId="5197f4b4-7523-4ee5-81f8-cf3e349bfe72" providerId="ADAL" clId="{B374D2B7-8544-4FCE-A8CA-0EE97ABE12C6}" dt="2019-10-08T05:57:34.439" v="4"/>
          <ac:picMkLst>
            <pc:docMk/>
            <pc:sldMk cId="2729828793" sldId="283"/>
            <ac:picMk id="6" creationId="{BF11590E-12E7-41B3-A9F9-33C2A4C5023B}"/>
          </ac:picMkLst>
        </pc:picChg>
      </pc:sldChg>
      <pc:sldChg chg="addSp">
        <pc:chgData name="Eneken Viks" userId="5197f4b4-7523-4ee5-81f8-cf3e349bfe72" providerId="ADAL" clId="{B374D2B7-8544-4FCE-A8CA-0EE97ABE12C6}" dt="2019-10-08T05:57:56.761" v="18"/>
        <pc:sldMkLst>
          <pc:docMk/>
          <pc:sldMk cId="1423320266" sldId="287"/>
        </pc:sldMkLst>
        <pc:picChg chg="add">
          <ac:chgData name="Eneken Viks" userId="5197f4b4-7523-4ee5-81f8-cf3e349bfe72" providerId="ADAL" clId="{B374D2B7-8544-4FCE-A8CA-0EE97ABE12C6}" dt="2019-10-08T05:57:56.761" v="18"/>
          <ac:picMkLst>
            <pc:docMk/>
            <pc:sldMk cId="1423320266" sldId="287"/>
            <ac:picMk id="9" creationId="{B70292EB-1CFB-4DF2-969C-66BF57413AD4}"/>
          </ac:picMkLst>
        </pc:picChg>
      </pc:sldChg>
      <pc:sldChg chg="addSp">
        <pc:chgData name="Eneken Viks" userId="5197f4b4-7523-4ee5-81f8-cf3e349bfe72" providerId="ADAL" clId="{B374D2B7-8544-4FCE-A8CA-0EE97ABE12C6}" dt="2019-10-08T05:57:50.407" v="13"/>
        <pc:sldMkLst>
          <pc:docMk/>
          <pc:sldMk cId="1340811044" sldId="288"/>
        </pc:sldMkLst>
        <pc:picChg chg="add">
          <ac:chgData name="Eneken Viks" userId="5197f4b4-7523-4ee5-81f8-cf3e349bfe72" providerId="ADAL" clId="{B374D2B7-8544-4FCE-A8CA-0EE97ABE12C6}" dt="2019-10-08T05:57:50.407" v="13"/>
          <ac:picMkLst>
            <pc:docMk/>
            <pc:sldMk cId="1340811044" sldId="288"/>
            <ac:picMk id="15" creationId="{6B049692-9DB0-4360-AEEC-BA69A6FFC79C}"/>
          </ac:picMkLst>
        </pc:picChg>
      </pc:sldChg>
      <pc:sldChg chg="addSp">
        <pc:chgData name="Eneken Viks" userId="5197f4b4-7523-4ee5-81f8-cf3e349bfe72" providerId="ADAL" clId="{B374D2B7-8544-4FCE-A8CA-0EE97ABE12C6}" dt="2019-10-08T05:57:36.347" v="5"/>
        <pc:sldMkLst>
          <pc:docMk/>
          <pc:sldMk cId="2779991786" sldId="305"/>
        </pc:sldMkLst>
        <pc:picChg chg="add">
          <ac:chgData name="Eneken Viks" userId="5197f4b4-7523-4ee5-81f8-cf3e349bfe72" providerId="ADAL" clId="{B374D2B7-8544-4FCE-A8CA-0EE97ABE12C6}" dt="2019-10-08T05:57:36.347" v="5"/>
          <ac:picMkLst>
            <pc:docMk/>
            <pc:sldMk cId="2779991786" sldId="305"/>
            <ac:picMk id="5" creationId="{A8C135A6-1AB9-45C0-8ED0-3CA820CBA18A}"/>
          </ac:picMkLst>
        </pc:picChg>
      </pc:sldChg>
      <pc:sldChg chg="addSp">
        <pc:chgData name="Eneken Viks" userId="5197f4b4-7523-4ee5-81f8-cf3e349bfe72" providerId="ADAL" clId="{B374D2B7-8544-4FCE-A8CA-0EE97ABE12C6}" dt="2019-10-08T05:57:39.017" v="7"/>
        <pc:sldMkLst>
          <pc:docMk/>
          <pc:sldMk cId="246223093" sldId="306"/>
        </pc:sldMkLst>
        <pc:picChg chg="add">
          <ac:chgData name="Eneken Viks" userId="5197f4b4-7523-4ee5-81f8-cf3e349bfe72" providerId="ADAL" clId="{B374D2B7-8544-4FCE-A8CA-0EE97ABE12C6}" dt="2019-10-08T05:57:39.017" v="7"/>
          <ac:picMkLst>
            <pc:docMk/>
            <pc:sldMk cId="246223093" sldId="306"/>
            <ac:picMk id="7" creationId="{4DF755A1-EBEA-4CE5-8576-93D457FE2FDF}"/>
          </ac:picMkLst>
        </pc:picChg>
      </pc:sldChg>
      <pc:sldChg chg="addSp">
        <pc:chgData name="Eneken Viks" userId="5197f4b4-7523-4ee5-81f8-cf3e349bfe72" providerId="ADAL" clId="{B374D2B7-8544-4FCE-A8CA-0EE97ABE12C6}" dt="2019-10-08T05:57:40.917" v="8"/>
        <pc:sldMkLst>
          <pc:docMk/>
          <pc:sldMk cId="977236119" sldId="308"/>
        </pc:sldMkLst>
        <pc:picChg chg="add">
          <ac:chgData name="Eneken Viks" userId="5197f4b4-7523-4ee5-81f8-cf3e349bfe72" providerId="ADAL" clId="{B374D2B7-8544-4FCE-A8CA-0EE97ABE12C6}" dt="2019-10-08T05:57:40.917" v="8"/>
          <ac:picMkLst>
            <pc:docMk/>
            <pc:sldMk cId="977236119" sldId="308"/>
            <ac:picMk id="6" creationId="{E3F0182A-3460-43B6-805A-1EA733BC001C}"/>
          </ac:picMkLst>
        </pc:picChg>
      </pc:sldChg>
      <pc:sldChg chg="addSp">
        <pc:chgData name="Eneken Viks" userId="5197f4b4-7523-4ee5-81f8-cf3e349bfe72" providerId="ADAL" clId="{B374D2B7-8544-4FCE-A8CA-0EE97ABE12C6}" dt="2019-10-08T05:57:42.322" v="9"/>
        <pc:sldMkLst>
          <pc:docMk/>
          <pc:sldMk cId="316477190" sldId="309"/>
        </pc:sldMkLst>
        <pc:picChg chg="add">
          <ac:chgData name="Eneken Viks" userId="5197f4b4-7523-4ee5-81f8-cf3e349bfe72" providerId="ADAL" clId="{B374D2B7-8544-4FCE-A8CA-0EE97ABE12C6}" dt="2019-10-08T05:57:42.322" v="9"/>
          <ac:picMkLst>
            <pc:docMk/>
            <pc:sldMk cId="316477190" sldId="309"/>
            <ac:picMk id="6" creationId="{3CBEBBFD-0657-49A0-9BE2-81DC825E4707}"/>
          </ac:picMkLst>
        </pc:picChg>
      </pc:sldChg>
      <pc:sldChg chg="addSp">
        <pc:chgData name="Eneken Viks" userId="5197f4b4-7523-4ee5-81f8-cf3e349bfe72" providerId="ADAL" clId="{B374D2B7-8544-4FCE-A8CA-0EE97ABE12C6}" dt="2019-10-08T05:57:57.815" v="19"/>
        <pc:sldMkLst>
          <pc:docMk/>
          <pc:sldMk cId="1021781832" sldId="319"/>
        </pc:sldMkLst>
        <pc:picChg chg="add">
          <ac:chgData name="Eneken Viks" userId="5197f4b4-7523-4ee5-81f8-cf3e349bfe72" providerId="ADAL" clId="{B374D2B7-8544-4FCE-A8CA-0EE97ABE12C6}" dt="2019-10-08T05:57:57.815" v="19"/>
          <ac:picMkLst>
            <pc:docMk/>
            <pc:sldMk cId="1021781832" sldId="319"/>
            <ac:picMk id="8" creationId="{295E6580-2BE4-423C-A181-C0E2B7196A79}"/>
          </ac:picMkLst>
        </pc:picChg>
      </pc:sldChg>
      <pc:sldChg chg="addSp">
        <pc:chgData name="Eneken Viks" userId="5197f4b4-7523-4ee5-81f8-cf3e349bfe72" providerId="ADAL" clId="{B374D2B7-8544-4FCE-A8CA-0EE97ABE12C6}" dt="2019-10-08T05:57:49.150" v="12"/>
        <pc:sldMkLst>
          <pc:docMk/>
          <pc:sldMk cId="1192361062" sldId="322"/>
        </pc:sldMkLst>
        <pc:picChg chg="add">
          <ac:chgData name="Eneken Viks" userId="5197f4b4-7523-4ee5-81f8-cf3e349bfe72" providerId="ADAL" clId="{B374D2B7-8544-4FCE-A8CA-0EE97ABE12C6}" dt="2019-10-08T05:57:49.150" v="12"/>
          <ac:picMkLst>
            <pc:docMk/>
            <pc:sldMk cId="1192361062" sldId="322"/>
            <ac:picMk id="5" creationId="{EBA1C0D7-F10F-4E14-BA58-14D293DAB104}"/>
          </ac:picMkLst>
        </pc:picChg>
      </pc:sldChg>
      <pc:sldChg chg="addSp">
        <pc:chgData name="Eneken Viks" userId="5197f4b4-7523-4ee5-81f8-cf3e349bfe72" providerId="ADAL" clId="{B374D2B7-8544-4FCE-A8CA-0EE97ABE12C6}" dt="2019-10-08T05:57:51.915" v="14"/>
        <pc:sldMkLst>
          <pc:docMk/>
          <pc:sldMk cId="1452929070" sldId="374"/>
        </pc:sldMkLst>
        <pc:picChg chg="add">
          <ac:chgData name="Eneken Viks" userId="5197f4b4-7523-4ee5-81f8-cf3e349bfe72" providerId="ADAL" clId="{B374D2B7-8544-4FCE-A8CA-0EE97ABE12C6}" dt="2019-10-08T05:57:51.915" v="14"/>
          <ac:picMkLst>
            <pc:docMk/>
            <pc:sldMk cId="1452929070" sldId="374"/>
            <ac:picMk id="25" creationId="{F2716C28-B285-4D2C-A338-5C19B9AE2CE4}"/>
          </ac:picMkLst>
        </pc:picChg>
      </pc:sldChg>
      <pc:sldChg chg="addSp">
        <pc:chgData name="Eneken Viks" userId="5197f4b4-7523-4ee5-81f8-cf3e349bfe72" providerId="ADAL" clId="{B374D2B7-8544-4FCE-A8CA-0EE97ABE12C6}" dt="2019-10-08T05:57:53.039" v="15"/>
        <pc:sldMkLst>
          <pc:docMk/>
          <pc:sldMk cId="4186199507" sldId="376"/>
        </pc:sldMkLst>
        <pc:picChg chg="add">
          <ac:chgData name="Eneken Viks" userId="5197f4b4-7523-4ee5-81f8-cf3e349bfe72" providerId="ADAL" clId="{B374D2B7-8544-4FCE-A8CA-0EE97ABE12C6}" dt="2019-10-08T05:57:53.039" v="15"/>
          <ac:picMkLst>
            <pc:docMk/>
            <pc:sldMk cId="4186199507" sldId="376"/>
            <ac:picMk id="5" creationId="{DDB57D75-E5C7-444B-8BB3-F36EA939B727}"/>
          </ac:picMkLst>
        </pc:picChg>
      </pc:sldChg>
      <pc:sldChg chg="addSp">
        <pc:chgData name="Eneken Viks" userId="5197f4b4-7523-4ee5-81f8-cf3e349bfe72" providerId="ADAL" clId="{B374D2B7-8544-4FCE-A8CA-0EE97ABE12C6}" dt="2019-10-08T05:57:54.134" v="16"/>
        <pc:sldMkLst>
          <pc:docMk/>
          <pc:sldMk cId="1106103387" sldId="377"/>
        </pc:sldMkLst>
        <pc:picChg chg="add">
          <ac:chgData name="Eneken Viks" userId="5197f4b4-7523-4ee5-81f8-cf3e349bfe72" providerId="ADAL" clId="{B374D2B7-8544-4FCE-A8CA-0EE97ABE12C6}" dt="2019-10-08T05:57:54.134" v="16"/>
          <ac:picMkLst>
            <pc:docMk/>
            <pc:sldMk cId="1106103387" sldId="377"/>
            <ac:picMk id="8" creationId="{4AB13586-A0CC-4B63-97D0-8C2D87EAE334}"/>
          </ac:picMkLst>
        </pc:picChg>
      </pc:sldChg>
      <pc:sldChg chg="addSp">
        <pc:chgData name="Eneken Viks" userId="5197f4b4-7523-4ee5-81f8-cf3e349bfe72" providerId="ADAL" clId="{B374D2B7-8544-4FCE-A8CA-0EE97ABE12C6}" dt="2019-10-08T05:57:55.351" v="17"/>
        <pc:sldMkLst>
          <pc:docMk/>
          <pc:sldMk cId="3442822267" sldId="378"/>
        </pc:sldMkLst>
        <pc:picChg chg="add">
          <ac:chgData name="Eneken Viks" userId="5197f4b4-7523-4ee5-81f8-cf3e349bfe72" providerId="ADAL" clId="{B374D2B7-8544-4FCE-A8CA-0EE97ABE12C6}" dt="2019-10-08T05:57:55.351" v="17"/>
          <ac:picMkLst>
            <pc:docMk/>
            <pc:sldMk cId="3442822267" sldId="378"/>
            <ac:picMk id="5" creationId="{FBA083AF-7A63-4B45-BDF2-97D28F96D4E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sutaja:Documents:GRAAFIKUD%202015:kaubandusbilanss%202015%20eesti%20k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usern\My%20Documents\Vanad%20failid%20ministeeriumi%20p&#228;evilt\piim%20v_imsus%20ja%20vastavus%20Tiina%20LPT5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64205315730494E-2"/>
          <c:y val="5.5084660285571699E-2"/>
          <c:w val="0.88822268722059095"/>
          <c:h val="0.80084621492100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Leht1!$B$1</c:f>
              <c:strCache>
                <c:ptCount val="1"/>
                <c:pt idx="0">
                  <c:v>põllumajandussaadused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Leht1!$A$2:$A$22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Leht1!$B$2:$B$22</c:f>
              <c:numCache>
                <c:formatCode>General</c:formatCode>
                <c:ptCount val="21"/>
                <c:pt idx="0">
                  <c:v>-42.25</c:v>
                </c:pt>
                <c:pt idx="1">
                  <c:v>-115</c:v>
                </c:pt>
                <c:pt idx="2">
                  <c:v>-180.55</c:v>
                </c:pt>
                <c:pt idx="3">
                  <c:v>-178.89</c:v>
                </c:pt>
                <c:pt idx="4">
                  <c:v>-179.02</c:v>
                </c:pt>
                <c:pt idx="5">
                  <c:v>-191.22</c:v>
                </c:pt>
                <c:pt idx="6">
                  <c:v>-155.69</c:v>
                </c:pt>
                <c:pt idx="7">
                  <c:v>-189.39</c:v>
                </c:pt>
                <c:pt idx="8">
                  <c:v>-224.84</c:v>
                </c:pt>
                <c:pt idx="9">
                  <c:v>-255.07</c:v>
                </c:pt>
                <c:pt idx="10">
                  <c:v>-257.92999999999961</c:v>
                </c:pt>
                <c:pt idx="11">
                  <c:v>-218.69</c:v>
                </c:pt>
                <c:pt idx="12">
                  <c:v>-327.84</c:v>
                </c:pt>
                <c:pt idx="13">
                  <c:v>-356.15</c:v>
                </c:pt>
                <c:pt idx="14">
                  <c:v>-274.62</c:v>
                </c:pt>
                <c:pt idx="15">
                  <c:v>-190</c:v>
                </c:pt>
                <c:pt idx="16">
                  <c:v>-248.6</c:v>
                </c:pt>
                <c:pt idx="17">
                  <c:v>-186.7</c:v>
                </c:pt>
                <c:pt idx="18">
                  <c:v>-260</c:v>
                </c:pt>
                <c:pt idx="19">
                  <c:v>-257.7</c:v>
                </c:pt>
                <c:pt idx="20">
                  <c:v>-222.1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1-4FCD-B1E2-A8D166CB735A}"/>
            </c:ext>
          </c:extLst>
        </c:ser>
        <c:ser>
          <c:idx val="1"/>
          <c:order val="1"/>
          <c:tx>
            <c:strRef>
              <c:f>Leht1!$C$1</c:f>
              <c:strCache>
                <c:ptCount val="1"/>
                <c:pt idx="0">
                  <c:v>piimatooted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Leht1!$A$2:$A$22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Leht1!$C$2:$C$22</c:f>
              <c:numCache>
                <c:formatCode>0.0</c:formatCode>
                <c:ptCount val="21"/>
                <c:pt idx="0">
                  <c:v>37.51</c:v>
                </c:pt>
                <c:pt idx="1">
                  <c:v>41.59</c:v>
                </c:pt>
                <c:pt idx="2">
                  <c:v>35.42</c:v>
                </c:pt>
                <c:pt idx="3">
                  <c:v>21.28</c:v>
                </c:pt>
                <c:pt idx="4">
                  <c:v>24.29</c:v>
                </c:pt>
                <c:pt idx="5">
                  <c:v>33.21</c:v>
                </c:pt>
                <c:pt idx="6">
                  <c:v>43.86</c:v>
                </c:pt>
                <c:pt idx="7">
                  <c:v>42.1</c:v>
                </c:pt>
                <c:pt idx="8">
                  <c:v>19.86</c:v>
                </c:pt>
                <c:pt idx="9">
                  <c:v>54.27</c:v>
                </c:pt>
                <c:pt idx="10">
                  <c:v>67.239999999999995</c:v>
                </c:pt>
                <c:pt idx="11">
                  <c:v>76.36</c:v>
                </c:pt>
                <c:pt idx="12">
                  <c:v>101.25</c:v>
                </c:pt>
                <c:pt idx="13">
                  <c:v>94.01</c:v>
                </c:pt>
                <c:pt idx="14">
                  <c:v>64.739999999999995</c:v>
                </c:pt>
                <c:pt idx="15">
                  <c:v>99.8</c:v>
                </c:pt>
                <c:pt idx="16">
                  <c:v>119.3</c:v>
                </c:pt>
                <c:pt idx="17">
                  <c:v>125</c:v>
                </c:pt>
                <c:pt idx="18">
                  <c:v>129.9</c:v>
                </c:pt>
                <c:pt idx="19">
                  <c:v>144.69999999999999</c:v>
                </c:pt>
                <c:pt idx="20">
                  <c:v>91.55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1-4FCD-B1E2-A8D166CB7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776440"/>
        <c:axId val="-2101971912"/>
      </c:barChart>
      <c:catAx>
        <c:axId val="-2101776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01971912"/>
        <c:crosses val="autoZero"/>
        <c:auto val="1"/>
        <c:lblAlgn val="ctr"/>
        <c:lblOffset val="100"/>
        <c:noMultiLvlLbl val="0"/>
      </c:catAx>
      <c:valAx>
        <c:axId val="-21019719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21017764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3772439373222101"/>
          <c:y val="0.75423595355665296"/>
          <c:w val="0.40518914926053401"/>
          <c:h val="7.627118644067799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34738422576496E-2"/>
          <c:y val="0.23297572586149601"/>
          <c:w val="0.87559944988451099"/>
          <c:h val="0.57347870981291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Utilization of capacities %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Sheet2!$A$2:$A$18</c:f>
              <c:strCache>
                <c:ptCount val="17"/>
                <c:pt idx="0">
                  <c:v>A1</c:v>
                </c:pt>
                <c:pt idx="1">
                  <c:v>C3</c:v>
                </c:pt>
                <c:pt idx="2">
                  <c:v>V19</c:v>
                </c:pt>
                <c:pt idx="3">
                  <c:v>J10</c:v>
                </c:pt>
                <c:pt idx="4">
                  <c:v>I9</c:v>
                </c:pt>
                <c:pt idx="5">
                  <c:v>O15</c:v>
                </c:pt>
                <c:pt idx="6">
                  <c:v>U18</c:v>
                </c:pt>
                <c:pt idx="7">
                  <c:v>H8</c:v>
                </c:pt>
                <c:pt idx="8">
                  <c:v>B2</c:v>
                </c:pt>
                <c:pt idx="9">
                  <c:v>E5</c:v>
                </c:pt>
                <c:pt idx="10">
                  <c:v>F6</c:v>
                </c:pt>
                <c:pt idx="11">
                  <c:v>D4</c:v>
                </c:pt>
                <c:pt idx="12">
                  <c:v>G7</c:v>
                </c:pt>
                <c:pt idx="13">
                  <c:v>L12</c:v>
                </c:pt>
                <c:pt idx="14">
                  <c:v>K11</c:v>
                </c:pt>
                <c:pt idx="15">
                  <c:v>P16</c:v>
                </c:pt>
                <c:pt idx="16">
                  <c:v>Muud</c:v>
                </c:pt>
              </c:strCache>
            </c:strRef>
          </c:cat>
          <c:val>
            <c:numRef>
              <c:f>Sheet2!$C$2:$C$18</c:f>
              <c:numCache>
                <c:formatCode>0%</c:formatCode>
                <c:ptCount val="17"/>
                <c:pt idx="0">
                  <c:v>0.55714285714285705</c:v>
                </c:pt>
                <c:pt idx="1">
                  <c:v>0.66666666666666696</c:v>
                </c:pt>
                <c:pt idx="2">
                  <c:v>0.85714285714285698</c:v>
                </c:pt>
                <c:pt idx="3">
                  <c:v>0.90909090909090895</c:v>
                </c:pt>
                <c:pt idx="4">
                  <c:v>0.59459459459459496</c:v>
                </c:pt>
                <c:pt idx="5">
                  <c:v>0.86666666666666703</c:v>
                </c:pt>
                <c:pt idx="6">
                  <c:v>0.85714285714285698</c:v>
                </c:pt>
                <c:pt idx="7">
                  <c:v>0.75757575757575801</c:v>
                </c:pt>
                <c:pt idx="8">
                  <c:v>0.66666666666666696</c:v>
                </c:pt>
                <c:pt idx="9">
                  <c:v>0.78181818181818197</c:v>
                </c:pt>
                <c:pt idx="10">
                  <c:v>0.57142857142857195</c:v>
                </c:pt>
                <c:pt idx="11">
                  <c:v>0.71917808219178103</c:v>
                </c:pt>
                <c:pt idx="12">
                  <c:v>0.46666666666666701</c:v>
                </c:pt>
                <c:pt idx="13">
                  <c:v>0.59090909090909105</c:v>
                </c:pt>
                <c:pt idx="14">
                  <c:v>0.31253571428571397</c:v>
                </c:pt>
                <c:pt idx="15">
                  <c:v>0.73846153846153895</c:v>
                </c:pt>
                <c:pt idx="16">
                  <c:v>0.34033074703074701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D-C841-AA86-50852D8A6956}"/>
            </c:ext>
          </c:extLst>
        </c:ser>
        <c:ser>
          <c:idx val="2"/>
          <c:order val="1"/>
          <c:tx>
            <c:strRef>
              <c:f>Sheet2!$D$1</c:f>
              <c:strCache>
                <c:ptCount val="1"/>
                <c:pt idx="0">
                  <c:v>VASTAVUS %</c:v>
                </c:pt>
              </c:strCache>
            </c:strRef>
          </c:tx>
          <c:invertIfNegative val="0"/>
          <c:cat>
            <c:strRef>
              <c:f>Sheet2!$A$2:$A$18</c:f>
              <c:strCache>
                <c:ptCount val="17"/>
                <c:pt idx="0">
                  <c:v>A1</c:v>
                </c:pt>
                <c:pt idx="1">
                  <c:v>C3</c:v>
                </c:pt>
                <c:pt idx="2">
                  <c:v>V19</c:v>
                </c:pt>
                <c:pt idx="3">
                  <c:v>J10</c:v>
                </c:pt>
                <c:pt idx="4">
                  <c:v>I9</c:v>
                </c:pt>
                <c:pt idx="5">
                  <c:v>O15</c:v>
                </c:pt>
                <c:pt idx="6">
                  <c:v>U18</c:v>
                </c:pt>
                <c:pt idx="7">
                  <c:v>H8</c:v>
                </c:pt>
                <c:pt idx="8">
                  <c:v>B2</c:v>
                </c:pt>
                <c:pt idx="9">
                  <c:v>E5</c:v>
                </c:pt>
                <c:pt idx="10">
                  <c:v>F6</c:v>
                </c:pt>
                <c:pt idx="11">
                  <c:v>D4</c:v>
                </c:pt>
                <c:pt idx="12">
                  <c:v>G7</c:v>
                </c:pt>
                <c:pt idx="13">
                  <c:v>L12</c:v>
                </c:pt>
                <c:pt idx="14">
                  <c:v>K11</c:v>
                </c:pt>
                <c:pt idx="15">
                  <c:v>P16</c:v>
                </c:pt>
                <c:pt idx="16">
                  <c:v>Muud</c:v>
                </c:pt>
              </c:strCache>
            </c:strRef>
          </c:cat>
          <c:val>
            <c:numRef>
              <c:f>Sheet2!$D$2:$D$18</c:f>
            </c:numRef>
          </c:val>
          <c:extLst>
            <c:ext xmlns:c16="http://schemas.microsoft.com/office/drawing/2014/chart" uri="{C3380CC4-5D6E-409C-BE32-E72D297353CC}">
              <c16:uniqueId val="{00000001-EB5D-C841-AA86-50852D8A6956}"/>
            </c:ext>
          </c:extLst>
        </c:ser>
        <c:ser>
          <c:idx val="1"/>
          <c:order val="2"/>
          <c:tx>
            <c:strRef>
              <c:f>Sheet2!$E$1</c:f>
              <c:strCache>
                <c:ptCount val="1"/>
                <c:pt idx="0">
                  <c:v>Compliance</c:v>
                </c:pt>
              </c:strCache>
            </c:strRef>
          </c:tx>
          <c:spPr>
            <a:pattFill prst="sphere">
              <a:fgClr>
                <a:srgbClr val="993366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Sheet2!$A$2:$A$18</c:f>
              <c:strCache>
                <c:ptCount val="17"/>
                <c:pt idx="0">
                  <c:v>A1</c:v>
                </c:pt>
                <c:pt idx="1">
                  <c:v>C3</c:v>
                </c:pt>
                <c:pt idx="2">
                  <c:v>V19</c:v>
                </c:pt>
                <c:pt idx="3">
                  <c:v>J10</c:v>
                </c:pt>
                <c:pt idx="4">
                  <c:v>I9</c:v>
                </c:pt>
                <c:pt idx="5">
                  <c:v>O15</c:v>
                </c:pt>
                <c:pt idx="6">
                  <c:v>U18</c:v>
                </c:pt>
                <c:pt idx="7">
                  <c:v>H8</c:v>
                </c:pt>
                <c:pt idx="8">
                  <c:v>B2</c:v>
                </c:pt>
                <c:pt idx="9">
                  <c:v>E5</c:v>
                </c:pt>
                <c:pt idx="10">
                  <c:v>F6</c:v>
                </c:pt>
                <c:pt idx="11">
                  <c:v>D4</c:v>
                </c:pt>
                <c:pt idx="12">
                  <c:v>G7</c:v>
                </c:pt>
                <c:pt idx="13">
                  <c:v>L12</c:v>
                </c:pt>
                <c:pt idx="14">
                  <c:v>K11</c:v>
                </c:pt>
                <c:pt idx="15">
                  <c:v>P16</c:v>
                </c:pt>
                <c:pt idx="16">
                  <c:v>Muud</c:v>
                </c:pt>
              </c:strCache>
            </c:strRef>
          </c:cat>
          <c:val>
            <c:numRef>
              <c:f>Sheet2!$E$2:$E$18</c:f>
              <c:numCache>
                <c:formatCode>0%</c:formatCode>
                <c:ptCount val="17"/>
                <c:pt idx="0">
                  <c:v>1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0.7</c:v>
                </c:pt>
                <c:pt idx="8">
                  <c:v>0.6</c:v>
                </c:pt>
                <c:pt idx="9">
                  <c:v>0.5</c:v>
                </c:pt>
                <c:pt idx="10">
                  <c:v>0.5</c:v>
                </c:pt>
                <c:pt idx="11">
                  <c:v>0.4</c:v>
                </c:pt>
                <c:pt idx="12">
                  <c:v>0.4</c:v>
                </c:pt>
                <c:pt idx="13">
                  <c:v>0.3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5D-C841-AA86-50852D8A6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8255496"/>
        <c:axId val="-2077696296"/>
      </c:barChart>
      <c:catAx>
        <c:axId val="-2078255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077696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7696296"/>
        <c:scaling>
          <c:orientation val="minMax"/>
          <c:max val="1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07825549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07336842457535"/>
          <c:y val="0.87813911736869499"/>
          <c:w val="0.56618906243277001"/>
          <c:h val="0.10035886778093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0.0862</cdr:x>
      <cdr:y>0.20589</cdr:y>
    </cdr:from>
    <cdr:to>
      <cdr:x>0.34845</cdr:x>
      <cdr:y>0.20589</cdr:y>
    </cdr:to>
    <cdr:sp macro="" textlink="">
      <cdr:nvSpPr>
        <cdr:cNvPr id="4099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18773" y="552291"/>
          <a:ext cx="156873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 type="triangle" w="med" len="med"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t-EE"/>
        </a:p>
      </cdr:txBody>
    </cdr:sp>
  </cdr:relSizeAnchor>
  <cdr:relSizeAnchor xmlns:cdr="http://schemas.openxmlformats.org/drawingml/2006/chartDrawing">
    <cdr:from>
      <cdr:x>0.0862</cdr:x>
      <cdr:y>0.12538</cdr:y>
    </cdr:from>
    <cdr:to>
      <cdr:x>0.33295</cdr:x>
      <cdr:y>0.23964</cdr:y>
    </cdr:to>
    <cdr:sp macro="" textlink="">
      <cdr:nvSpPr>
        <cdr:cNvPr id="410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8773" y="337550"/>
          <a:ext cx="1476027" cy="3047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t-EE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Võimsus kokku 900 000 tonni</a:t>
          </a:r>
        </a:p>
      </cdr:txBody>
    </cdr:sp>
  </cdr:relSizeAnchor>
  <cdr:relSizeAnchor xmlns:cdr="http://schemas.openxmlformats.org/drawingml/2006/chartDrawing">
    <cdr:from>
      <cdr:x>0.34771</cdr:x>
      <cdr:y>0.23338</cdr:y>
    </cdr:from>
    <cdr:to>
      <cdr:x>0.34771</cdr:x>
      <cdr:y>0.76349</cdr:y>
    </cdr:to>
    <cdr:sp macro="" textlink="">
      <cdr:nvSpPr>
        <cdr:cNvPr id="4108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83097" y="625586"/>
          <a:ext cx="0" cy="141382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t-E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D337C-A6D8-514E-9515-47C4F5908A3D}" type="datetimeFigureOut">
              <a:rPr lang="et-EE" smtClean="0"/>
              <a:t>08.10.2019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55CEA-EE2C-B74F-BF24-71C3B7D9341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102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280" cy="41824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3970440" y="8829720"/>
            <a:ext cx="303768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4AA88A9-827D-4483-AA3E-A416DF001E39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916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571">
            <a:extLst>
              <a:ext uri="{FF2B5EF4-FFF2-40B4-BE49-F238E27FC236}">
                <a16:creationId xmlns:a16="http://schemas.microsoft.com/office/drawing/2014/main" id="{4DF613EF-704B-C54A-81F0-5064D00188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hape 572">
            <a:extLst>
              <a:ext uri="{FF2B5EF4-FFF2-40B4-BE49-F238E27FC236}">
                <a16:creationId xmlns:a16="http://schemas.microsoft.com/office/drawing/2014/main" id="{E291E42D-AFE2-1B45-8672-5DCE3F37D2D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t-EE" altLang="et-EE" i="1" dirty="0"/>
              <a:t>Seoses ühinemistega – visioon ja missioon </a:t>
            </a:r>
            <a:r>
              <a:rPr lang="et-EE" altLang="et-EE" i="1" dirty="0" err="1"/>
              <a:t>biomajandus</a:t>
            </a:r>
            <a:r>
              <a:rPr lang="et-EE" altLang="et-EE" i="1" dirty="0"/>
              <a:t>, mis kõige selgemini </a:t>
            </a:r>
            <a:r>
              <a:rPr lang="et-EE" altLang="et-EE" i="1" dirty="0" err="1"/>
              <a:t>indikeerib</a:t>
            </a:r>
            <a:r>
              <a:rPr lang="et-EE" altLang="et-EE" i="1" dirty="0"/>
              <a:t> organisatsiooni liikmeid</a:t>
            </a:r>
          </a:p>
        </p:txBody>
      </p:sp>
    </p:spTree>
    <p:extLst>
      <p:ext uri="{BB962C8B-B14F-4D97-AF65-F5344CB8AC3E}">
        <p14:creationId xmlns:p14="http://schemas.microsoft.com/office/powerpoint/2010/main" val="453106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571">
            <a:extLst>
              <a:ext uri="{FF2B5EF4-FFF2-40B4-BE49-F238E27FC236}">
                <a16:creationId xmlns:a16="http://schemas.microsoft.com/office/drawing/2014/main" id="{A16A33AE-D506-E942-9785-96DC129122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hape 572">
            <a:extLst>
              <a:ext uri="{FF2B5EF4-FFF2-40B4-BE49-F238E27FC236}">
                <a16:creationId xmlns:a16="http://schemas.microsoft.com/office/drawing/2014/main" id="{35267EC8-EAB8-D24F-BD51-DE0684B301B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altLang="et-EE" sz="1200" dirty="0"/>
              <a:t>P.S. Strateegilises perspektiivis näeb EPKK uute valdkondade lisandumist, mille tulemusena moodustatakse uued grupid, nt kalanduse grupp </a:t>
            </a:r>
            <a:r>
              <a:rPr lang="et-EE" altLang="et-EE" sz="1200" dirty="0" err="1"/>
              <a:t>vmt</a:t>
            </a:r>
            <a:r>
              <a:rPr lang="et-EE" altLang="et-EE" sz="1200" dirty="0"/>
              <a:t>.  Liikmete spetsiifilisemate huvide esindamiseks moodustatakse EPKK-s alalise või mittealalise iseloomuga väärtusahelaüleseid nö horisontaalseid toimkondi nagu: Piimatoimkond, Lihatoimkond, Teraviljatoimkond, Keskkonnatoimkond jmt </a:t>
            </a:r>
          </a:p>
          <a:p>
            <a:pPr eaLnBrk="1" hangingPunct="1">
              <a:spcBef>
                <a:spcPct val="0"/>
              </a:spcBef>
            </a:pPr>
            <a:endParaRPr lang="et-EE" altLang="et-EE" i="1" dirty="0"/>
          </a:p>
          <a:p>
            <a:pPr eaLnBrk="1" hangingPunct="1">
              <a:spcBef>
                <a:spcPct val="0"/>
              </a:spcBef>
            </a:pPr>
            <a:endParaRPr lang="et-EE" altLang="et-EE" i="1" dirty="0"/>
          </a:p>
        </p:txBody>
      </p:sp>
    </p:spTree>
    <p:extLst>
      <p:ext uri="{BB962C8B-B14F-4D97-AF65-F5344CB8AC3E}">
        <p14:creationId xmlns:p14="http://schemas.microsoft.com/office/powerpoint/2010/main" val="23348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Sektori </a:t>
            </a:r>
            <a:r>
              <a:rPr lang="fi-FI" dirty="0" err="1"/>
              <a:t>arengukava</a:t>
            </a:r>
            <a:r>
              <a:rPr lang="fi-FI" dirty="0"/>
              <a:t> roll on olla </a:t>
            </a:r>
            <a:r>
              <a:rPr lang="et-EE" dirty="0"/>
              <a:t>osa PÕKA kokkuleppest, keskendudes põllumajandusvaldkonnale ja selle tarneahelapõhisele käsitlusele. </a:t>
            </a:r>
          </a:p>
          <a:p>
            <a:endParaRPr lang="et-EE" dirty="0"/>
          </a:p>
          <a:p>
            <a:r>
              <a:rPr lang="et-EE" dirty="0"/>
              <a:t>Sektori arengukava koostamisel on juhtroll sektori esindajatel.</a:t>
            </a:r>
          </a:p>
          <a:p>
            <a:r>
              <a:rPr lang="et-EE" dirty="0"/>
              <a:t> </a:t>
            </a:r>
          </a:p>
          <a:p>
            <a:r>
              <a:rPr lang="et-EE" dirty="0"/>
              <a:t>Arengukava koostamisel lähtutakse erinevatest olemasolevatest analüüsidest, dokumentidest (sektorite arengukavad, OECD innovatsiooniraport, OSKA raport, MAK hindamiste tulemused, erinevate uuringute aruanded) ja riiklikust statistikast.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B021-433E-324D-A20E-DE7E23DCFC7E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893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Stend alates 1998 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0ABACF8-91AA-4833-B222-BB82121F9810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602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Loodi koostöös Saksa DLG-ga, täna 317 pääsukese märki ja 65 ristikumärki antud</a:t>
            </a:r>
          </a:p>
          <a:p>
            <a:r>
              <a:rPr lang="et-EE" dirty="0"/>
              <a:t>Pääsukesega tooted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0ABACF8-91AA-4833-B222-BB82121F9810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801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B021-433E-324D-A20E-DE7E23DCFC7E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973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280" cy="41824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3970440" y="8829720"/>
            <a:ext cx="303768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7F36304-1A4C-4F6D-B231-E7FB6E49ED5C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7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280" cy="4182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FAO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strateegia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väga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põhjalik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hõlmab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kõiki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valdkondi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põllumajanduses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aktuaalne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ka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täna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:’;</a:t>
            </a:r>
          </a:p>
          <a:p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Sektori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analüüsid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erinevate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riikide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konsultandid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–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hinnati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piimatöötlemisüksuste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tehnilist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tehnoloogilist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olukorda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anti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soovitusi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investeeringuteks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toodete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palett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karm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konkurents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vaba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impordiga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eripäraste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tooodete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puudumine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kõik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tootsid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kõike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pereettevõtted</a:t>
            </a:r>
            <a:endParaRPr lang="en-GB" sz="2000" b="0" strike="noStrike" spc="-1" baseline="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Väikeettevõtlus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polnud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pildil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tegeleti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erastamisega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ekspordiväljudite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otsimisega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jne</a:t>
            </a: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3970440" y="8829720"/>
            <a:ext cx="303768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B061F0D-F51B-4FDC-96EF-EAB9B8D982F7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95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280" cy="41824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Surve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tugenves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eelkõige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fookuses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ettevõtete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hügieeni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toiduohutuse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nõuetele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vastavus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</a:p>
        </p:txBody>
      </p:sp>
      <p:sp>
        <p:nvSpPr>
          <p:cNvPr id="331" name="CustomShape 2"/>
          <p:cNvSpPr/>
          <p:nvPr/>
        </p:nvSpPr>
        <p:spPr>
          <a:xfrm>
            <a:off x="3970440" y="8829720"/>
            <a:ext cx="303768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0BEAF-D8CC-49C3-AF34-40F336818BC3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49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55CEA-EE2C-B74F-BF24-71C3B7D9341E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813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280" cy="41824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Sektor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täna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laua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taga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infoga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kanalitest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ühispositsioonid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teiste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pm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organisatsioonidega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oleme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võrdsemad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216000" indent="-215640">
              <a:lnSpc>
                <a:spcPct val="100000"/>
              </a:lnSpc>
            </a:pP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3970440" y="8829720"/>
            <a:ext cx="303768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2BD68F5-452C-4A3F-B271-A429028B09AD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273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280" cy="41824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3970440" y="8829720"/>
            <a:ext cx="303768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ED5FC21-5FBB-4F25-96CC-2C72683AA565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99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280" cy="41824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Vaatamata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mitmete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erialaorganisatsioonide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olemasolule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oli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riigisektoril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selgelt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puudu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ühest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laiapõhjalisest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partnerist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põllumajanduse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maamajanduse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sektorist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Puudus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arvestatav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sotsiaalne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partner.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Otsustati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kasutada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seadusandlikku</a:t>
            </a:r>
            <a:r>
              <a:rPr lang="en-GB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jõudu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sellise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katusorganisatsiooni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GB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loomiseks</a:t>
            </a:r>
            <a:r>
              <a:rPr lang="en-GB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3970440" y="8829720"/>
            <a:ext cx="3037680" cy="4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401F456-DDD0-4033-B119-72AB1516765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56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55CEA-EE2C-B74F-BF24-71C3B7D9341E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30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61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0910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B766-BF0F-F440-93B3-1E242B027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Katusorganisatsiooni roll ja võimalused väikemeiereide tegevuse toetamisel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18B10-1C97-EF41-BBF0-F4CC5FF2E8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Tiina </a:t>
            </a:r>
            <a:r>
              <a:rPr lang="et-EE" dirty="0" err="1"/>
              <a:t>saron</a:t>
            </a:r>
            <a:r>
              <a:rPr lang="et-EE" dirty="0"/>
              <a:t>, </a:t>
            </a:r>
            <a:r>
              <a:rPr lang="et-EE" i="1" dirty="0" err="1"/>
              <a:t>mba</a:t>
            </a:r>
            <a:endParaRPr lang="et-EE" i="1" dirty="0"/>
          </a:p>
          <a:p>
            <a:r>
              <a:rPr lang="et-EE" sz="1600" dirty="0" err="1"/>
              <a:t>Epkk</a:t>
            </a:r>
            <a:r>
              <a:rPr lang="et-EE" sz="1600" dirty="0"/>
              <a:t> juhatuse liige</a:t>
            </a:r>
          </a:p>
        </p:txBody>
      </p:sp>
      <p:pic>
        <p:nvPicPr>
          <p:cNvPr id="4" name="Pilt 4">
            <a:extLst>
              <a:ext uri="{FF2B5EF4-FFF2-40B4-BE49-F238E27FC236}">
                <a16:creationId xmlns:a16="http://schemas.microsoft.com/office/drawing/2014/main" id="{24AA24C4-437C-6444-B1F3-B2670BA55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9" y="0"/>
            <a:ext cx="3398981" cy="1129662"/>
          </a:xfrm>
          <a:prstGeom prst="rect">
            <a:avLst/>
          </a:prstGeom>
        </p:spPr>
      </p:pic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02FAB1DB-4024-4A4F-918D-0F2E1E52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71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981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Erialaorganisatsioonid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1981200" y="1416960"/>
            <a:ext cx="7619400" cy="49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lnSpc>
                <a:spcPct val="13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0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1989 – Eestimaa Talupidajate Keskliit</a:t>
            </a:r>
          </a:p>
          <a:p>
            <a:pPr marL="343080" indent="-227880">
              <a:lnSpc>
                <a:spcPct val="13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000" dirty="0">
                <a:latin typeface="Cambria"/>
                <a:cs typeface="Cambria"/>
              </a:rPr>
              <a:t>1989 – Eesti Aiandusliit</a:t>
            </a:r>
          </a:p>
          <a:p>
            <a:pPr marL="343080" indent="-227880">
              <a:lnSpc>
                <a:spcPct val="13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000" dirty="0">
                <a:solidFill>
                  <a:srgbClr val="FF0000"/>
                </a:solidFill>
                <a:latin typeface="Cambria"/>
                <a:cs typeface="Cambria"/>
              </a:rPr>
              <a:t>1989 – Eesti Lihaliit – </a:t>
            </a:r>
            <a:r>
              <a:rPr lang="et-EE" sz="2000" i="1" dirty="0">
                <a:solidFill>
                  <a:srgbClr val="FF0000"/>
                </a:solidFill>
                <a:latin typeface="Cambria"/>
                <a:cs typeface="Cambria"/>
              </a:rPr>
              <a:t>tegevus lõpetatud</a:t>
            </a:r>
            <a:endParaRPr lang="et-EE" sz="2000" i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mbria"/>
              <a:cs typeface="Cambria"/>
            </a:endParaRPr>
          </a:p>
          <a:p>
            <a:pPr marL="343080" indent="-227880">
              <a:lnSpc>
                <a:spcPct val="13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1989 – Eesti Piimaliit – </a:t>
            </a:r>
            <a:r>
              <a:rPr lang="et-EE" sz="20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tegevus lõpetatud 2016</a:t>
            </a:r>
          </a:p>
          <a:p>
            <a:pPr marL="343080" indent="-227880">
              <a:lnSpc>
                <a:spcPct val="13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0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1989 – Eesti Leivaliit</a:t>
            </a:r>
            <a:endParaRPr lang="et-EE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  <a:cs typeface="Cambria"/>
            </a:endParaRPr>
          </a:p>
          <a:p>
            <a:pPr marL="343080" indent="-227880">
              <a:lnSpc>
                <a:spcPct val="13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1990 – Eesti Põllumeeste Keskliit – </a:t>
            </a:r>
            <a:r>
              <a:rPr lang="et-EE" sz="20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tegevus lõpetatud 2017</a:t>
            </a:r>
          </a:p>
          <a:p>
            <a:pPr marL="343080" indent="-227880">
              <a:lnSpc>
                <a:spcPct val="13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0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1993 – Eesti Toiduainetööstuse Liit </a:t>
            </a:r>
            <a:endParaRPr lang="et-EE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  <a:cs typeface="Cambria"/>
            </a:endParaRPr>
          </a:p>
          <a:p>
            <a:pPr marL="343080" indent="-227880">
              <a:lnSpc>
                <a:spcPct val="13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0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1995 – Eesti Kalaliit</a:t>
            </a:r>
            <a:endParaRPr lang="et-EE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/>
              <a:cs typeface="Cambria"/>
            </a:endParaRPr>
          </a:p>
          <a:p>
            <a:pPr marL="343080" indent="-227880">
              <a:lnSpc>
                <a:spcPct val="13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000" b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1996 – Eesti Põllumajandus-Kaubanduskoda</a:t>
            </a:r>
          </a:p>
          <a:p>
            <a:pPr marL="343080" indent="-227880">
              <a:lnSpc>
                <a:spcPct val="13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1999 - Talumeiereide Liit </a:t>
            </a: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2B7C141E-841C-5343-8127-E33D55C71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9" y="-106911"/>
            <a:ext cx="3398981" cy="1129662"/>
          </a:xfrm>
          <a:prstGeom prst="rect">
            <a:avLst/>
          </a:prstGeom>
        </p:spPr>
      </p:pic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78B0929-A55C-4D18-9729-6E41A0F4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48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981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3600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Eesti Põllumajandus-Kaubanduskoda</a:t>
            </a:r>
            <a:endParaRPr lang="et-EE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678873" y="1600200"/>
            <a:ext cx="10210800" cy="4426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lnSpc>
                <a:spcPct val="11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Initsiatiiv grupilt entusiastidelt Riigikogust, Põllumajandusministeeriumist ja sektorist.</a:t>
            </a:r>
          </a:p>
          <a:p>
            <a:pPr marL="343080" indent="-227880">
              <a:lnSpc>
                <a:spcPct val="110000"/>
              </a:lnSpc>
              <a:buClr>
                <a:srgbClr val="A9A57C"/>
              </a:buClr>
              <a:buFont typeface="Arial"/>
              <a:buChar char="•"/>
            </a:pP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1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1995 septembris võeti Riigikogus vastu põllumajandussaaduste ja –toodete turu korraldamise seadus, milles sätestati EPKK loomise põhimõtted, ülesanded, finantseerimine (riigi toetus 3 aastaks)</a:t>
            </a:r>
          </a:p>
          <a:p>
            <a:pPr marL="115200">
              <a:lnSpc>
                <a:spcPct val="110000"/>
              </a:lnSpc>
              <a:buClr>
                <a:srgbClr val="A9A57C"/>
              </a:buClr>
            </a:pPr>
            <a:endParaRPr lang="et-EE" sz="2200" spc="-1" dirty="0">
              <a:solidFill>
                <a:srgbClr val="2F2B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227880">
              <a:lnSpc>
                <a:spcPct val="11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Seaduses sätestati iga-aastased läbirääkimised põllumeeste ja Valituse vahel (sh toetused)</a:t>
            </a:r>
          </a:p>
          <a:p>
            <a:pPr marL="343080" indent="-227880">
              <a:lnSpc>
                <a:spcPct val="11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200" b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Eesti Põllumajandus-Kaubanduskoda loodi 28. märtsil 1996</a:t>
            </a:r>
            <a:endParaRPr lang="et-EE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5638800"/>
            <a:ext cx="2540000" cy="914400"/>
          </a:xfrm>
          <a:prstGeom prst="rect">
            <a:avLst/>
          </a:prstGeom>
        </p:spPr>
      </p:pic>
      <p:pic>
        <p:nvPicPr>
          <p:cNvPr id="6" name="Pilt 4">
            <a:extLst>
              <a:ext uri="{FF2B5EF4-FFF2-40B4-BE49-F238E27FC236}">
                <a16:creationId xmlns:a16="http://schemas.microsoft.com/office/drawing/2014/main" id="{1FEAD120-5740-8B45-B011-DF5BB3A9E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09" y="-106911"/>
            <a:ext cx="3398981" cy="1129662"/>
          </a:xfrm>
          <a:prstGeom prst="rect">
            <a:avLst/>
          </a:prstGeom>
        </p:spPr>
      </p:pic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A131B4D-1D66-43F1-B177-CEE6F4F64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2663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EPKK </a:t>
            </a:r>
            <a:r>
              <a:rPr lang="et-EE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täna</a:t>
            </a:r>
            <a:br>
              <a:rPr lang="et-E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</a:br>
            <a:endParaRPr lang="et-EE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761999" y="1466850"/>
            <a:ext cx="10501745" cy="4387850"/>
          </a:xfrm>
        </p:spPr>
        <p:txBody>
          <a:bodyPr/>
          <a:lstStyle/>
          <a:p>
            <a:r>
              <a:rPr 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90 liiget, kellest:</a:t>
            </a:r>
          </a:p>
          <a:p>
            <a:endParaRPr lang="et-E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51 on põllumajandustootjad või nende ühendused</a:t>
            </a:r>
          </a:p>
          <a:p>
            <a:endParaRPr lang="et-E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30 on töötleva tööstuse ettevõtted või nende ühendused</a:t>
            </a:r>
          </a:p>
          <a:p>
            <a:endParaRPr lang="et-E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13 on maamajanduse ettevõtted</a:t>
            </a:r>
          </a:p>
          <a:p>
            <a:endParaRPr lang="et-E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1 metsanduse valdkonda esindav ühistu</a:t>
            </a:r>
          </a:p>
          <a:p>
            <a:endParaRPr lang="et-E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t-EE" sz="2400" dirty="0">
                <a:latin typeface="Calibri" panose="020F0502020204030204" pitchFamily="34" charset="0"/>
                <a:cs typeface="Calibri" panose="020F0502020204030204" pitchFamily="34" charset="0"/>
              </a:rPr>
              <a:t> Kokku ligikaudu 2200 partnerit</a:t>
            </a:r>
          </a:p>
        </p:txBody>
      </p:sp>
      <p:pic>
        <p:nvPicPr>
          <p:cNvPr id="6" name="Pilt 4">
            <a:extLst>
              <a:ext uri="{FF2B5EF4-FFF2-40B4-BE49-F238E27FC236}">
                <a16:creationId xmlns:a16="http://schemas.microsoft.com/office/drawing/2014/main" id="{9668C12C-1CA1-DD48-A1E5-D3039F4EC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85" y="-339681"/>
            <a:ext cx="3398981" cy="1129662"/>
          </a:xfrm>
          <a:prstGeom prst="rect">
            <a:avLst/>
          </a:prstGeom>
        </p:spPr>
      </p:pic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EBA1C0D7-F10F-4E14-BA58-14D293DA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36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563">
            <a:extLst>
              <a:ext uri="{FF2B5EF4-FFF2-40B4-BE49-F238E27FC236}">
                <a16:creationId xmlns:a16="http://schemas.microsoft.com/office/drawing/2014/main" id="{F4663B6F-F124-AA48-B959-552B682B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0" y="76200"/>
            <a:ext cx="8509000" cy="682625"/>
          </a:xfrm>
        </p:spPr>
        <p:txBody>
          <a:bodyPr/>
          <a:lstStyle/>
          <a:p>
            <a:pPr eaLnBrk="1" hangingPunct="1"/>
            <a:r>
              <a:rPr lang="en-US" altLang="et-EE" dirty="0"/>
              <a:t>EPKK MISSIOON JA VISIOON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B6382-9344-FF42-B829-1CD52455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57DEB00-A522-404E-B577-801D705CA1E9}" type="slidenum">
              <a:rPr lang="en-US" smtClean="0"/>
              <a:pPr>
                <a:defRPr/>
              </a:pPr>
              <a:t>13</a:t>
            </a:fld>
            <a:endParaRPr lang="uk-UA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E449E2-C94E-F444-8299-9BBB513AB342}"/>
              </a:ext>
            </a:extLst>
          </p:cNvPr>
          <p:cNvCxnSpPr/>
          <p:nvPr/>
        </p:nvCxnSpPr>
        <p:spPr>
          <a:xfrm>
            <a:off x="2106614" y="5961063"/>
            <a:ext cx="78882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B29537-4B5A-8B45-8CB0-31F71BD9FBB1}"/>
              </a:ext>
            </a:extLst>
          </p:cNvPr>
          <p:cNvCxnSpPr/>
          <p:nvPr/>
        </p:nvCxnSpPr>
        <p:spPr>
          <a:xfrm flipV="1">
            <a:off x="2373313" y="1670050"/>
            <a:ext cx="0" cy="453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lternate Process 8">
            <a:extLst>
              <a:ext uri="{FF2B5EF4-FFF2-40B4-BE49-F238E27FC236}">
                <a16:creationId xmlns:a16="http://schemas.microsoft.com/office/drawing/2014/main" id="{25531DDA-B561-D64E-B6AD-E57A4D75A37C}"/>
              </a:ext>
            </a:extLst>
          </p:cNvPr>
          <p:cNvSpPr/>
          <p:nvPr/>
        </p:nvSpPr>
        <p:spPr>
          <a:xfrm>
            <a:off x="2543174" y="2746377"/>
            <a:ext cx="2668588" cy="168071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MIS ASJA EPKK-S AJAME EHK EPKK MISSIOON:</a:t>
            </a:r>
          </a:p>
          <a:p>
            <a:pPr algn="ctr">
              <a:defRPr/>
            </a:pPr>
            <a:endParaRPr lang="en-US" sz="3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EPKK ON BIOMAJANDUS-ETTEVÕTJATE ÜHISHUVIDE KOONDAJA JA EESTKÕNELEJA EESTIS</a:t>
            </a:r>
          </a:p>
        </p:txBody>
      </p:sp>
      <p:sp>
        <p:nvSpPr>
          <p:cNvPr id="9223" name="TextBox 9">
            <a:extLst>
              <a:ext uri="{FF2B5EF4-FFF2-40B4-BE49-F238E27FC236}">
                <a16:creationId xmlns:a16="http://schemas.microsoft.com/office/drawing/2014/main" id="{57C6D39B-2854-CA47-B00D-E4D1BC7F6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900" y="5821363"/>
            <a:ext cx="446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200"/>
              <a:t>AEG</a:t>
            </a:r>
          </a:p>
        </p:txBody>
      </p:sp>
      <p:sp>
        <p:nvSpPr>
          <p:cNvPr id="9224" name="TextBox 10">
            <a:extLst>
              <a:ext uri="{FF2B5EF4-FFF2-40B4-BE49-F238E27FC236}">
                <a16:creationId xmlns:a16="http://schemas.microsoft.com/office/drawing/2014/main" id="{9983BBBD-CFD1-E543-89EB-34DB39E9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4" y="1366839"/>
            <a:ext cx="53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t-EE" sz="1200"/>
              <a:t>KASV</a:t>
            </a:r>
          </a:p>
        </p:txBody>
      </p:sp>
      <p:sp>
        <p:nvSpPr>
          <p:cNvPr id="12" name="Alternate Process 11">
            <a:extLst>
              <a:ext uri="{FF2B5EF4-FFF2-40B4-BE49-F238E27FC236}">
                <a16:creationId xmlns:a16="http://schemas.microsoft.com/office/drawing/2014/main" id="{890FB440-E04D-0243-BF85-B6A08C72E352}"/>
              </a:ext>
            </a:extLst>
          </p:cNvPr>
          <p:cNvSpPr/>
          <p:nvPr/>
        </p:nvSpPr>
        <p:spPr>
          <a:xfrm>
            <a:off x="7024688" y="479425"/>
            <a:ext cx="3416300" cy="2017031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MILLE NIMEL EPKK-S ASJA AJAME EHK EPKK VISIOON:</a:t>
            </a:r>
          </a:p>
          <a:p>
            <a:pPr algn="ctr">
              <a:defRPr/>
            </a:pPr>
            <a:endParaRPr lang="en-US" sz="3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TÖÖTAME EESTI BIOMAJANDUSE KONKURENTSIVÕIME JA TAASTUVATE LOODUSVARADE KUI RAHVUSLIKU RIKKUSE TÕHUSA JA KESTLIKU VÄÄRINDAMISE NIMEL</a:t>
            </a:r>
          </a:p>
        </p:txBody>
      </p:sp>
      <p:sp>
        <p:nvSpPr>
          <p:cNvPr id="13" name="Bent Arrow 12">
            <a:extLst>
              <a:ext uri="{FF2B5EF4-FFF2-40B4-BE49-F238E27FC236}">
                <a16:creationId xmlns:a16="http://schemas.microsoft.com/office/drawing/2014/main" id="{D11133FC-033E-E248-A2B0-762D3DA4107F}"/>
              </a:ext>
            </a:extLst>
          </p:cNvPr>
          <p:cNvSpPr/>
          <p:nvPr/>
        </p:nvSpPr>
        <p:spPr>
          <a:xfrm rot="10800000">
            <a:off x="5898355" y="2670394"/>
            <a:ext cx="3621087" cy="1314232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1C4A0656-8011-F540-B14C-639DE1DAF33B}"/>
              </a:ext>
            </a:extLst>
          </p:cNvPr>
          <p:cNvSpPr/>
          <p:nvPr/>
        </p:nvSpPr>
        <p:spPr>
          <a:xfrm>
            <a:off x="3838575" y="1271589"/>
            <a:ext cx="2922588" cy="1314233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8" name="TextBox 15">
            <a:extLst>
              <a:ext uri="{FF2B5EF4-FFF2-40B4-BE49-F238E27FC236}">
                <a16:creationId xmlns:a16="http://schemas.microsoft.com/office/drawing/2014/main" id="{C0B9FD09-6A36-AC44-9819-643A73B64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468" y="867004"/>
            <a:ext cx="2887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t-EE" sz="1400" dirty="0"/>
              <a:t>KASV JA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t-EE" sz="1400" dirty="0"/>
              <a:t>EESMÄRKIDE SAAVUTAMINE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501204-B6B1-D64A-A0A1-F367A85C1235}"/>
              </a:ext>
            </a:extLst>
          </p:cNvPr>
          <p:cNvSpPr txBox="1"/>
          <p:nvPr/>
        </p:nvSpPr>
        <p:spPr>
          <a:xfrm>
            <a:off x="6096000" y="3984627"/>
            <a:ext cx="47752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ARENDUSTEGEVUSE LÄHTEALUSED </a:t>
            </a:r>
          </a:p>
          <a:p>
            <a:pPr algn="ctr">
              <a:defRPr/>
            </a:pPr>
            <a:r>
              <a:rPr lang="en-US" sz="1400" dirty="0"/>
              <a:t>JA TEGEVUSFOOKUSED, SH:</a:t>
            </a:r>
          </a:p>
          <a:p>
            <a:pPr marL="228600" indent="-228600">
              <a:buFont typeface="+mj-ea"/>
              <a:buAutoNum type="circleNumDbPlain"/>
              <a:defRPr/>
            </a:pPr>
            <a:r>
              <a:rPr lang="en-US" sz="1400" dirty="0"/>
              <a:t>RIIKLIKUL TASEMEL MAJANDUSKESKKONNA KUJUNDAMINE</a:t>
            </a:r>
          </a:p>
          <a:p>
            <a:pPr marL="228600" indent="-228600">
              <a:buFont typeface="+mj-ea"/>
              <a:buAutoNum type="circleNumDbPlain"/>
              <a:defRPr/>
            </a:pPr>
            <a:r>
              <a:rPr lang="en-US" sz="1400" dirty="0"/>
              <a:t>VÄÄRTUSAHELA TASEMEL ÄRIKESKKONNA KUJUNDAMINE</a:t>
            </a:r>
          </a:p>
          <a:p>
            <a:pPr marL="228600" indent="-228600">
              <a:buFont typeface="+mj-ea"/>
              <a:buAutoNum type="circleNumDbPlain"/>
              <a:defRPr/>
            </a:pPr>
            <a:r>
              <a:rPr lang="en-US" sz="1400" dirty="0"/>
              <a:t>LIIKMETE TASEMEL ETTEVÕTTE </a:t>
            </a:r>
            <a:r>
              <a:rPr lang="et-EE" sz="1400" dirty="0"/>
              <a:t>TEGEVU</a:t>
            </a:r>
            <a:r>
              <a:rPr lang="en-US" sz="1400" dirty="0"/>
              <a:t>SVÕIMEKUSE KUJUNDAMINE</a:t>
            </a:r>
          </a:p>
        </p:txBody>
      </p:sp>
      <p:pic>
        <p:nvPicPr>
          <p:cNvPr id="1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6B049692-9DB0-4360-AEEC-BA69A6FF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110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ounded Rectangle 25">
            <a:extLst>
              <a:ext uri="{FF2B5EF4-FFF2-40B4-BE49-F238E27FC236}">
                <a16:creationId xmlns:a16="http://schemas.microsoft.com/office/drawing/2014/main" id="{B80C2C9C-19A0-764A-8C50-31978D120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756" y="2456657"/>
            <a:ext cx="1565275" cy="3459159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t-EE" sz="1200" dirty="0">
                <a:solidFill>
                  <a:srgbClr val="FFFFFF"/>
                </a:solidFill>
              </a:rPr>
              <a:t>PÕLLUMAJANDUS</a:t>
            </a:r>
            <a:r>
              <a:rPr lang="et-EE" altLang="et-EE" sz="1200" dirty="0">
                <a:solidFill>
                  <a:srgbClr val="FFFFFF"/>
                </a:solidFill>
              </a:rPr>
              <a:t>-</a:t>
            </a:r>
            <a:endParaRPr lang="en-US" altLang="et-EE" sz="12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t-EE" sz="1200" dirty="0">
                <a:solidFill>
                  <a:srgbClr val="FFFFFF"/>
                </a:solidFill>
              </a:rPr>
              <a:t>GRUPP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t-EE" sz="1200" i="1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t-EE" sz="1200" dirty="0">
              <a:solidFill>
                <a:srgbClr val="FFFFFF"/>
              </a:solidFill>
            </a:endParaRPr>
          </a:p>
        </p:txBody>
      </p:sp>
      <p:sp>
        <p:nvSpPr>
          <p:cNvPr id="11267" name="Rounded Rectangle 26">
            <a:extLst>
              <a:ext uri="{FF2B5EF4-FFF2-40B4-BE49-F238E27FC236}">
                <a16:creationId xmlns:a16="http://schemas.microsoft.com/office/drawing/2014/main" id="{9FAFD17D-6932-E443-B4E8-A3D0CD376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521" y="2486821"/>
            <a:ext cx="1566862" cy="3428995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t-EE" sz="1200" dirty="0">
                <a:solidFill>
                  <a:srgbClr val="FFFFFF"/>
                </a:solidFill>
              </a:rPr>
              <a:t>TÖÖTLEVA TÖÖSTUSE GRUPP</a:t>
            </a:r>
            <a:endParaRPr lang="en-US" altLang="et-EE" sz="1200" i="1" dirty="0">
              <a:solidFill>
                <a:srgbClr val="FFFFFF"/>
              </a:solidFill>
            </a:endParaRPr>
          </a:p>
        </p:txBody>
      </p:sp>
      <p:sp>
        <p:nvSpPr>
          <p:cNvPr id="11268" name="Rounded Rectangle 26">
            <a:extLst>
              <a:ext uri="{FF2B5EF4-FFF2-40B4-BE49-F238E27FC236}">
                <a16:creationId xmlns:a16="http://schemas.microsoft.com/office/drawing/2014/main" id="{318E7B36-517B-8D43-8F52-34EB83ECB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382" y="2435118"/>
            <a:ext cx="1566863" cy="3428995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t-EE" sz="1200">
                <a:solidFill>
                  <a:srgbClr val="FFFFFF"/>
                </a:solidFill>
              </a:rPr>
              <a:t>METSANDUSE GRUPP</a:t>
            </a:r>
            <a:endParaRPr lang="en-US" altLang="et-EE" sz="1200" i="1">
              <a:solidFill>
                <a:srgbClr val="FFFFFF"/>
              </a:solidFill>
            </a:endParaRPr>
          </a:p>
        </p:txBody>
      </p:sp>
      <p:sp>
        <p:nvSpPr>
          <p:cNvPr id="11269" name="Rounded Rectangle 26">
            <a:extLst>
              <a:ext uri="{FF2B5EF4-FFF2-40B4-BE49-F238E27FC236}">
                <a16:creationId xmlns:a16="http://schemas.microsoft.com/office/drawing/2014/main" id="{535DC30E-0554-C44F-BA30-63178455D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034" y="2443478"/>
            <a:ext cx="1566863" cy="3420635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t-EE" sz="1200">
                <a:solidFill>
                  <a:srgbClr val="FFFFFF"/>
                </a:solidFill>
              </a:rPr>
              <a:t>MAAMAJANDUSE</a:t>
            </a:r>
            <a:r>
              <a:rPr lang="et-EE" altLang="et-EE" sz="1200">
                <a:solidFill>
                  <a:srgbClr val="FFFFFF"/>
                </a:solidFill>
              </a:rPr>
              <a:t> </a:t>
            </a:r>
            <a:r>
              <a:rPr lang="en-US" altLang="et-EE" sz="1200">
                <a:solidFill>
                  <a:srgbClr val="FFFFFF"/>
                </a:solidFill>
              </a:rPr>
              <a:t>GRUPP</a:t>
            </a:r>
          </a:p>
        </p:txBody>
      </p:sp>
      <p:sp>
        <p:nvSpPr>
          <p:cNvPr id="11270" name="Shape 563">
            <a:extLst>
              <a:ext uri="{FF2B5EF4-FFF2-40B4-BE49-F238E27FC236}">
                <a16:creationId xmlns:a16="http://schemas.microsoft.com/office/drawing/2014/main" id="{8A7D93C9-8E27-884C-BD44-C1CDA5B4D7BA}"/>
              </a:ext>
            </a:extLst>
          </p:cNvPr>
          <p:cNvSpPr txBox="1">
            <a:spLocks/>
          </p:cNvSpPr>
          <p:nvPr/>
        </p:nvSpPr>
        <p:spPr bwMode="auto">
          <a:xfrm>
            <a:off x="1841500" y="66675"/>
            <a:ext cx="8509000" cy="76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t-EE" sz="2800" dirty="0"/>
              <a:t>KUS EPKK TEGUTSEB, ET SAAVUTADA LIIKMETE TAHE JA ORGANISATSIOONI KASV?</a:t>
            </a:r>
          </a:p>
        </p:txBody>
      </p:sp>
      <p:sp>
        <p:nvSpPr>
          <p:cNvPr id="43" name="Rounded Rectangle 24">
            <a:extLst>
              <a:ext uri="{FF2B5EF4-FFF2-40B4-BE49-F238E27FC236}">
                <a16:creationId xmlns:a16="http://schemas.microsoft.com/office/drawing/2014/main" id="{872A5D3D-391B-B240-8142-6243D8804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756" y="942184"/>
            <a:ext cx="6415088" cy="484188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 dirty="0"/>
              <a:t>EPKK NÕUKOGU</a:t>
            </a:r>
          </a:p>
        </p:txBody>
      </p:sp>
      <p:sp>
        <p:nvSpPr>
          <p:cNvPr id="44" name="Rounded Rectangle 24">
            <a:extLst>
              <a:ext uri="{FF2B5EF4-FFF2-40B4-BE49-F238E27FC236}">
                <a16:creationId xmlns:a16="http://schemas.microsoft.com/office/drawing/2014/main" id="{BF51AF9F-82F8-AE4F-A701-1502B0D60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756" y="1604230"/>
            <a:ext cx="6415088" cy="484187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 dirty="0"/>
              <a:t>EPKK JUHATUS</a:t>
            </a:r>
          </a:p>
        </p:txBody>
      </p:sp>
      <p:cxnSp>
        <p:nvCxnSpPr>
          <p:cNvPr id="11273" name="Elbow Connector 10547">
            <a:extLst>
              <a:ext uri="{FF2B5EF4-FFF2-40B4-BE49-F238E27FC236}">
                <a16:creationId xmlns:a16="http://schemas.microsoft.com/office/drawing/2014/main" id="{1EF6BC57-FE74-F34C-9E88-6E19319C2B34}"/>
              </a:ext>
            </a:extLst>
          </p:cNvPr>
          <p:cNvCxnSpPr>
            <a:cxnSpLocks noChangeShapeType="1"/>
            <a:stCxn id="11266" idx="0"/>
            <a:endCxn id="44" idx="2"/>
          </p:cNvCxnSpPr>
          <p:nvPr/>
        </p:nvCxnSpPr>
        <p:spPr bwMode="auto">
          <a:xfrm rot="5400000" flipH="1" flipV="1">
            <a:off x="5956727" y="1060084"/>
            <a:ext cx="368240" cy="24249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Elbow Connector 10547">
            <a:extLst>
              <a:ext uri="{FF2B5EF4-FFF2-40B4-BE49-F238E27FC236}">
                <a16:creationId xmlns:a16="http://schemas.microsoft.com/office/drawing/2014/main" id="{C1F79E1A-1AD5-5944-AC3F-5455BFF55DD7}"/>
              </a:ext>
            </a:extLst>
          </p:cNvPr>
          <p:cNvCxnSpPr>
            <a:cxnSpLocks noChangeShapeType="1"/>
            <a:stCxn id="43" idx="2"/>
            <a:endCxn id="44" idx="0"/>
          </p:cNvCxnSpPr>
          <p:nvPr/>
        </p:nvCxnSpPr>
        <p:spPr bwMode="auto">
          <a:xfrm rot="5400000">
            <a:off x="7264371" y="1515301"/>
            <a:ext cx="177858" cy="12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Rounded Rectangle 24">
            <a:extLst>
              <a:ext uri="{FF2B5EF4-FFF2-40B4-BE49-F238E27FC236}">
                <a16:creationId xmlns:a16="http://schemas.microsoft.com/office/drawing/2014/main" id="{C299706D-9017-184C-9F90-353B398B2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4702176"/>
            <a:ext cx="8693150" cy="593725"/>
          </a:xfrm>
          <a:prstGeom prst="roundRect">
            <a:avLst>
              <a:gd name="adj" fmla="val 16667"/>
            </a:avLst>
          </a:prstGeom>
          <a:solidFill>
            <a:srgbClr val="77933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t-EE" sz="1300"/>
              <a:t>LIIKMETE TASEMEL ETTEVÕTTE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t-EE" altLang="et-EE" sz="1300"/>
              <a:t>TEGEVU</a:t>
            </a:r>
            <a:r>
              <a:rPr lang="en-US" altLang="et-EE" sz="1300"/>
              <a:t>SVÕIMEKUSE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t-EE" sz="1300"/>
              <a:t>KUJUNDAMINE</a:t>
            </a:r>
          </a:p>
        </p:txBody>
      </p:sp>
      <p:sp>
        <p:nvSpPr>
          <p:cNvPr id="11276" name="Rounded Rectangle 24">
            <a:extLst>
              <a:ext uri="{FF2B5EF4-FFF2-40B4-BE49-F238E27FC236}">
                <a16:creationId xmlns:a16="http://schemas.microsoft.com/office/drawing/2014/main" id="{C9D6DCC5-D760-E946-8519-2A8C4AB0F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3235326"/>
            <a:ext cx="8693150" cy="665163"/>
          </a:xfrm>
          <a:prstGeom prst="roundRect">
            <a:avLst>
              <a:gd name="adj" fmla="val 16667"/>
            </a:avLst>
          </a:prstGeom>
          <a:solidFill>
            <a:srgbClr val="77933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t-EE" sz="1300"/>
              <a:t>RIIKLIKUL TASEMEL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t-EE" sz="1300"/>
              <a:t>MAJANDUSKESKKONNA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t-EE" sz="1300"/>
              <a:t>KUJUNDAMINE</a:t>
            </a:r>
          </a:p>
        </p:txBody>
      </p:sp>
      <p:sp>
        <p:nvSpPr>
          <p:cNvPr id="11277" name="Rounded Rectangle 24">
            <a:extLst>
              <a:ext uri="{FF2B5EF4-FFF2-40B4-BE49-F238E27FC236}">
                <a16:creationId xmlns:a16="http://schemas.microsoft.com/office/drawing/2014/main" id="{623D3E5D-14DA-4B49-9EFF-CC5F575F8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3963988"/>
            <a:ext cx="8693150" cy="671512"/>
          </a:xfrm>
          <a:prstGeom prst="roundRect">
            <a:avLst>
              <a:gd name="adj" fmla="val 16667"/>
            </a:avLst>
          </a:prstGeom>
          <a:solidFill>
            <a:srgbClr val="77933C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t-EE" sz="1300"/>
              <a:t>VÄÄRTUSAHELA TASEMEL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t-EE" sz="1300"/>
              <a:t>ÄRIKESKKONNA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t-EE" sz="1300"/>
              <a:t>KUJUNDAMINE</a:t>
            </a:r>
          </a:p>
        </p:txBody>
      </p:sp>
      <p:cxnSp>
        <p:nvCxnSpPr>
          <p:cNvPr id="11278" name="Elbow Connector 10547">
            <a:extLst>
              <a:ext uri="{FF2B5EF4-FFF2-40B4-BE49-F238E27FC236}">
                <a16:creationId xmlns:a16="http://schemas.microsoft.com/office/drawing/2014/main" id="{A98ED45C-2A0A-444B-95B7-7F8E720B4DCD}"/>
              </a:ext>
            </a:extLst>
          </p:cNvPr>
          <p:cNvCxnSpPr>
            <a:cxnSpLocks noChangeShapeType="1"/>
            <a:stCxn id="44" idx="1"/>
            <a:endCxn id="11275" idx="1"/>
          </p:cNvCxnSpPr>
          <p:nvPr/>
        </p:nvCxnSpPr>
        <p:spPr bwMode="auto">
          <a:xfrm rot="10800000" flipV="1">
            <a:off x="1897064" y="1846323"/>
            <a:ext cx="2248693" cy="3152715"/>
          </a:xfrm>
          <a:prstGeom prst="bentConnector3">
            <a:avLst>
              <a:gd name="adj1" fmla="val 11016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Elbow Connector 10547">
            <a:extLst>
              <a:ext uri="{FF2B5EF4-FFF2-40B4-BE49-F238E27FC236}">
                <a16:creationId xmlns:a16="http://schemas.microsoft.com/office/drawing/2014/main" id="{80D3C262-5DF4-254A-8251-000389C02562}"/>
              </a:ext>
            </a:extLst>
          </p:cNvPr>
          <p:cNvCxnSpPr>
            <a:cxnSpLocks noChangeShapeType="1"/>
            <a:stCxn id="44" idx="1"/>
            <a:endCxn id="11276" idx="1"/>
          </p:cNvCxnSpPr>
          <p:nvPr/>
        </p:nvCxnSpPr>
        <p:spPr bwMode="auto">
          <a:xfrm rot="10800000" flipV="1">
            <a:off x="1897064" y="1846324"/>
            <a:ext cx="2248693" cy="1721584"/>
          </a:xfrm>
          <a:prstGeom prst="bentConnector3">
            <a:avLst>
              <a:gd name="adj1" fmla="val 11016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Elbow Connector 10547">
            <a:extLst>
              <a:ext uri="{FF2B5EF4-FFF2-40B4-BE49-F238E27FC236}">
                <a16:creationId xmlns:a16="http://schemas.microsoft.com/office/drawing/2014/main" id="{3AAD1994-8B66-A648-B180-432BC42D7AE8}"/>
              </a:ext>
            </a:extLst>
          </p:cNvPr>
          <p:cNvCxnSpPr>
            <a:cxnSpLocks noChangeShapeType="1"/>
            <a:stCxn id="44" idx="1"/>
            <a:endCxn id="11277" idx="1"/>
          </p:cNvCxnSpPr>
          <p:nvPr/>
        </p:nvCxnSpPr>
        <p:spPr bwMode="auto">
          <a:xfrm rot="10800000" flipV="1">
            <a:off x="1897064" y="1846324"/>
            <a:ext cx="2248693" cy="2453420"/>
          </a:xfrm>
          <a:prstGeom prst="bentConnector3">
            <a:avLst>
              <a:gd name="adj1" fmla="val 11016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A976592D-07CA-B24F-9C63-090742A1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3105524"/>
            <a:ext cx="6415088" cy="75527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1300" dirty="0"/>
              <a:t>RIIKLIKUL TASEMEL KOOSTÖÖ ERAKONDADE, MINISTEERIUMITE JT HUVIGRUPPIDEGA MA</a:t>
            </a:r>
            <a:r>
              <a:rPr lang="et-EE" sz="1300" dirty="0"/>
              <a:t>-</a:t>
            </a:r>
            <a:r>
              <a:rPr lang="en-US" sz="1300" dirty="0"/>
              <a:t>JANDUSKESKKONNA ÜLDISTE TINGIMUSTE, SH MAKSU</a:t>
            </a:r>
            <a:r>
              <a:rPr lang="et-EE" sz="1300" dirty="0"/>
              <a:t>- ja TOETUS</a:t>
            </a:r>
            <a:r>
              <a:rPr lang="en-US" sz="1300" dirty="0"/>
              <a:t>KESKKOND, SEADUS</a:t>
            </a:r>
            <a:r>
              <a:rPr lang="et-EE" sz="1300" dirty="0"/>
              <a:t>-</a:t>
            </a:r>
            <a:r>
              <a:rPr lang="en-US" sz="1300" dirty="0"/>
              <a:t>LOOME, TEADUS- JA HARIDUSKESKKOND JM KUJUNDAMISEKS</a:t>
            </a:r>
            <a:r>
              <a:rPr lang="et-EE" sz="1300" dirty="0"/>
              <a:t> (sh RAHVUSVAHELINE)</a:t>
            </a:r>
            <a:endParaRPr lang="en-US" sz="1300" dirty="0"/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64FE5804-DBE0-1C44-8618-0C1B7CDE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4207501"/>
            <a:ext cx="6173788" cy="710093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1300" dirty="0"/>
              <a:t>VÄÄRTUSAHELAÜLENE KOOSTÖÖ BIOMAJANDUSETTEVÕTETE VAHEL TAASTUVATE LOODUSRESSURSSIDE TÕHUSAKS JA KESTLIKUKS VÄÄRINDAMISEKS</a:t>
            </a: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2645C2DD-4591-4A4D-9689-24E481927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5076033"/>
            <a:ext cx="6173788" cy="588107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1300" dirty="0"/>
              <a:t>KOOSTÖÖ LIIKMESETTEVÕTETE VAHEL </a:t>
            </a:r>
            <a:r>
              <a:rPr lang="et-EE" sz="1300" dirty="0"/>
              <a:t>TEGEVU</a:t>
            </a:r>
            <a:r>
              <a:rPr lang="en-US" sz="1300" dirty="0"/>
              <a:t>SVÕIMEKUSE NING RAHVUSVAHELISE KONKURENTSIVÕIME KASVATAMISEKS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265DA-2DCE-4445-9C46-BA7B7DB0B0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57DEB00-A522-404E-B577-801D705CA1E9}" type="slidenum">
              <a:rPr lang="en-US" smtClean="0"/>
              <a:pPr>
                <a:defRPr/>
              </a:pPr>
              <a:t>14</a:t>
            </a:fld>
            <a:endParaRPr lang="uk-UA" dirty="0"/>
          </a:p>
        </p:txBody>
      </p:sp>
      <p:cxnSp>
        <p:nvCxnSpPr>
          <p:cNvPr id="11286" name="Elbow Connector 10547">
            <a:extLst>
              <a:ext uri="{FF2B5EF4-FFF2-40B4-BE49-F238E27FC236}">
                <a16:creationId xmlns:a16="http://schemas.microsoft.com/office/drawing/2014/main" id="{AF0AD033-C767-8243-B109-1F6637A64A2C}"/>
              </a:ext>
            </a:extLst>
          </p:cNvPr>
          <p:cNvCxnSpPr>
            <a:cxnSpLocks noChangeShapeType="1"/>
            <a:stCxn id="11269" idx="0"/>
            <a:endCxn id="44" idx="2"/>
          </p:cNvCxnSpPr>
          <p:nvPr/>
        </p:nvCxnSpPr>
        <p:spPr bwMode="auto">
          <a:xfrm rot="16200000" flipV="1">
            <a:off x="8409853" y="1031865"/>
            <a:ext cx="355061" cy="246816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7" name="Elbow Connector 10547">
            <a:extLst>
              <a:ext uri="{FF2B5EF4-FFF2-40B4-BE49-F238E27FC236}">
                <a16:creationId xmlns:a16="http://schemas.microsoft.com/office/drawing/2014/main" id="{1D11BAEC-76C1-8346-BECC-262B0A2C52FE}"/>
              </a:ext>
            </a:extLst>
          </p:cNvPr>
          <p:cNvCxnSpPr>
            <a:cxnSpLocks noChangeShapeType="1"/>
            <a:stCxn id="11268" idx="0"/>
            <a:endCxn id="44" idx="2"/>
          </p:cNvCxnSpPr>
          <p:nvPr/>
        </p:nvCxnSpPr>
        <p:spPr bwMode="auto">
          <a:xfrm rot="16200000" flipV="1">
            <a:off x="7579207" y="1862511"/>
            <a:ext cx="346701" cy="79851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8" name="Elbow Connector 10547">
            <a:extLst>
              <a:ext uri="{FF2B5EF4-FFF2-40B4-BE49-F238E27FC236}">
                <a16:creationId xmlns:a16="http://schemas.microsoft.com/office/drawing/2014/main" id="{748A59DA-7051-2649-BE66-51D3ECA1F381}"/>
              </a:ext>
            </a:extLst>
          </p:cNvPr>
          <p:cNvCxnSpPr>
            <a:cxnSpLocks noChangeShapeType="1"/>
            <a:stCxn id="11267" idx="0"/>
            <a:endCxn id="44" idx="2"/>
          </p:cNvCxnSpPr>
          <p:nvPr/>
        </p:nvCxnSpPr>
        <p:spPr bwMode="auto">
          <a:xfrm rot="5400000" flipH="1" flipV="1">
            <a:off x="6769924" y="1903445"/>
            <a:ext cx="398404" cy="7683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F2716C28-B285-4D2C-A338-5C19B9AE2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290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F5F0-3784-4442-86E5-86687FC9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t-EE"/>
              <a:t>Maa on Eesti rikkus – </a:t>
            </a:r>
            <a:r>
              <a:rPr lang="et-EE" sz="2800"/>
              <a:t>EPKK ettepanekud Riigikogu valimisteks 2019 a.</a:t>
            </a:r>
            <a:endParaRPr lang="et-E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8AA1E-1447-FF4A-8572-95D6CC4D2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48039"/>
          </a:xfrm>
        </p:spPr>
        <p:txBody>
          <a:bodyPr>
            <a:noAutofit/>
          </a:bodyPr>
          <a:lstStyle/>
          <a:p>
            <a:r>
              <a:rPr lang="et-EE" sz="2400"/>
              <a:t>Terviklik maapoliitika</a:t>
            </a:r>
          </a:p>
          <a:p>
            <a:r>
              <a:rPr lang="et-EE" sz="2400"/>
              <a:t>Võrdsed konkurentsitingimused</a:t>
            </a:r>
          </a:p>
          <a:p>
            <a:r>
              <a:rPr lang="et-EE" sz="2400"/>
              <a:t>Terviklik riskijuhtimise poliitika</a:t>
            </a:r>
          </a:p>
          <a:p>
            <a:r>
              <a:rPr lang="et-EE" sz="2400"/>
              <a:t>Ekspordistrateegia</a:t>
            </a:r>
          </a:p>
          <a:p>
            <a:r>
              <a:rPr lang="et-EE" sz="2400"/>
              <a:t>Tarneahela tasakaalustus ja isevarustatus</a:t>
            </a:r>
          </a:p>
          <a:p>
            <a:r>
              <a:rPr lang="et-EE" sz="2400"/>
              <a:t>Vastutustundlik keskkonna- ja kliimapoliitika</a:t>
            </a:r>
          </a:p>
          <a:p>
            <a:r>
              <a:rPr lang="et-EE" sz="2400"/>
              <a:t>Kvalifitseeritud tööjõud</a:t>
            </a:r>
            <a:endParaRPr lang="et-EE" sz="2400" dirty="0"/>
          </a:p>
        </p:txBody>
      </p:sp>
      <p:pic>
        <p:nvPicPr>
          <p:cNvPr id="4" name="Pilt 4">
            <a:extLst>
              <a:ext uri="{FF2B5EF4-FFF2-40B4-BE49-F238E27FC236}">
                <a16:creationId xmlns:a16="http://schemas.microsoft.com/office/drawing/2014/main" id="{20B4EDA5-C7BC-3740-8E45-6B81D688E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85" y="-339681"/>
            <a:ext cx="3398981" cy="1129662"/>
          </a:xfrm>
          <a:prstGeom prst="rect">
            <a:avLst/>
          </a:prstGeom>
        </p:spPr>
      </p:pic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DB57D75-E5C7-444B-8BB3-F36EA939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9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141057" y="2603695"/>
            <a:ext cx="4375150" cy="5649201"/>
          </a:xfrm>
        </p:spPr>
        <p:txBody>
          <a:bodyPr>
            <a:normAutofit/>
          </a:bodyPr>
          <a:lstStyle/>
          <a:p>
            <a:r>
              <a:rPr lang="et-EE" sz="2400" i="1">
                <a:solidFill>
                  <a:srgbClr val="FF0000"/>
                </a:solidFill>
              </a:rPr>
              <a:t>Tuleviku kestlik toit 2030 </a:t>
            </a:r>
            <a:r>
              <a:rPr lang="et-EE"/>
              <a:t>–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4 põhivaldkonna – piim, teravili, liha ja aiandus – arengukava aastateks 2020-2030</a:t>
            </a:r>
          </a:p>
        </p:txBody>
      </p:sp>
      <p:pic>
        <p:nvPicPr>
          <p:cNvPr id="4" name="Pil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2089253"/>
            <a:ext cx="3784600" cy="33390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stkülik 5"/>
          <p:cNvSpPr/>
          <p:nvPr/>
        </p:nvSpPr>
        <p:spPr>
          <a:xfrm>
            <a:off x="2402039" y="486189"/>
            <a:ext cx="6976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PÕKA 2030  ja SEKTORI ARENGUKAVA </a:t>
            </a:r>
          </a:p>
        </p:txBody>
      </p:sp>
      <p:pic>
        <p:nvPicPr>
          <p:cNvPr id="7" name="Pilt 4">
            <a:extLst>
              <a:ext uri="{FF2B5EF4-FFF2-40B4-BE49-F238E27FC236}">
                <a16:creationId xmlns:a16="http://schemas.microsoft.com/office/drawing/2014/main" id="{A0B164C4-B4E2-794A-9E87-4AE5B9D1F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85" y="-1"/>
            <a:ext cx="3398981" cy="789981"/>
          </a:xfrm>
          <a:prstGeom prst="rect">
            <a:avLst/>
          </a:prstGeom>
        </p:spPr>
      </p:pic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AB13586-A0CC-4B63-97D0-8C2D87EA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0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</p:spPr>
        <p:txBody>
          <a:bodyPr/>
          <a:lstStyle/>
          <a:p>
            <a:pPr>
              <a:defRPr/>
            </a:pPr>
            <a:r>
              <a:rPr lang="et-EE" sz="3600"/>
              <a:t>Messid, näitused</a:t>
            </a:r>
            <a:endParaRPr lang="et-EE" sz="3600" dirty="0"/>
          </a:p>
        </p:txBody>
      </p:sp>
      <p:pic>
        <p:nvPicPr>
          <p:cNvPr id="4" name="Content Placeholder 3" descr="IMG_5570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 b="7123"/>
          <a:stretch>
            <a:fillRect/>
          </a:stretch>
        </p:blipFill>
        <p:spPr>
          <a:xfrm>
            <a:off x="1992313" y="1341439"/>
            <a:ext cx="7835900" cy="4319587"/>
          </a:xfrm>
          <a:prstGeom prst="rect">
            <a:avLst/>
          </a:prstGeom>
        </p:spPr>
      </p:pic>
      <p:pic>
        <p:nvPicPr>
          <p:cNvPr id="6" name="Pilt 4">
            <a:extLst>
              <a:ext uri="{FF2B5EF4-FFF2-40B4-BE49-F238E27FC236}">
                <a16:creationId xmlns:a16="http://schemas.microsoft.com/office/drawing/2014/main" id="{A65DD11E-181A-6143-B8A5-2C00DFA55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85" y="-339681"/>
            <a:ext cx="3398981" cy="1129662"/>
          </a:xfrm>
          <a:prstGeom prst="rect">
            <a:avLst/>
          </a:prstGeom>
        </p:spPr>
      </p:pic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FBA083AF-7A63-4B45-BDF2-97D28F96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82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889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et-EE" dirty="0"/>
              <a:t>Toidukvaliteedi märgid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908051"/>
            <a:ext cx="4040188" cy="720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t-EE" dirty="0"/>
              <a:t>Tunnustatud maitse</a:t>
            </a:r>
          </a:p>
        </p:txBody>
      </p:sp>
      <p:pic>
        <p:nvPicPr>
          <p:cNvPr id="7" name="Content Placeholder 6" descr="epkk_tm_green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" b="271"/>
          <a:stretch>
            <a:fillRect/>
          </a:stretch>
        </p:blipFill>
        <p:spPr>
          <a:xfrm>
            <a:off x="1981200" y="1916114"/>
            <a:ext cx="3759200" cy="36734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026" y="908051"/>
            <a:ext cx="4041775" cy="720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t-EE" dirty="0"/>
              <a:t>Tunnustatud Eesti </a:t>
            </a:r>
          </a:p>
          <a:p>
            <a:pPr>
              <a:defRPr/>
            </a:pPr>
            <a:r>
              <a:rPr lang="et-EE" dirty="0"/>
              <a:t>maitse</a:t>
            </a:r>
          </a:p>
        </p:txBody>
      </p:sp>
      <p:pic>
        <p:nvPicPr>
          <p:cNvPr id="8" name="Content Placeholder 7" descr="UUS-TEM_logo_cmyk.pdf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1119"/>
          <a:stretch>
            <a:fillRect/>
          </a:stretch>
        </p:blipFill>
        <p:spPr>
          <a:xfrm>
            <a:off x="6169026" y="1844676"/>
            <a:ext cx="4041775" cy="3889375"/>
          </a:xfrm>
        </p:spPr>
      </p:pic>
      <p:pic>
        <p:nvPicPr>
          <p:cNvPr id="10" name="Pilt 4">
            <a:extLst>
              <a:ext uri="{FF2B5EF4-FFF2-40B4-BE49-F238E27FC236}">
                <a16:creationId xmlns:a16="http://schemas.microsoft.com/office/drawing/2014/main" id="{95CD00CF-06B8-6E40-A9E7-F407912B95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-77148"/>
            <a:ext cx="2787555" cy="1129662"/>
          </a:xfrm>
          <a:prstGeom prst="rect">
            <a:avLst/>
          </a:prstGeom>
        </p:spPr>
      </p:pic>
      <p:pic>
        <p:nvPicPr>
          <p:cNvPr id="9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B70292EB-1CFB-4DF2-969C-66BF5741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32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5131496" y="2371343"/>
            <a:ext cx="5047989" cy="2827603"/>
          </a:xfrm>
        </p:spPr>
        <p:txBody>
          <a:bodyPr/>
          <a:lstStyle/>
          <a:p>
            <a:pPr marL="114300" indent="0">
              <a:buNone/>
            </a:pPr>
            <a:r>
              <a:rPr lang="et-EE" sz="4000" b="1" dirty="0"/>
              <a:t>Tänan tähelepanu eest!</a:t>
            </a:r>
          </a:p>
          <a:p>
            <a:pPr marL="114300" indent="0">
              <a:buNone/>
            </a:pPr>
            <a:r>
              <a:rPr lang="et-EE" dirty="0"/>
              <a:t>Tiina </a:t>
            </a:r>
            <a:r>
              <a:rPr lang="et-EE" dirty="0" err="1"/>
              <a:t>Saron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/>
              <a:t>.</a:t>
            </a:r>
          </a:p>
        </p:txBody>
      </p:sp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21" y="798973"/>
            <a:ext cx="3676293" cy="358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lt 23">
            <a:extLst>
              <a:ext uri="{FF2B5EF4-FFF2-40B4-BE49-F238E27FC236}">
                <a16:creationId xmlns:a16="http://schemas.microsoft.com/office/drawing/2014/main" id="{9829599D-AE70-4491-BE65-18D51F2F70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18" y="5198946"/>
            <a:ext cx="3398981" cy="911568"/>
          </a:xfrm>
          <a:prstGeom prst="rect">
            <a:avLst/>
          </a:prstGeom>
        </p:spPr>
      </p:pic>
      <p:pic>
        <p:nvPicPr>
          <p:cNvPr id="8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295E6580-2BE4-423C-A181-C0E2B719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78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981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600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Meie teekond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1981200" y="1600200"/>
            <a:ext cx="7619400" cy="47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1991-1995 – taasiseseisvus, oma riigi ülesehitus, oma põllumajanduspoliitika loomine,väliskaubanduse suunamuutus idast läände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 1995-2004 – ettevalmistused liitumiseks EL-ga, liikmelisus rahvusvahelistes organisatsioonides (</a:t>
            </a:r>
            <a:r>
              <a:rPr lang="et-EE" sz="2200" i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Codex</a:t>
            </a: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t-EE" sz="2200" i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Alimentarius</a:t>
            </a: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IPPC, OIE), WTO; vabakaubanduslepingud EL,EEA, BAFTA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III alates 2004 – tänapäev – EL liikmelisus, osa ühisest EL-i siseturust, ÜPP rakendamine, osalemine EL-i otsustusprotsessis, uued väljakutsed (biomajandus) 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D41E2C00-9DDD-4A45-8217-2FE3D843C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9" y="0"/>
            <a:ext cx="3398981" cy="1129662"/>
          </a:xfrm>
          <a:prstGeom prst="rect">
            <a:avLst/>
          </a:prstGeom>
        </p:spPr>
      </p:pic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8B1DBD9D-7015-42E6-B6F8-4E455D9D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1192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981200" y="274680"/>
            <a:ext cx="7619400" cy="91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Meenutusi siirdeperioodist </a:t>
            </a:r>
            <a:endParaRPr lang="et-EE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957943" y="1193800"/>
            <a:ext cx="9927771" cy="48876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buClr>
                <a:srgbClr val="A9A57C"/>
              </a:buClr>
              <a:buFont typeface="Arial"/>
              <a:buChar char="•"/>
            </a:pPr>
            <a:r>
              <a:rPr lang="et-EE" sz="24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Esimesed strutuursed muutused 1988 – traktorite ja põllumajandusmasinate müük eraisikutele põllumajanduslike ettevõtete taastamiseks</a:t>
            </a:r>
          </a:p>
          <a:p>
            <a:pPr marL="115200">
              <a:buClr>
                <a:srgbClr val="A9A57C"/>
              </a:buClr>
            </a:pP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buClr>
                <a:srgbClr val="A9A57C"/>
              </a:buClr>
              <a:buFont typeface="Arial"/>
              <a:buChar char="•"/>
            </a:pPr>
            <a:r>
              <a:rPr lang="et-EE" sz="24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Süsteemsed muutused algasid 1991 – maa- ja omandireform, rahvusliku valuuta kasutuselevõtt, ettevõtete erastamine</a:t>
            </a:r>
          </a:p>
          <a:p>
            <a:pPr marL="115200">
              <a:buClr>
                <a:srgbClr val="A9A57C"/>
              </a:buClr>
            </a:pP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buClr>
                <a:srgbClr val="A9A57C"/>
              </a:buClr>
              <a:buFont typeface="Arial"/>
              <a:buChar char="•"/>
            </a:pPr>
            <a:r>
              <a:rPr lang="et-EE" sz="24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Eesti põllumajandus- ja toidusektori siirdeperioodi hinnatakse edukaks</a:t>
            </a:r>
          </a:p>
          <a:p>
            <a:pPr marL="115200">
              <a:buClr>
                <a:srgbClr val="A9A57C"/>
              </a:buClr>
            </a:pPr>
            <a:endParaRPr lang="et-EE" sz="2400" spc="-1" dirty="0">
              <a:solidFill>
                <a:srgbClr val="2F2B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227880">
              <a:buClr>
                <a:srgbClr val="A9A57C"/>
              </a:buClr>
              <a:buFont typeface="Arial"/>
              <a:buChar char="•"/>
            </a:pPr>
            <a:r>
              <a:rPr lang="et-EE" sz="2400" b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Tegelikkuses läbis sektor suhteliselt radikaalse siirdeperioodi, mille jälgi tunda veel tänagi</a:t>
            </a:r>
            <a:endParaRPr lang="et-EE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F1EADE1B-D6E0-F847-8976-71901984B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09" y="0"/>
            <a:ext cx="3398981" cy="1129662"/>
          </a:xfrm>
          <a:prstGeom prst="rect">
            <a:avLst/>
          </a:prstGeom>
        </p:spPr>
      </p:pic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F75EEFAB-04CD-4D5C-915A-F73049F5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1412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981200" y="274680"/>
            <a:ext cx="7213600" cy="88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000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 </a:t>
            </a:r>
            <a:r>
              <a:rPr lang="et-EE" sz="4000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periood:  1991 -1995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1717963" y="1052640"/>
            <a:ext cx="9019309" cy="48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227880">
              <a:lnSpc>
                <a:spcPct val="12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Avatud piiridega majanduskeskkond; puuduvad nii </a:t>
            </a:r>
          </a:p>
          <a:p>
            <a:pPr marL="115200">
              <a:lnSpc>
                <a:spcPct val="120000"/>
              </a:lnSpc>
              <a:buClr>
                <a:srgbClr val="A9A57C"/>
              </a:buClr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ekspordi kui ka impordi piirangud; maareform, restitutsioon, erastamine, toetusmeetmete puudumine jne</a:t>
            </a:r>
          </a:p>
          <a:p>
            <a:pPr marL="115200">
              <a:lnSpc>
                <a:spcPct val="120000"/>
              </a:lnSpc>
              <a:buClr>
                <a:srgbClr val="A9A57C"/>
              </a:buClr>
            </a:pP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2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Ebavõrdne konkurents subsideeritud imporditud toiduga ja püüd oma </a:t>
            </a:r>
            <a:r>
              <a:rPr lang="et-EE" sz="2200" b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põllumajandussaaduste väliskaubandust suunata idast läände</a:t>
            </a:r>
          </a:p>
          <a:p>
            <a:pPr marL="343080" indent="-227880">
              <a:lnSpc>
                <a:spcPct val="12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Toiduohutuse nõuete ja järelevalvesüsteemi ülesehitus lähtudes rahvusvahelistest põhimõtetest (liikmelisus </a:t>
            </a:r>
            <a:r>
              <a:rPr lang="et-EE" sz="2200" i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Codex Alimentarius</a:t>
            </a: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OIE, IPPC)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2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200" b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Vabakaubanduslepingud</a:t>
            </a: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mille raames soodustariifi kvoodid peamistele põllumajandussaadustele</a:t>
            </a:r>
          </a:p>
          <a:p>
            <a:pPr marL="115200">
              <a:lnSpc>
                <a:spcPct val="120000"/>
              </a:lnSpc>
              <a:buClr>
                <a:srgbClr val="A9A57C"/>
              </a:buClr>
            </a:pP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F8A02FD5-A357-1541-B3CB-42BBF432E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9" y="28241"/>
            <a:ext cx="3398981" cy="1129662"/>
          </a:xfrm>
          <a:prstGeom prst="rect">
            <a:avLst/>
          </a:prstGeom>
        </p:spPr>
      </p:pic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BF11590E-12E7-41B3-A9F9-33C2A4C50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8287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t-E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Eksportijast importijaks </a:t>
            </a:r>
            <a:br>
              <a:rPr lang="et-E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</a:br>
            <a:r>
              <a:rPr lang="et-E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(põllumajandussaaduste väliskaubandusbilanss, </a:t>
            </a:r>
            <a:br>
              <a:rPr lang="et-E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</a:br>
            <a:r>
              <a:rPr lang="et-E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allikas MeM)</a:t>
            </a:r>
          </a:p>
        </p:txBody>
      </p:sp>
      <p:graphicFrame>
        <p:nvGraphicFramePr>
          <p:cNvPr id="4" name="Diagramm 1"/>
          <p:cNvGraphicFramePr>
            <a:graphicFrameLocks noGrp="1"/>
          </p:cNvGraphicFramePr>
          <p:nvPr>
            <p:ph idx="4294967295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lt 4">
            <a:extLst>
              <a:ext uri="{FF2B5EF4-FFF2-40B4-BE49-F238E27FC236}">
                <a16:creationId xmlns:a16="http://schemas.microsoft.com/office/drawing/2014/main" id="{5857A1D7-6101-6A41-AE35-874DBBCCA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9" y="91799"/>
            <a:ext cx="3398981" cy="1129662"/>
          </a:xfrm>
          <a:prstGeom prst="rect">
            <a:avLst/>
          </a:prstGeom>
        </p:spPr>
      </p:pic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A8C135A6-1AB9-45C0-8ED0-3CA820CB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99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981200" y="274680"/>
            <a:ext cx="7239000" cy="804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600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Rahvusvaheline koostöö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1981200" y="1079500"/>
            <a:ext cx="7619400" cy="50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1994 – strateegiagrupp (ministeeriumid, ülikoolid, erialaorganisatsioonid) – “Põllumajanduse säästva arengu pikaajaline strateegia” koostöös FAO-ga; lisaks mitmed sektori analüüsid (piim, teravili)</a:t>
            </a:r>
          </a:p>
          <a:p>
            <a:pPr>
              <a:buClr>
                <a:srgbClr val="A9A57C"/>
              </a:buClr>
            </a:pPr>
            <a:endParaRPr lang="et-EE" sz="2200" spc="-1" dirty="0">
              <a:solidFill>
                <a:srgbClr val="2F2B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1995-1998, HACCP-süsteemi kasutuselevõtt toidusektoris </a:t>
            </a:r>
          </a:p>
          <a:p>
            <a:pPr marL="216000" indent="-216000"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 PHARE projekt)</a:t>
            </a:r>
          </a:p>
          <a:p>
            <a:pPr>
              <a:lnSpc>
                <a:spcPct val="100000"/>
              </a:lnSpc>
              <a:buClr>
                <a:srgbClr val="A9A57C"/>
              </a:buClr>
            </a:pP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Aktiivsed partnerid Piimaliit, Lihaliit, Leivaliit, Toiduliit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A9A57C"/>
              </a:buClr>
              <a:buFont typeface="Arial"/>
              <a:buChar char="•"/>
            </a:pPr>
            <a:r>
              <a:rPr lang="et-EE" sz="22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Lisaks mitmeid koostööprojekte loomatervise, farmitehnoloogiate ja söötmise valdkonnas (Taani, Soome)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C2A092D6-3213-0248-B715-2425A9372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09" y="0"/>
            <a:ext cx="3398981" cy="1129662"/>
          </a:xfrm>
          <a:prstGeom prst="rect">
            <a:avLst/>
          </a:prstGeom>
        </p:spPr>
      </p:pic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3B79B360-2FD9-4B4C-931F-59782A09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647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2362080" y="0"/>
            <a:ext cx="7476480" cy="92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600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II periood: 1995-2004</a:t>
            </a:r>
            <a:endParaRPr lang="et-E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2350920" y="1197000"/>
            <a:ext cx="7476480" cy="42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6073" y="1166842"/>
            <a:ext cx="9947563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227880">
              <a:lnSpc>
                <a:spcPct val="9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4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Ettevalmistused liitumiseks Euroopa Liiduga – </a:t>
            </a:r>
            <a:r>
              <a:rPr lang="et-EE" sz="2400" b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ühinemine ilma üleminekuperioodita</a:t>
            </a:r>
          </a:p>
          <a:p>
            <a:pPr marL="343080" indent="-227880">
              <a:lnSpc>
                <a:spcPct val="9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4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Põllumajandussaaduste töötlemisel EL-i toiduohutuse nõuded kesksel kohal</a:t>
            </a:r>
          </a:p>
          <a:p>
            <a:pPr marL="115200">
              <a:lnSpc>
                <a:spcPct val="90000"/>
              </a:lnSpc>
              <a:buClr>
                <a:srgbClr val="A9A57C"/>
              </a:buClr>
            </a:pPr>
            <a:endParaRPr lang="et-EE" sz="2400" spc="-1" dirty="0">
              <a:solidFill>
                <a:srgbClr val="2F2B2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343080" indent="-227880">
              <a:lnSpc>
                <a:spcPct val="9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400" dirty="0">
                <a:latin typeface="Calibri"/>
                <a:cs typeface="Calibri"/>
              </a:rPr>
              <a:t>Detailne plaan NPAA ( National Plan of Adoption of the </a:t>
            </a:r>
            <a:r>
              <a:rPr lang="et-EE" sz="2400" i="1" dirty="0">
                <a:latin typeface="Calibri"/>
                <a:cs typeface="Calibri"/>
              </a:rPr>
              <a:t>Acquis</a:t>
            </a:r>
            <a:r>
              <a:rPr lang="et-EE" sz="2400" dirty="0">
                <a:latin typeface="Calibri"/>
                <a:cs typeface="Calibri"/>
              </a:rPr>
              <a:t>, esimene koostati 1996, täiendati kuni liitumiseni.</a:t>
            </a:r>
            <a:endParaRPr lang="et-E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t-E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343080" indent="-227880">
              <a:lnSpc>
                <a:spcPct val="9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400" b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Vabakaubandusleping EL-iga ja selle raames saadud kvootide kasutamine</a:t>
            </a:r>
            <a:endParaRPr lang="et-EE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t-E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343080" indent="-227880">
              <a:lnSpc>
                <a:spcPct val="9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4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Põllumajandusorganisatsioonide ühinemine rahvusvaheliste erialorganisatsioonidega (EDA, EUCOLAIT, Copa-Cogeca)</a:t>
            </a:r>
            <a:endParaRPr lang="et-E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</p:txBody>
      </p:sp>
      <p:pic>
        <p:nvPicPr>
          <p:cNvPr id="6" name="Pilt 4">
            <a:extLst>
              <a:ext uri="{FF2B5EF4-FFF2-40B4-BE49-F238E27FC236}">
                <a16:creationId xmlns:a16="http://schemas.microsoft.com/office/drawing/2014/main" id="{5A2454A2-B1B3-BA45-9820-1F78BD7C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9" y="67338"/>
            <a:ext cx="3398981" cy="1129662"/>
          </a:xfrm>
          <a:prstGeom prst="rect">
            <a:avLst/>
          </a:prstGeom>
        </p:spPr>
      </p:pic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DF755A1-EBEA-4CE5-8576-93D457FE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230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81891" y="273600"/>
            <a:ext cx="9311409" cy="1144800"/>
          </a:xfrm>
        </p:spPr>
        <p:txBody>
          <a:bodyPr>
            <a:normAutofit/>
          </a:bodyPr>
          <a:lstStyle/>
          <a:p>
            <a:br>
              <a:rPr lang="et-EE" dirty="0"/>
            </a:br>
            <a:r>
              <a:rPr lang="et-EE" sz="2000" dirty="0">
                <a:latin typeface="Cambria" panose="02040503050406030204" pitchFamily="18" charset="0"/>
              </a:rPr>
              <a:t> Näide: piimatöötlemisettevõtete nõuetele vastavuse ja võimsuste kasutamise hindamine tootmiskvoodi taotlemiseks, 2000 a.</a:t>
            </a: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84789445"/>
              </p:ext>
            </p:extLst>
          </p:nvPr>
        </p:nvGraphicFramePr>
        <p:xfrm>
          <a:off x="581891" y="1412777"/>
          <a:ext cx="10584873" cy="441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lt 4">
            <a:extLst>
              <a:ext uri="{FF2B5EF4-FFF2-40B4-BE49-F238E27FC236}">
                <a16:creationId xmlns:a16="http://schemas.microsoft.com/office/drawing/2014/main" id="{A2A0447D-24E7-3447-9B26-492C09BD7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-181550"/>
            <a:ext cx="3187942" cy="1129662"/>
          </a:xfrm>
          <a:prstGeom prst="rect">
            <a:avLst/>
          </a:prstGeom>
        </p:spPr>
      </p:pic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E3F0182A-3460-43B6-805A-1EA733BC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3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981200" y="274680"/>
            <a:ext cx="76194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600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III periood</a:t>
            </a:r>
            <a:r>
              <a:rPr lang="en-GB" sz="4600" spc="-94" dirty="0">
                <a:solidFill>
                  <a:srgbClr val="675E47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: 2004...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1039091" y="1197000"/>
            <a:ext cx="10169236" cy="4649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227880">
              <a:lnSpc>
                <a:spcPct val="11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400" b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Liitumine Euroopa Liiduga</a:t>
            </a:r>
          </a:p>
          <a:p>
            <a:pPr marL="115200">
              <a:lnSpc>
                <a:spcPct val="110000"/>
              </a:lnSpc>
              <a:buClr>
                <a:srgbClr val="A9A57C"/>
              </a:buClr>
            </a:pPr>
            <a:endParaRPr lang="et-EE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100" indent="-342900">
              <a:lnSpc>
                <a:spcPct val="110000"/>
              </a:lnSpc>
              <a:buClr>
                <a:srgbClr val="A9A57C"/>
              </a:buClr>
              <a:buFont typeface="Wingdings" pitchFamily="2" charset="2"/>
              <a:buChar char="Ø"/>
            </a:pPr>
            <a:r>
              <a:rPr lang="et-EE" sz="24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Eesti on osa ühisest siseturust ja osaleb EL-i otsustusprotsessis (läbi ministeeriumite + rahvusvahelised organisatsioonid)</a:t>
            </a:r>
            <a:endParaRPr lang="et-E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100" indent="-342900">
              <a:lnSpc>
                <a:spcPct val="110000"/>
              </a:lnSpc>
              <a:buClr>
                <a:srgbClr val="A9A57C"/>
              </a:buClr>
              <a:buFont typeface="Wingdings" pitchFamily="2" charset="2"/>
              <a:buChar char="Ø"/>
            </a:pPr>
            <a:r>
              <a:rPr lang="et-EE" sz="24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rakendatud ühised poliitikad (ÜPP reform, ÜPP 2020+)</a:t>
            </a:r>
          </a:p>
          <a:p>
            <a:pPr marL="458100" indent="-342900">
              <a:lnSpc>
                <a:spcPct val="110000"/>
              </a:lnSpc>
              <a:buClr>
                <a:srgbClr val="A9A57C"/>
              </a:buClr>
              <a:buFont typeface="Wingdings" pitchFamily="2" charset="2"/>
              <a:buChar char="Ø"/>
            </a:pPr>
            <a:r>
              <a:rPr lang="et-EE" sz="24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sektor täna laua taga infoga oma kanalitest </a:t>
            </a:r>
          </a:p>
          <a:p>
            <a:pPr marL="458100" indent="-342900">
              <a:lnSpc>
                <a:spcPct val="110000"/>
              </a:lnSpc>
              <a:buClr>
                <a:srgbClr val="A9A57C"/>
              </a:buClr>
              <a:buFont typeface="Wingdings" pitchFamily="2" charset="2"/>
              <a:buChar char="Ø"/>
            </a:pPr>
            <a:r>
              <a:rPr lang="et-EE" sz="2400" spc="-1" dirty="0" err="1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ühispositsioonid</a:t>
            </a:r>
            <a:r>
              <a:rPr lang="et-EE" sz="2400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teiste põllumajandusorganisatsioonidega </a:t>
            </a:r>
          </a:p>
          <a:p>
            <a:pPr marL="458100" indent="-342900">
              <a:lnSpc>
                <a:spcPct val="110000"/>
              </a:lnSpc>
              <a:buClr>
                <a:srgbClr val="A9A57C"/>
              </a:buClr>
              <a:buFont typeface="Wingdings" pitchFamily="2" charset="2"/>
              <a:buChar char="Ø"/>
            </a:pPr>
            <a:endParaRPr lang="et-EE" sz="2400" spc="-1" dirty="0">
              <a:solidFill>
                <a:srgbClr val="2F2B2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227880">
              <a:lnSpc>
                <a:spcPct val="110000"/>
              </a:lnSpc>
              <a:buClr>
                <a:srgbClr val="A9A57C"/>
              </a:buClr>
              <a:buFont typeface="Arial"/>
              <a:buChar char="•"/>
            </a:pPr>
            <a:r>
              <a:rPr lang="et-EE" sz="2400" b="1" spc="-1" dirty="0">
                <a:solidFill>
                  <a:srgbClr val="2F2B2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SAPARD, MAK, Sektori strateegiad</a:t>
            </a:r>
          </a:p>
          <a:p>
            <a:pPr marL="115200">
              <a:lnSpc>
                <a:spcPct val="110000"/>
              </a:lnSpc>
              <a:buClr>
                <a:srgbClr val="A9A57C"/>
              </a:buClr>
            </a:pPr>
            <a:endParaRPr lang="et-E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5A9F8C6B-0331-0D4A-BF9C-1D80A8696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09" y="0"/>
            <a:ext cx="3398981" cy="1129662"/>
          </a:xfrm>
          <a:prstGeom prst="rect">
            <a:avLst/>
          </a:prstGeom>
        </p:spPr>
      </p:pic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3CBEBBFD-0657-49A0-9BE2-81DC825E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509" y="6055702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71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1031</Words>
  <Application>Microsoft Office PowerPoint</Application>
  <PresentationFormat>Laiekraan</PresentationFormat>
  <Paragraphs>177</Paragraphs>
  <Slides>19</Slides>
  <Notes>15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Gill Sans MT</vt:lpstr>
      <vt:lpstr>Times New Roman</vt:lpstr>
      <vt:lpstr>Wingdings</vt:lpstr>
      <vt:lpstr>Gallery</vt:lpstr>
      <vt:lpstr>Katusorganisatsiooni roll ja võimalused väikemeiereide tegevuse toetamisel</vt:lpstr>
      <vt:lpstr>PowerPointi esitlus</vt:lpstr>
      <vt:lpstr>PowerPointi esitlus</vt:lpstr>
      <vt:lpstr>PowerPointi esitlus</vt:lpstr>
      <vt:lpstr>Eksportijast importijaks  (põllumajandussaaduste väliskaubandusbilanss,  allikas MeM)</vt:lpstr>
      <vt:lpstr>PowerPointi esitlus</vt:lpstr>
      <vt:lpstr>PowerPointi esitlus</vt:lpstr>
      <vt:lpstr>  Näide: piimatöötlemisettevõtete nõuetele vastavuse ja võimsuste kasutamise hindamine tootmiskvoodi taotlemiseks, 2000 a.</vt:lpstr>
      <vt:lpstr>PowerPointi esitlus</vt:lpstr>
      <vt:lpstr>PowerPointi esitlus</vt:lpstr>
      <vt:lpstr>PowerPointi esitlus</vt:lpstr>
      <vt:lpstr>EPKK täna </vt:lpstr>
      <vt:lpstr>EPKK MISSIOON JA VISIOON</vt:lpstr>
      <vt:lpstr>PowerPointi esitlus</vt:lpstr>
      <vt:lpstr>Maa on Eesti rikkus – EPKK ettepanekud Riigikogu valimisteks 2019 a.</vt:lpstr>
      <vt:lpstr>PowerPointi esitlus</vt:lpstr>
      <vt:lpstr>Messid, näitused</vt:lpstr>
      <vt:lpstr>Toidukvaliteedi märgid 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piimatoimkond</dc:title>
  <dc:creator>Tiina Saron</dc:creator>
  <cp:lastModifiedBy>Eneken Viks</cp:lastModifiedBy>
  <cp:revision>37</cp:revision>
  <dcterms:created xsi:type="dcterms:W3CDTF">2019-09-18T11:10:52Z</dcterms:created>
  <dcterms:modified xsi:type="dcterms:W3CDTF">2019-10-08T05:57:57Z</dcterms:modified>
</cp:coreProperties>
</file>