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69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9" r:id="rId17"/>
    <p:sldId id="281" r:id="rId18"/>
    <p:sldId id="283" r:id="rId19"/>
    <p:sldId id="282" r:id="rId20"/>
    <p:sldId id="277" r:id="rId21"/>
    <p:sldId id="278" r:id="rId22"/>
    <p:sldId id="285" r:id="rId23"/>
    <p:sldId id="286" r:id="rId24"/>
    <p:sldId id="287" r:id="rId25"/>
    <p:sldId id="288" r:id="rId26"/>
    <p:sldId id="289" r:id="rId27"/>
    <p:sldId id="291" r:id="rId28"/>
    <p:sldId id="290" r:id="rId29"/>
    <p:sldId id="292" r:id="rId30"/>
    <p:sldId id="293" r:id="rId31"/>
    <p:sldId id="294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C0000"/>
    <a:srgbClr val="0000CC"/>
    <a:srgbClr val="339933"/>
    <a:srgbClr val="000099"/>
    <a:srgbClr val="2882E4"/>
    <a:srgbClr val="00CC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57850-C996-4561-89E6-28B47395488D}" v="35" dt="2019-10-08T05:40:57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8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eken Viks" userId="5197f4b4-7523-4ee5-81f8-cf3e349bfe72" providerId="ADAL" clId="{01357850-C996-4561-89E6-28B47395488D}"/>
    <pc:docChg chg="undo modSld">
      <pc:chgData name="Eneken Viks" userId="5197f4b4-7523-4ee5-81f8-cf3e349bfe72" providerId="ADAL" clId="{01357850-C996-4561-89E6-28B47395488D}" dt="2019-10-08T05:40:57.453" v="36"/>
      <pc:docMkLst>
        <pc:docMk/>
      </pc:docMkLst>
      <pc:sldChg chg="addSp modSp">
        <pc:chgData name="Eneken Viks" userId="5197f4b4-7523-4ee5-81f8-cf3e349bfe72" providerId="ADAL" clId="{01357850-C996-4561-89E6-28B47395488D}" dt="2019-10-08T05:40:06.262" v="1" actId="1076"/>
        <pc:sldMkLst>
          <pc:docMk/>
          <pc:sldMk cId="2294570739" sldId="257"/>
        </pc:sldMkLst>
        <pc:picChg chg="add mod">
          <ac:chgData name="Eneken Viks" userId="5197f4b4-7523-4ee5-81f8-cf3e349bfe72" providerId="ADAL" clId="{01357850-C996-4561-89E6-28B47395488D}" dt="2019-10-08T05:40:06.262" v="1" actId="1076"/>
          <ac:picMkLst>
            <pc:docMk/>
            <pc:sldMk cId="2294570739" sldId="257"/>
            <ac:picMk id="8" creationId="{5912EC91-FE3D-4D70-BC36-685F9A0B2713}"/>
          </ac:picMkLst>
        </pc:picChg>
      </pc:sldChg>
      <pc:sldChg chg="addSp delSp modSp">
        <pc:chgData name="Eneken Viks" userId="5197f4b4-7523-4ee5-81f8-cf3e349bfe72" providerId="ADAL" clId="{01357850-C996-4561-89E6-28B47395488D}" dt="2019-10-08T05:40:16.074" v="8" actId="1076"/>
        <pc:sldMkLst>
          <pc:docMk/>
          <pc:sldMk cId="2812239660" sldId="258"/>
        </pc:sldMkLst>
        <pc:picChg chg="add mod">
          <ac:chgData name="Eneken Viks" userId="5197f4b4-7523-4ee5-81f8-cf3e349bfe72" providerId="ADAL" clId="{01357850-C996-4561-89E6-28B47395488D}" dt="2019-10-08T05:40:10.510" v="4" actId="1076"/>
          <ac:picMkLst>
            <pc:docMk/>
            <pc:sldMk cId="2812239660" sldId="258"/>
            <ac:picMk id="8" creationId="{02FAB1DB-4024-4A4F-918D-0F2E1E52DADA}"/>
          </ac:picMkLst>
        </pc:picChg>
        <pc:picChg chg="add del">
          <ac:chgData name="Eneken Viks" userId="5197f4b4-7523-4ee5-81f8-cf3e349bfe72" providerId="ADAL" clId="{01357850-C996-4561-89E6-28B47395488D}" dt="2019-10-08T05:40:13.560" v="6"/>
          <ac:picMkLst>
            <pc:docMk/>
            <pc:sldMk cId="2812239660" sldId="258"/>
            <ac:picMk id="9" creationId="{A38A8EE5-71F3-4187-A915-847756536B4D}"/>
          </ac:picMkLst>
        </pc:picChg>
        <pc:picChg chg="mod">
          <ac:chgData name="Eneken Viks" userId="5197f4b4-7523-4ee5-81f8-cf3e349bfe72" providerId="ADAL" clId="{01357850-C996-4561-89E6-28B47395488D}" dt="2019-10-08T05:40:16.074" v="8" actId="1076"/>
          <ac:picMkLst>
            <pc:docMk/>
            <pc:sldMk cId="2812239660" sldId="258"/>
            <ac:picMk id="36" creationId="{00000000-0000-0000-0000-000000000000}"/>
          </ac:picMkLst>
        </pc:picChg>
      </pc:sldChg>
      <pc:sldChg chg="addSp">
        <pc:chgData name="Eneken Viks" userId="5197f4b4-7523-4ee5-81f8-cf3e349bfe72" providerId="ADAL" clId="{01357850-C996-4561-89E6-28B47395488D}" dt="2019-10-08T05:40:18.199" v="9"/>
        <pc:sldMkLst>
          <pc:docMk/>
          <pc:sldMk cId="1229026067" sldId="259"/>
        </pc:sldMkLst>
        <pc:picChg chg="add">
          <ac:chgData name="Eneken Viks" userId="5197f4b4-7523-4ee5-81f8-cf3e349bfe72" providerId="ADAL" clId="{01357850-C996-4561-89E6-28B47395488D}" dt="2019-10-08T05:40:18.199" v="9"/>
          <ac:picMkLst>
            <pc:docMk/>
            <pc:sldMk cId="1229026067" sldId="259"/>
            <ac:picMk id="9" creationId="{CA1D61F0-9682-4F56-A532-8DA84B6EC050}"/>
          </ac:picMkLst>
        </pc:picChg>
      </pc:sldChg>
      <pc:sldChg chg="addSp">
        <pc:chgData name="Eneken Viks" userId="5197f4b4-7523-4ee5-81f8-cf3e349bfe72" providerId="ADAL" clId="{01357850-C996-4561-89E6-28B47395488D}" dt="2019-10-08T05:40:19.626" v="10"/>
        <pc:sldMkLst>
          <pc:docMk/>
          <pc:sldMk cId="61718576" sldId="262"/>
        </pc:sldMkLst>
        <pc:picChg chg="add">
          <ac:chgData name="Eneken Viks" userId="5197f4b4-7523-4ee5-81f8-cf3e349bfe72" providerId="ADAL" clId="{01357850-C996-4561-89E6-28B47395488D}" dt="2019-10-08T05:40:19.626" v="10"/>
          <ac:picMkLst>
            <pc:docMk/>
            <pc:sldMk cId="61718576" sldId="262"/>
            <ac:picMk id="12" creationId="{D874E495-96BB-4A44-A466-08986E09CC05}"/>
          </ac:picMkLst>
        </pc:picChg>
      </pc:sldChg>
      <pc:sldChg chg="addSp">
        <pc:chgData name="Eneken Viks" userId="5197f4b4-7523-4ee5-81f8-cf3e349bfe72" providerId="ADAL" clId="{01357850-C996-4561-89E6-28B47395488D}" dt="2019-10-08T05:40:21.977" v="11"/>
        <pc:sldMkLst>
          <pc:docMk/>
          <pc:sldMk cId="3476663044" sldId="263"/>
        </pc:sldMkLst>
        <pc:picChg chg="add">
          <ac:chgData name="Eneken Viks" userId="5197f4b4-7523-4ee5-81f8-cf3e349bfe72" providerId="ADAL" clId="{01357850-C996-4561-89E6-28B47395488D}" dt="2019-10-08T05:40:21.977" v="11"/>
          <ac:picMkLst>
            <pc:docMk/>
            <pc:sldMk cId="3476663044" sldId="263"/>
            <ac:picMk id="17" creationId="{1FAFA994-C8B9-4873-8DBD-74F39842B0F3}"/>
          </ac:picMkLst>
        </pc:picChg>
      </pc:sldChg>
      <pc:sldChg chg="addSp">
        <pc:chgData name="Eneken Viks" userId="5197f4b4-7523-4ee5-81f8-cf3e349bfe72" providerId="ADAL" clId="{01357850-C996-4561-89E6-28B47395488D}" dt="2019-10-08T05:40:23.225" v="12"/>
        <pc:sldMkLst>
          <pc:docMk/>
          <pc:sldMk cId="1836401301" sldId="264"/>
        </pc:sldMkLst>
        <pc:picChg chg="add">
          <ac:chgData name="Eneken Viks" userId="5197f4b4-7523-4ee5-81f8-cf3e349bfe72" providerId="ADAL" clId="{01357850-C996-4561-89E6-28B47395488D}" dt="2019-10-08T05:40:23.225" v="12"/>
          <ac:picMkLst>
            <pc:docMk/>
            <pc:sldMk cId="1836401301" sldId="264"/>
            <ac:picMk id="10" creationId="{6B85BFE4-EB76-4B7F-9F00-D6366B7A0DA0}"/>
          </ac:picMkLst>
        </pc:picChg>
      </pc:sldChg>
      <pc:sldChg chg="addSp">
        <pc:chgData name="Eneken Viks" userId="5197f4b4-7523-4ee5-81f8-cf3e349bfe72" providerId="ADAL" clId="{01357850-C996-4561-89E6-28B47395488D}" dt="2019-10-08T05:40:25.225" v="13"/>
        <pc:sldMkLst>
          <pc:docMk/>
          <pc:sldMk cId="1356535928" sldId="266"/>
        </pc:sldMkLst>
        <pc:picChg chg="add">
          <ac:chgData name="Eneken Viks" userId="5197f4b4-7523-4ee5-81f8-cf3e349bfe72" providerId="ADAL" clId="{01357850-C996-4561-89E6-28B47395488D}" dt="2019-10-08T05:40:25.225" v="13"/>
          <ac:picMkLst>
            <pc:docMk/>
            <pc:sldMk cId="1356535928" sldId="266"/>
            <ac:picMk id="13" creationId="{F0FE1748-6128-4670-B5F8-66A59C7F1C50}"/>
          </ac:picMkLst>
        </pc:picChg>
      </pc:sldChg>
      <pc:sldChg chg="addSp">
        <pc:chgData name="Eneken Viks" userId="5197f4b4-7523-4ee5-81f8-cf3e349bfe72" providerId="ADAL" clId="{01357850-C996-4561-89E6-28B47395488D}" dt="2019-10-08T05:40:26.776" v="14"/>
        <pc:sldMkLst>
          <pc:docMk/>
          <pc:sldMk cId="4265036378" sldId="267"/>
        </pc:sldMkLst>
        <pc:picChg chg="add">
          <ac:chgData name="Eneken Viks" userId="5197f4b4-7523-4ee5-81f8-cf3e349bfe72" providerId="ADAL" clId="{01357850-C996-4561-89E6-28B47395488D}" dt="2019-10-08T05:40:26.776" v="14"/>
          <ac:picMkLst>
            <pc:docMk/>
            <pc:sldMk cId="4265036378" sldId="267"/>
            <ac:picMk id="7" creationId="{2D56EE99-815D-43C4-BB17-198C8E76FF07}"/>
          </ac:picMkLst>
        </pc:picChg>
      </pc:sldChg>
      <pc:sldChg chg="addSp">
        <pc:chgData name="Eneken Viks" userId="5197f4b4-7523-4ee5-81f8-cf3e349bfe72" providerId="ADAL" clId="{01357850-C996-4561-89E6-28B47395488D}" dt="2019-10-08T05:40:07.745" v="2"/>
        <pc:sldMkLst>
          <pc:docMk/>
          <pc:sldMk cId="2294570739" sldId="269"/>
        </pc:sldMkLst>
        <pc:picChg chg="add">
          <ac:chgData name="Eneken Viks" userId="5197f4b4-7523-4ee5-81f8-cf3e349bfe72" providerId="ADAL" clId="{01357850-C996-4561-89E6-28B47395488D}" dt="2019-10-08T05:40:07.745" v="2"/>
          <ac:picMkLst>
            <pc:docMk/>
            <pc:sldMk cId="2294570739" sldId="269"/>
            <ac:picMk id="6" creationId="{66D2CBA0-132D-4326-958E-46850EB447B4}"/>
          </ac:picMkLst>
        </pc:picChg>
      </pc:sldChg>
      <pc:sldChg chg="addSp">
        <pc:chgData name="Eneken Viks" userId="5197f4b4-7523-4ee5-81f8-cf3e349bfe72" providerId="ADAL" clId="{01357850-C996-4561-89E6-28B47395488D}" dt="2019-10-08T05:40:27.760" v="15"/>
        <pc:sldMkLst>
          <pc:docMk/>
          <pc:sldMk cId="1764168518" sldId="270"/>
        </pc:sldMkLst>
        <pc:picChg chg="add">
          <ac:chgData name="Eneken Viks" userId="5197f4b4-7523-4ee5-81f8-cf3e349bfe72" providerId="ADAL" clId="{01357850-C996-4561-89E6-28B47395488D}" dt="2019-10-08T05:40:27.760" v="15"/>
          <ac:picMkLst>
            <pc:docMk/>
            <pc:sldMk cId="1764168518" sldId="270"/>
            <ac:picMk id="8" creationId="{C79F036C-F2D8-4DF4-821A-8786BB29F917}"/>
          </ac:picMkLst>
        </pc:picChg>
      </pc:sldChg>
      <pc:sldChg chg="addSp">
        <pc:chgData name="Eneken Viks" userId="5197f4b4-7523-4ee5-81f8-cf3e349bfe72" providerId="ADAL" clId="{01357850-C996-4561-89E6-28B47395488D}" dt="2019-10-08T05:40:28.839" v="16"/>
        <pc:sldMkLst>
          <pc:docMk/>
          <pc:sldMk cId="4279129477" sldId="271"/>
        </pc:sldMkLst>
        <pc:picChg chg="add">
          <ac:chgData name="Eneken Viks" userId="5197f4b4-7523-4ee5-81f8-cf3e349bfe72" providerId="ADAL" clId="{01357850-C996-4561-89E6-28B47395488D}" dt="2019-10-08T05:40:28.839" v="16"/>
          <ac:picMkLst>
            <pc:docMk/>
            <pc:sldMk cId="4279129477" sldId="271"/>
            <ac:picMk id="8" creationId="{FB3C967A-86B1-4AA6-B738-A7199CE9902A}"/>
          </ac:picMkLst>
        </pc:picChg>
      </pc:sldChg>
      <pc:sldChg chg="addSp">
        <pc:chgData name="Eneken Viks" userId="5197f4b4-7523-4ee5-81f8-cf3e349bfe72" providerId="ADAL" clId="{01357850-C996-4561-89E6-28B47395488D}" dt="2019-10-08T05:40:30.239" v="17"/>
        <pc:sldMkLst>
          <pc:docMk/>
          <pc:sldMk cId="2201503075" sldId="272"/>
        </pc:sldMkLst>
        <pc:picChg chg="add">
          <ac:chgData name="Eneken Viks" userId="5197f4b4-7523-4ee5-81f8-cf3e349bfe72" providerId="ADAL" clId="{01357850-C996-4561-89E6-28B47395488D}" dt="2019-10-08T05:40:30.239" v="17"/>
          <ac:picMkLst>
            <pc:docMk/>
            <pc:sldMk cId="2201503075" sldId="272"/>
            <ac:picMk id="7" creationId="{9AA38CE3-52B0-4826-8438-47F3280D8BBE}"/>
          </ac:picMkLst>
        </pc:picChg>
      </pc:sldChg>
      <pc:sldChg chg="addSp">
        <pc:chgData name="Eneken Viks" userId="5197f4b4-7523-4ee5-81f8-cf3e349bfe72" providerId="ADAL" clId="{01357850-C996-4561-89E6-28B47395488D}" dt="2019-10-08T05:40:31.851" v="18"/>
        <pc:sldMkLst>
          <pc:docMk/>
          <pc:sldMk cId="2573824316" sldId="273"/>
        </pc:sldMkLst>
        <pc:picChg chg="add">
          <ac:chgData name="Eneken Viks" userId="5197f4b4-7523-4ee5-81f8-cf3e349bfe72" providerId="ADAL" clId="{01357850-C996-4561-89E6-28B47395488D}" dt="2019-10-08T05:40:31.851" v="18"/>
          <ac:picMkLst>
            <pc:docMk/>
            <pc:sldMk cId="2573824316" sldId="273"/>
            <ac:picMk id="8" creationId="{4B22B038-2CA0-40B9-8E87-39E3C8B527D5}"/>
          </ac:picMkLst>
        </pc:picChg>
      </pc:sldChg>
      <pc:sldChg chg="addSp">
        <pc:chgData name="Eneken Viks" userId="5197f4b4-7523-4ee5-81f8-cf3e349bfe72" providerId="ADAL" clId="{01357850-C996-4561-89E6-28B47395488D}" dt="2019-10-08T05:40:32.835" v="19"/>
        <pc:sldMkLst>
          <pc:docMk/>
          <pc:sldMk cId="2041103134" sldId="274"/>
        </pc:sldMkLst>
        <pc:picChg chg="add">
          <ac:chgData name="Eneken Viks" userId="5197f4b4-7523-4ee5-81f8-cf3e349bfe72" providerId="ADAL" clId="{01357850-C996-4561-89E6-28B47395488D}" dt="2019-10-08T05:40:32.835" v="19"/>
          <ac:picMkLst>
            <pc:docMk/>
            <pc:sldMk cId="2041103134" sldId="274"/>
            <ac:picMk id="7" creationId="{19888C8D-A2D0-4BC9-882F-C77A9C1C97D7}"/>
          </ac:picMkLst>
        </pc:picChg>
      </pc:sldChg>
      <pc:sldChg chg="addSp">
        <pc:chgData name="Eneken Viks" userId="5197f4b4-7523-4ee5-81f8-cf3e349bfe72" providerId="ADAL" clId="{01357850-C996-4561-89E6-28B47395488D}" dt="2019-10-08T05:40:33.904" v="20"/>
        <pc:sldMkLst>
          <pc:docMk/>
          <pc:sldMk cId="2041103134" sldId="275"/>
        </pc:sldMkLst>
        <pc:picChg chg="add">
          <ac:chgData name="Eneken Viks" userId="5197f4b4-7523-4ee5-81f8-cf3e349bfe72" providerId="ADAL" clId="{01357850-C996-4561-89E6-28B47395488D}" dt="2019-10-08T05:40:33.904" v="20"/>
          <ac:picMkLst>
            <pc:docMk/>
            <pc:sldMk cId="2041103134" sldId="275"/>
            <ac:picMk id="9" creationId="{21FE61CC-3F60-4B61-B7A4-80C5F547CF49}"/>
          </ac:picMkLst>
        </pc:picChg>
      </pc:sldChg>
      <pc:sldChg chg="addSp">
        <pc:chgData name="Eneken Viks" userId="5197f4b4-7523-4ee5-81f8-cf3e349bfe72" providerId="ADAL" clId="{01357850-C996-4561-89E6-28B47395488D}" dt="2019-10-08T05:40:39.801" v="25"/>
        <pc:sldMkLst>
          <pc:docMk/>
          <pc:sldMk cId="0" sldId="277"/>
        </pc:sldMkLst>
        <pc:picChg chg="add">
          <ac:chgData name="Eneken Viks" userId="5197f4b4-7523-4ee5-81f8-cf3e349bfe72" providerId="ADAL" clId="{01357850-C996-4561-89E6-28B47395488D}" dt="2019-10-08T05:40:39.801" v="25"/>
          <ac:picMkLst>
            <pc:docMk/>
            <pc:sldMk cId="0" sldId="277"/>
            <ac:picMk id="7" creationId="{3AFA7388-1CC5-47B4-BA78-63A0E86CD69B}"/>
          </ac:picMkLst>
        </pc:picChg>
      </pc:sldChg>
      <pc:sldChg chg="addSp">
        <pc:chgData name="Eneken Viks" userId="5197f4b4-7523-4ee5-81f8-cf3e349bfe72" providerId="ADAL" clId="{01357850-C996-4561-89E6-28B47395488D}" dt="2019-10-08T05:40:41.177" v="26"/>
        <pc:sldMkLst>
          <pc:docMk/>
          <pc:sldMk cId="0" sldId="278"/>
        </pc:sldMkLst>
        <pc:picChg chg="add">
          <ac:chgData name="Eneken Viks" userId="5197f4b4-7523-4ee5-81f8-cf3e349bfe72" providerId="ADAL" clId="{01357850-C996-4561-89E6-28B47395488D}" dt="2019-10-08T05:40:41.177" v="26"/>
          <ac:picMkLst>
            <pc:docMk/>
            <pc:sldMk cId="0" sldId="278"/>
            <ac:picMk id="6" creationId="{FD3B4C6B-2208-4B77-97BB-3B366A95B3B0}"/>
          </ac:picMkLst>
        </pc:picChg>
      </pc:sldChg>
      <pc:sldChg chg="addSp">
        <pc:chgData name="Eneken Viks" userId="5197f4b4-7523-4ee5-81f8-cf3e349bfe72" providerId="ADAL" clId="{01357850-C996-4561-89E6-28B47395488D}" dt="2019-10-08T05:40:35.351" v="21"/>
        <pc:sldMkLst>
          <pc:docMk/>
          <pc:sldMk cId="0" sldId="279"/>
        </pc:sldMkLst>
        <pc:picChg chg="add">
          <ac:chgData name="Eneken Viks" userId="5197f4b4-7523-4ee5-81f8-cf3e349bfe72" providerId="ADAL" clId="{01357850-C996-4561-89E6-28B47395488D}" dt="2019-10-08T05:40:35.351" v="21"/>
          <ac:picMkLst>
            <pc:docMk/>
            <pc:sldMk cId="0" sldId="279"/>
            <ac:picMk id="8" creationId="{63A1990A-0C2D-4AB7-BFF9-0507564E35EB}"/>
          </ac:picMkLst>
        </pc:picChg>
      </pc:sldChg>
      <pc:sldChg chg="addSp">
        <pc:chgData name="Eneken Viks" userId="5197f4b4-7523-4ee5-81f8-cf3e349bfe72" providerId="ADAL" clId="{01357850-C996-4561-89E6-28B47395488D}" dt="2019-10-08T05:40:36.602" v="22"/>
        <pc:sldMkLst>
          <pc:docMk/>
          <pc:sldMk cId="879844935" sldId="281"/>
        </pc:sldMkLst>
        <pc:picChg chg="add">
          <ac:chgData name="Eneken Viks" userId="5197f4b4-7523-4ee5-81f8-cf3e349bfe72" providerId="ADAL" clId="{01357850-C996-4561-89E6-28B47395488D}" dt="2019-10-08T05:40:36.602" v="22"/>
          <ac:picMkLst>
            <pc:docMk/>
            <pc:sldMk cId="879844935" sldId="281"/>
            <ac:picMk id="8" creationId="{82CC2938-89CE-4058-902E-00FD523BC0E8}"/>
          </ac:picMkLst>
        </pc:picChg>
      </pc:sldChg>
      <pc:sldChg chg="addSp">
        <pc:chgData name="Eneken Viks" userId="5197f4b4-7523-4ee5-81f8-cf3e349bfe72" providerId="ADAL" clId="{01357850-C996-4561-89E6-28B47395488D}" dt="2019-10-08T05:40:38.473" v="24"/>
        <pc:sldMkLst>
          <pc:docMk/>
          <pc:sldMk cId="0" sldId="282"/>
        </pc:sldMkLst>
        <pc:picChg chg="add">
          <ac:chgData name="Eneken Viks" userId="5197f4b4-7523-4ee5-81f8-cf3e349bfe72" providerId="ADAL" clId="{01357850-C996-4561-89E6-28B47395488D}" dt="2019-10-08T05:40:38.473" v="24"/>
          <ac:picMkLst>
            <pc:docMk/>
            <pc:sldMk cId="0" sldId="282"/>
            <ac:picMk id="8" creationId="{F0885B1B-E04C-41D8-AC06-FCE74A648865}"/>
          </ac:picMkLst>
        </pc:picChg>
      </pc:sldChg>
      <pc:sldChg chg="addSp">
        <pc:chgData name="Eneken Viks" userId="5197f4b4-7523-4ee5-81f8-cf3e349bfe72" providerId="ADAL" clId="{01357850-C996-4561-89E6-28B47395488D}" dt="2019-10-08T05:40:37.561" v="23"/>
        <pc:sldMkLst>
          <pc:docMk/>
          <pc:sldMk cId="700197794" sldId="283"/>
        </pc:sldMkLst>
        <pc:picChg chg="add">
          <ac:chgData name="Eneken Viks" userId="5197f4b4-7523-4ee5-81f8-cf3e349bfe72" providerId="ADAL" clId="{01357850-C996-4561-89E6-28B47395488D}" dt="2019-10-08T05:40:37.561" v="23"/>
          <ac:picMkLst>
            <pc:docMk/>
            <pc:sldMk cId="700197794" sldId="283"/>
            <ac:picMk id="5" creationId="{A9746250-9AC7-46F3-9D87-ADE9C525AEAA}"/>
          </ac:picMkLst>
        </pc:picChg>
      </pc:sldChg>
      <pc:sldChg chg="addSp">
        <pc:chgData name="Eneken Viks" userId="5197f4b4-7523-4ee5-81f8-cf3e349bfe72" providerId="ADAL" clId="{01357850-C996-4561-89E6-28B47395488D}" dt="2019-10-08T05:40:43.096" v="27"/>
        <pc:sldMkLst>
          <pc:docMk/>
          <pc:sldMk cId="0" sldId="285"/>
        </pc:sldMkLst>
        <pc:picChg chg="add">
          <ac:chgData name="Eneken Viks" userId="5197f4b4-7523-4ee5-81f8-cf3e349bfe72" providerId="ADAL" clId="{01357850-C996-4561-89E6-28B47395488D}" dt="2019-10-08T05:40:43.096" v="27"/>
          <ac:picMkLst>
            <pc:docMk/>
            <pc:sldMk cId="0" sldId="285"/>
            <ac:picMk id="6" creationId="{A3259B99-86D8-480A-BC8B-09CB46BFCF74}"/>
          </ac:picMkLst>
        </pc:picChg>
      </pc:sldChg>
      <pc:sldChg chg="addSp">
        <pc:chgData name="Eneken Viks" userId="5197f4b4-7523-4ee5-81f8-cf3e349bfe72" providerId="ADAL" clId="{01357850-C996-4561-89E6-28B47395488D}" dt="2019-10-08T05:40:44.199" v="28"/>
        <pc:sldMkLst>
          <pc:docMk/>
          <pc:sldMk cId="0" sldId="286"/>
        </pc:sldMkLst>
        <pc:picChg chg="add">
          <ac:chgData name="Eneken Viks" userId="5197f4b4-7523-4ee5-81f8-cf3e349bfe72" providerId="ADAL" clId="{01357850-C996-4561-89E6-28B47395488D}" dt="2019-10-08T05:40:44.199" v="28"/>
          <ac:picMkLst>
            <pc:docMk/>
            <pc:sldMk cId="0" sldId="286"/>
            <ac:picMk id="6" creationId="{3C988158-242A-4B7C-BC69-1B64D6AC1834}"/>
          </ac:picMkLst>
        </pc:picChg>
      </pc:sldChg>
      <pc:sldChg chg="addSp">
        <pc:chgData name="Eneken Viks" userId="5197f4b4-7523-4ee5-81f8-cf3e349bfe72" providerId="ADAL" clId="{01357850-C996-4561-89E6-28B47395488D}" dt="2019-10-08T05:40:47.274" v="29"/>
        <pc:sldMkLst>
          <pc:docMk/>
          <pc:sldMk cId="0" sldId="287"/>
        </pc:sldMkLst>
        <pc:picChg chg="add">
          <ac:chgData name="Eneken Viks" userId="5197f4b4-7523-4ee5-81f8-cf3e349bfe72" providerId="ADAL" clId="{01357850-C996-4561-89E6-28B47395488D}" dt="2019-10-08T05:40:47.274" v="29"/>
          <ac:picMkLst>
            <pc:docMk/>
            <pc:sldMk cId="0" sldId="287"/>
            <ac:picMk id="9" creationId="{8865F5E9-D46F-4D88-A02B-9A73ED52ED75}"/>
          </ac:picMkLst>
        </pc:picChg>
      </pc:sldChg>
      <pc:sldChg chg="addSp">
        <pc:chgData name="Eneken Viks" userId="5197f4b4-7523-4ee5-81f8-cf3e349bfe72" providerId="ADAL" clId="{01357850-C996-4561-89E6-28B47395488D}" dt="2019-10-08T05:40:48.728" v="30"/>
        <pc:sldMkLst>
          <pc:docMk/>
          <pc:sldMk cId="0" sldId="288"/>
        </pc:sldMkLst>
        <pc:picChg chg="add">
          <ac:chgData name="Eneken Viks" userId="5197f4b4-7523-4ee5-81f8-cf3e349bfe72" providerId="ADAL" clId="{01357850-C996-4561-89E6-28B47395488D}" dt="2019-10-08T05:40:48.728" v="30"/>
          <ac:picMkLst>
            <pc:docMk/>
            <pc:sldMk cId="0" sldId="288"/>
            <ac:picMk id="6" creationId="{B6BF8154-9C56-41DB-B1E2-6D21859D727C}"/>
          </ac:picMkLst>
        </pc:picChg>
      </pc:sldChg>
      <pc:sldChg chg="addSp">
        <pc:chgData name="Eneken Viks" userId="5197f4b4-7523-4ee5-81f8-cf3e349bfe72" providerId="ADAL" clId="{01357850-C996-4561-89E6-28B47395488D}" dt="2019-10-08T05:40:49.876" v="31"/>
        <pc:sldMkLst>
          <pc:docMk/>
          <pc:sldMk cId="0" sldId="289"/>
        </pc:sldMkLst>
        <pc:picChg chg="add">
          <ac:chgData name="Eneken Viks" userId="5197f4b4-7523-4ee5-81f8-cf3e349bfe72" providerId="ADAL" clId="{01357850-C996-4561-89E6-28B47395488D}" dt="2019-10-08T05:40:49.876" v="31"/>
          <ac:picMkLst>
            <pc:docMk/>
            <pc:sldMk cId="0" sldId="289"/>
            <ac:picMk id="6" creationId="{46125FC9-9D9A-4FFA-8C27-0E33230C49E4}"/>
          </ac:picMkLst>
        </pc:picChg>
      </pc:sldChg>
      <pc:sldChg chg="addSp">
        <pc:chgData name="Eneken Viks" userId="5197f4b4-7523-4ee5-81f8-cf3e349bfe72" providerId="ADAL" clId="{01357850-C996-4561-89E6-28B47395488D}" dt="2019-10-08T05:40:53.329" v="33"/>
        <pc:sldMkLst>
          <pc:docMk/>
          <pc:sldMk cId="0" sldId="290"/>
        </pc:sldMkLst>
        <pc:picChg chg="add">
          <ac:chgData name="Eneken Viks" userId="5197f4b4-7523-4ee5-81f8-cf3e349bfe72" providerId="ADAL" clId="{01357850-C996-4561-89E6-28B47395488D}" dt="2019-10-08T05:40:53.329" v="33"/>
          <ac:picMkLst>
            <pc:docMk/>
            <pc:sldMk cId="0" sldId="290"/>
            <ac:picMk id="6" creationId="{3FA581FD-6D29-4597-A2B3-B419893A62E5}"/>
          </ac:picMkLst>
        </pc:picChg>
      </pc:sldChg>
      <pc:sldChg chg="addSp">
        <pc:chgData name="Eneken Viks" userId="5197f4b4-7523-4ee5-81f8-cf3e349bfe72" providerId="ADAL" clId="{01357850-C996-4561-89E6-28B47395488D}" dt="2019-10-08T05:40:51.409" v="32"/>
        <pc:sldMkLst>
          <pc:docMk/>
          <pc:sldMk cId="0" sldId="291"/>
        </pc:sldMkLst>
        <pc:picChg chg="add">
          <ac:chgData name="Eneken Viks" userId="5197f4b4-7523-4ee5-81f8-cf3e349bfe72" providerId="ADAL" clId="{01357850-C996-4561-89E6-28B47395488D}" dt="2019-10-08T05:40:51.409" v="32"/>
          <ac:picMkLst>
            <pc:docMk/>
            <pc:sldMk cId="0" sldId="291"/>
            <ac:picMk id="6" creationId="{88DFADED-5ADF-436C-8971-5E50FA6B1432}"/>
          </ac:picMkLst>
        </pc:picChg>
      </pc:sldChg>
      <pc:sldChg chg="addSp">
        <pc:chgData name="Eneken Viks" userId="5197f4b4-7523-4ee5-81f8-cf3e349bfe72" providerId="ADAL" clId="{01357850-C996-4561-89E6-28B47395488D}" dt="2019-10-08T05:40:54.352" v="34"/>
        <pc:sldMkLst>
          <pc:docMk/>
          <pc:sldMk cId="0" sldId="292"/>
        </pc:sldMkLst>
        <pc:picChg chg="add">
          <ac:chgData name="Eneken Viks" userId="5197f4b4-7523-4ee5-81f8-cf3e349bfe72" providerId="ADAL" clId="{01357850-C996-4561-89E6-28B47395488D}" dt="2019-10-08T05:40:54.352" v="34"/>
          <ac:picMkLst>
            <pc:docMk/>
            <pc:sldMk cId="0" sldId="292"/>
            <ac:picMk id="7" creationId="{0295950D-0F3D-477E-8377-D621DBC7D0A5}"/>
          </ac:picMkLst>
        </pc:picChg>
      </pc:sldChg>
      <pc:sldChg chg="addSp">
        <pc:chgData name="Eneken Viks" userId="5197f4b4-7523-4ee5-81f8-cf3e349bfe72" providerId="ADAL" clId="{01357850-C996-4561-89E6-28B47395488D}" dt="2019-10-08T05:40:56.664" v="35"/>
        <pc:sldMkLst>
          <pc:docMk/>
          <pc:sldMk cId="0" sldId="293"/>
        </pc:sldMkLst>
        <pc:picChg chg="add">
          <ac:chgData name="Eneken Viks" userId="5197f4b4-7523-4ee5-81f8-cf3e349bfe72" providerId="ADAL" clId="{01357850-C996-4561-89E6-28B47395488D}" dt="2019-10-08T05:40:56.664" v="35"/>
          <ac:picMkLst>
            <pc:docMk/>
            <pc:sldMk cId="0" sldId="293"/>
            <ac:picMk id="7" creationId="{946ED30B-41E7-4E8B-96BE-45FF93E0AAC6}"/>
          </ac:picMkLst>
        </pc:picChg>
      </pc:sldChg>
      <pc:sldChg chg="addSp">
        <pc:chgData name="Eneken Viks" userId="5197f4b4-7523-4ee5-81f8-cf3e349bfe72" providerId="ADAL" clId="{01357850-C996-4561-89E6-28B47395488D}" dt="2019-10-08T05:40:57.453" v="36"/>
        <pc:sldMkLst>
          <pc:docMk/>
          <pc:sldMk cId="0" sldId="294"/>
        </pc:sldMkLst>
        <pc:picChg chg="add">
          <ac:chgData name="Eneken Viks" userId="5197f4b4-7523-4ee5-81f8-cf3e349bfe72" providerId="ADAL" clId="{01357850-C996-4561-89E6-28B47395488D}" dt="2019-10-08T05:40:57.453" v="36"/>
          <ac:picMkLst>
            <pc:docMk/>
            <pc:sldMk cId="0" sldId="294"/>
            <ac:picMk id="7" creationId="{387B4526-0B3C-4570-807F-611C412125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613DD-8963-4EBD-9627-CD221FD9DA28}" type="datetimeFigureOut">
              <a:rPr lang="fr-FR" smtClean="0"/>
              <a:pPr/>
              <a:t>08/10/2019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0F0C2-E839-40FC-AF87-85E7FE33BDC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68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5CC15A-4D47-4E0A-8BA4-A3FD7B42747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0F0C2-E839-40FC-AF87-85E7FE33BDCA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5CC15A-4D47-4E0A-8BA4-A3FD7B42747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8430E-D460-4B49-8B70-13CC06FC3AF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4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DBCB-BB86-47F5-9425-79596AE5BA32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81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PREMISES TOOLS AND EQUIPMENT</a:t>
            </a:r>
            <a:endParaRPr lang="es-ES" b="1" baseline="0" dirty="0"/>
          </a:p>
          <a:p>
            <a:endParaRPr lang="es-E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DBCB-BB86-47F5-9425-79596AE5BA32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92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DBCB-BB86-47F5-9425-79596AE5BA3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92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I would</a:t>
            </a:r>
            <a:r>
              <a:rPr lang="en-US" baseline="0" dirty="0"/>
              <a:t> remove the first point (it seems like we are angry, that it is!) and I </a:t>
            </a:r>
            <a:r>
              <a:rPr lang="en-US" baseline="0" dirty="0" err="1"/>
              <a:t>wold</a:t>
            </a:r>
            <a:r>
              <a:rPr lang="en-US" baseline="0" dirty="0"/>
              <a:t> put only one nice picture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130668-7E25-4E2B-AC4B-6617F2D00098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8430E-D460-4B49-8B70-13CC06FC3AF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12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8430E-D460-4B49-8B70-13CC06FC3AF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5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D67-6F66-400E-98D9-D008BE60FB9E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39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44BE-5E54-4355-AFD2-7512970D82C3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46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A6E-F486-499C-A58E-CC3395F374C4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77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768" y="2017061"/>
            <a:ext cx="7887993" cy="3920033"/>
          </a:xfrm>
        </p:spPr>
        <p:txBody>
          <a:bodyPr>
            <a:normAutofit/>
          </a:bodyPr>
          <a:lstStyle>
            <a:lvl1pPr>
              <a:defRPr sz="2395">
                <a:latin typeface="+mn-lt"/>
              </a:defRPr>
            </a:lvl1pPr>
            <a:lvl2pPr>
              <a:defRPr sz="2395">
                <a:latin typeface="+mn-lt"/>
              </a:defRPr>
            </a:lvl2pPr>
            <a:lvl3pPr>
              <a:defRPr sz="2395">
                <a:latin typeface="+mn-lt"/>
              </a:defRPr>
            </a:lvl3pPr>
            <a:lvl4pPr>
              <a:defRPr sz="2395">
                <a:latin typeface="+mn-lt"/>
              </a:defRPr>
            </a:lvl4pPr>
            <a:lvl5pPr>
              <a:defRPr sz="2395"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EE638E2-5008-4BBD-A1D6-34B6EC96C1C4}" type="datetime1">
              <a:rPr lang="es-ES" smtClean="0"/>
              <a:pPr/>
              <a:t>08/10/2019</a:t>
            </a:fld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D60490-BED1-284F-A972-300D677C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68" y="1077733"/>
            <a:ext cx="5541915" cy="485824"/>
          </a:xfrm>
          <a:prstGeom prst="rect">
            <a:avLst/>
          </a:prstGeom>
        </p:spPr>
        <p:txBody>
          <a:bodyPr/>
          <a:lstStyle>
            <a:lvl1pPr>
              <a:defRPr sz="2737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Marcador de posición de pie de página 16">
            <a:extLst>
              <a:ext uri="{FF2B5EF4-FFF2-40B4-BE49-F238E27FC236}">
                <a16:creationId xmlns:a16="http://schemas.microsoft.com/office/drawing/2014/main" id="{98DD3D9E-107F-B24E-95AD-EFABF2630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768" y="349633"/>
            <a:ext cx="4241023" cy="223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>
                <a:solidFill>
                  <a:schemeClr val="bg1"/>
                </a:solidFill>
                <a:latin typeface="+mn-lt"/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BFD536-13F6-5E4E-B1A6-314AE239E334}"/>
              </a:ext>
            </a:extLst>
          </p:cNvPr>
          <p:cNvSpPr txBox="1">
            <a:spLocks/>
          </p:cNvSpPr>
          <p:nvPr userDrawn="1"/>
        </p:nvSpPr>
        <p:spPr>
          <a:xfrm>
            <a:off x="8373644" y="384179"/>
            <a:ext cx="514350" cy="23620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r" defTabSz="995507" rtl="0" eaLnBrk="1" latinLnBrk="0" hangingPunct="1">
              <a:defRPr sz="1800" b="0" i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D58402-3526-944D-8FA7-DCB69ADEB382}" type="slidenum">
              <a:rPr lang="es-ES" sz="1539" smtClean="0">
                <a:latin typeface="+mn-lt"/>
              </a:rPr>
              <a:pPr/>
              <a:t>‹#›</a:t>
            </a:fld>
            <a:endParaRPr lang="es-ES" sz="1539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35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0C3A-9138-4334-A1D6-0CE6FE2295CE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4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3229-DA6E-408A-A807-E4725CFE96C5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85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DDB3-F65F-43DB-9E20-E91753A1B86E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9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3966-3FDE-4415-817A-4CDDEB58015D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48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23DC-E0E6-47FC-8844-48796623B48D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FFCD-A552-4716-AA8E-77653F49C149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54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539E-B65C-4B79-8C57-FAEC3F5951DB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2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9967-7068-49E3-860E-811198B8EE9B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00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F444-6F61-4C21-92EF-DCEC6594EF33}" type="datetime1">
              <a:rPr lang="fr-FR" smtClean="0"/>
              <a:pPr/>
              <a:t>08/10/2019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Small Scale Farm Dairies Conference, Rakvere 4 October 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41C31-FEA1-4C8E-9F8B-B7D8FB6FDB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7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food/sites/food/files/safety/docs/biosafety_fh_guidance_artisanal-cheese-and-dairy-products_et.pdf" TargetMode="External"/><Relationship Id="rId13" Type="http://schemas.openxmlformats.org/officeDocument/2006/relationships/hyperlink" Target="https://ec.europa.eu/food/sites/food/files/safety/docs/biosafety_fh_guidance_artisanal-cheese-and-dairy-products_fi.pdf" TargetMode="External"/><Relationship Id="rId18" Type="http://schemas.openxmlformats.org/officeDocument/2006/relationships/hyperlink" Target="https://ec.europa.eu/food/sites/food/files/safety/docs/biosafety_fh_guidance_artisanal-cheese-and-dairy-products_da.pdf" TargetMode="External"/><Relationship Id="rId26" Type="http://schemas.openxmlformats.org/officeDocument/2006/relationships/image" Target="../media/image2.jpeg"/><Relationship Id="rId3" Type="http://schemas.openxmlformats.org/officeDocument/2006/relationships/hyperlink" Target="https://ec.europa.eu/food/sites/food/files/safety/docs/biosafety_fh_guidance_artisanal-cheese-and-dairy-products_en.pdf" TargetMode="External"/><Relationship Id="rId21" Type="http://schemas.openxmlformats.org/officeDocument/2006/relationships/hyperlink" Target="https://ec.europa.eu/food/sites/food/files/safety/docs/biosafety_fh_guidance_artisanal-cheese-and-dairy-products_bg.pdf" TargetMode="External"/><Relationship Id="rId7" Type="http://schemas.openxmlformats.org/officeDocument/2006/relationships/hyperlink" Target="https://ec.europa.eu/food/sites/food/files/safety/docs/biosafety_fh_guidance_artisanal-cheese-and-dairy-products_cs.pdf" TargetMode="External"/><Relationship Id="rId12" Type="http://schemas.openxmlformats.org/officeDocument/2006/relationships/hyperlink" Target="https://ec.europa.eu/food/sites/food/files/safety/docs/biosafety_fh_guidance_artisanal-cheese-and-dairy-products_sk.pdf" TargetMode="External"/><Relationship Id="rId17" Type="http://schemas.openxmlformats.org/officeDocument/2006/relationships/hyperlink" Target="https://ec.europa.eu/food/sites/food/files/safety/docs/biosafety_fh_guidance_artisanal-cheese-and-dairy-products_hr.pdf" TargetMode="External"/><Relationship Id="rId25" Type="http://schemas.openxmlformats.org/officeDocument/2006/relationships/hyperlink" Target="https://ec.europa.eu/food/sites/food/files/safety/docs/biosafety_fh_guidance_artisanal-cheese-and-dairy-products_sv.pdf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ec.europa.eu/food/sites/food/files/safety/docs/biosafety_fh_guidance_artisanal-cheese-and-dairy-products_it.pdf" TargetMode="External"/><Relationship Id="rId20" Type="http://schemas.openxmlformats.org/officeDocument/2006/relationships/hyperlink" Target="https://ec.europa.eu/food/sites/food/files/safety/docs/biosafety_fh_guidance_artisanal-cheese-and-dairy-products_l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food/sites/food/files/safety/docs/biosafety_fh_guidance_artisanal-cheese-and-dairy-products_ga.pdf" TargetMode="External"/><Relationship Id="rId11" Type="http://schemas.openxmlformats.org/officeDocument/2006/relationships/hyperlink" Target="https://ec.europa.eu/food/sites/food/files/safety/docs/biosafety_fh_guidance_artisanal-cheese-and-dairy-products_pt.pdf" TargetMode="External"/><Relationship Id="rId24" Type="http://schemas.openxmlformats.org/officeDocument/2006/relationships/hyperlink" Target="https://ec.europa.eu/food/sites/food/files/safety/docs/biosafety_fh_guidance_artisanal-cheese-and-dairy-products_sl.pdf" TargetMode="External"/><Relationship Id="rId5" Type="http://schemas.openxmlformats.org/officeDocument/2006/relationships/hyperlink" Target="https://ec.europa.eu/food/sites/food/files/safety/docs/biosafety_fh_guidance_artisanal-cheese-and-dairy-products_es.pdf" TargetMode="External"/><Relationship Id="rId15" Type="http://schemas.openxmlformats.org/officeDocument/2006/relationships/hyperlink" Target="https://ec.europa.eu/food/sites/food/files/safety/docs/biosafety_fh_guidance_artisanal-cheese-and-dairy-products_nl.pdf" TargetMode="External"/><Relationship Id="rId23" Type="http://schemas.openxmlformats.org/officeDocument/2006/relationships/hyperlink" Target="https://ec.europa.eu/food/sites/food/files/safety/docs/biosafety_fh_guidance_artisanal-cheese-and-dairy-products_ro.pdf" TargetMode="External"/><Relationship Id="rId10" Type="http://schemas.openxmlformats.org/officeDocument/2006/relationships/hyperlink" Target="https://ec.europa.eu/food/sites/food/files/safety/docs/biosafety_fh_guidance_artisanal-cheese-and-dairy-products_hu.pdf" TargetMode="External"/><Relationship Id="rId19" Type="http://schemas.openxmlformats.org/officeDocument/2006/relationships/hyperlink" Target="https://ec.europa.eu/food/sites/food/files/safety/docs/biosafety_fh_guidance_artisanal-cheese-and-dairy-products_el.pdf" TargetMode="External"/><Relationship Id="rId4" Type="http://schemas.openxmlformats.org/officeDocument/2006/relationships/hyperlink" Target="https://ec.europa.eu/food/sites/food/files/safety/docs/biosafety_fh_guidance_artisanal-cheese-and-dairy-products_fr.pdf" TargetMode="External"/><Relationship Id="rId9" Type="http://schemas.openxmlformats.org/officeDocument/2006/relationships/hyperlink" Target="https://ec.europa.eu/food/sites/food/files/safety/docs/biosafety_fh_guidance_artisanal-cheese-and-dairy-products_lv.pdf" TargetMode="External"/><Relationship Id="rId14" Type="http://schemas.openxmlformats.org/officeDocument/2006/relationships/hyperlink" Target="https://ec.europa.eu/food/sites/food/files/safety/docs/biosafety_fh_guidance_artisanal-cheese-and-dairy-products_de.pdf" TargetMode="External"/><Relationship Id="rId22" Type="http://schemas.openxmlformats.org/officeDocument/2006/relationships/hyperlink" Target="https://ec.europa.eu/food/sites/food/files/safety/docs/biosafety_fh_guidance_artisanal-cheese-and-dairy-products_pl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afety/biosafety/food_hygiene/guidance_e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face-network.eu/teachees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DF5CE-4C65-4217-8518-84361DAF30F8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333375"/>
            <a:ext cx="30146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3630613" y="5445125"/>
            <a:ext cx="5057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fr-FR" sz="1600" dirty="0">
                <a:latin typeface="Arial" charset="0"/>
              </a:rPr>
              <a:t> </a:t>
            </a:r>
            <a:endParaRPr lang="fr-FR" altLang="fr-FR" sz="1600" dirty="0">
              <a:latin typeface="Arial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5576" y="2532960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fr-FR" sz="3600" b="1" dirty="0" err="1">
                <a:solidFill>
                  <a:srgbClr val="003399"/>
                </a:solidFill>
                <a:latin typeface="Arial" charset="0"/>
                <a:cs typeface="Arial" charset="0"/>
              </a:rPr>
              <a:t>Ph.D</a:t>
            </a:r>
            <a:r>
              <a:rPr lang="pl-PL" altLang="fr-FR" sz="3600" b="1" dirty="0">
                <a:solidFill>
                  <a:srgbClr val="003399"/>
                </a:solidFill>
                <a:latin typeface="Arial" charset="0"/>
                <a:cs typeface="Arial" charset="0"/>
              </a:rPr>
              <a:t>. Mirek Sienkiewicz</a:t>
            </a:r>
            <a:r>
              <a:rPr lang="fr-FR" altLang="fr-FR" sz="3600" b="1" i="1" dirty="0">
                <a:solidFill>
                  <a:srgbClr val="003399"/>
                </a:solidFill>
                <a:latin typeface="Arial" charset="0"/>
                <a:cs typeface="Arial" charset="0"/>
              </a:rPr>
              <a:t> </a:t>
            </a:r>
            <a:endParaRPr lang="pl-PL" altLang="fr-FR" sz="3600" b="1" i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 algn="ctr"/>
            <a:r>
              <a:rPr lang="pl-PL" altLang="fr-FR" sz="3600" b="1" i="1" dirty="0">
                <a:solidFill>
                  <a:srgbClr val="003399"/>
                </a:solidFill>
                <a:latin typeface="Arial" charset="0"/>
                <a:cs typeface="Arial" charset="0"/>
              </a:rPr>
              <a:t>          </a:t>
            </a:r>
            <a:br>
              <a:rPr lang="fr-FR" altLang="fr-FR" sz="3600" i="1" dirty="0">
                <a:solidFill>
                  <a:srgbClr val="003399"/>
                </a:solidFill>
                <a:latin typeface="Arial" charset="0"/>
                <a:cs typeface="Arial" charset="0"/>
              </a:rPr>
            </a:br>
            <a:r>
              <a:rPr lang="pl-PL" altLang="fr-FR" sz="3600" b="1" i="1" dirty="0" err="1">
                <a:solidFill>
                  <a:srgbClr val="003399"/>
                </a:solidFill>
                <a:latin typeface="Arial" charset="0"/>
                <a:cs typeface="Arial" charset="0"/>
              </a:rPr>
              <a:t>Vice-president</a:t>
            </a:r>
            <a:r>
              <a:rPr lang="pl-PL" altLang="fr-FR" sz="3600" b="1" i="1" dirty="0">
                <a:solidFill>
                  <a:srgbClr val="003399"/>
                </a:solidFill>
                <a:latin typeface="Arial" charset="0"/>
                <a:cs typeface="Arial" charset="0"/>
              </a:rPr>
              <a:t> of FAC</a:t>
            </a:r>
            <a:r>
              <a:rPr lang="fr-FR" altLang="fr-FR" sz="3600" b="1" i="1" dirty="0">
                <a:solidFill>
                  <a:srgbClr val="003399"/>
                </a:solidFill>
                <a:latin typeface="Arial" charset="0"/>
                <a:cs typeface="Arial" charset="0"/>
              </a:rPr>
              <a:t>Enetwork</a:t>
            </a:r>
            <a:endParaRPr lang="pl-PL" altLang="fr-FR" sz="3600" b="1" i="1" dirty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endParaRPr lang="pl-PL" altLang="fr-FR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endParaRPr lang="pl-PL" altLang="fr-FR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endParaRPr lang="pl-PL" altLang="fr-FR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endParaRPr lang="pl-PL" altLang="fr-FR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endParaRPr lang="pl-PL" altLang="fr-FR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r>
              <a:rPr lang="pl-PL" altLang="fr-FR" i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endParaRPr lang="pl-PL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43608" y="4725144"/>
            <a:ext cx="67687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Small Scale Farm Dairies Conference 2019</a:t>
            </a:r>
            <a:endParaRPr kumimoji="0" lang="pl-PL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Rakvere, 4 </a:t>
            </a:r>
            <a:r>
              <a:rPr kumimoji="0" lang="pl-PL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October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5912EC91-FE3D-4D70-BC36-685F9A0B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6829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7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9552" y="2204864"/>
            <a:ext cx="6552728" cy="3888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003296"/>
                </a:solidFill>
              </a:rPr>
              <a:t>One essential goal of </a:t>
            </a:r>
            <a:r>
              <a:rPr lang="en-US" sz="2400" dirty="0" err="1">
                <a:solidFill>
                  <a:srgbClr val="003296"/>
                </a:solidFill>
              </a:rPr>
              <a:t>FACEnetwork</a:t>
            </a:r>
            <a:r>
              <a:rPr lang="en-US" sz="2400" dirty="0">
                <a:solidFill>
                  <a:srgbClr val="003296"/>
                </a:solidFill>
              </a:rPr>
              <a:t> = to demonstrate </a:t>
            </a:r>
            <a:r>
              <a:rPr lang="en-US" sz="2400" b="1" dirty="0">
                <a:solidFill>
                  <a:srgbClr val="003296"/>
                </a:solidFill>
              </a:rPr>
              <a:t>the quality and the safety of the farmhouse and artisan cheese and dairy products</a:t>
            </a:r>
          </a:p>
          <a:p>
            <a:pPr marL="0" indent="0" algn="just">
              <a:buNone/>
            </a:pPr>
            <a:endParaRPr lang="en-US" sz="1000" dirty="0">
              <a:solidFill>
                <a:srgbClr val="003296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2010 &gt; Idea of an ambitious project in 2 steps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0" indent="0" algn="just" defTabSz="180000">
              <a:spcBef>
                <a:spcPts val="0"/>
              </a:spcBef>
              <a:buNone/>
            </a:pPr>
            <a:r>
              <a:rPr lang="en-US" sz="2400" dirty="0">
                <a:solidFill>
                  <a:srgbClr val="003296"/>
                </a:solidFill>
              </a:rPr>
              <a:t>	1- production of a community Guide for Good </a:t>
            </a:r>
            <a:r>
              <a:rPr lang="pl-PL" sz="2400" dirty="0">
                <a:solidFill>
                  <a:srgbClr val="003296"/>
                </a:solidFill>
              </a:rPr>
              <a:t> </a:t>
            </a:r>
            <a:r>
              <a:rPr lang="en-US" sz="2400" dirty="0">
                <a:solidFill>
                  <a:srgbClr val="003296"/>
                </a:solidFill>
              </a:rPr>
              <a:t>Hygiene Practices </a:t>
            </a:r>
          </a:p>
          <a:p>
            <a:pPr marL="0" indent="0" algn="just" defTabSz="180000">
              <a:spcBef>
                <a:spcPts val="0"/>
              </a:spcBef>
              <a:buNone/>
            </a:pPr>
            <a:r>
              <a:rPr lang="en-US" sz="2400" dirty="0">
                <a:solidFill>
                  <a:srgbClr val="003296"/>
                </a:solidFill>
              </a:rPr>
              <a:t>	2- preparation of a large scale training program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9552" y="1517429"/>
            <a:ext cx="7632848" cy="471411"/>
          </a:xfrm>
        </p:spPr>
        <p:txBody>
          <a:bodyPr>
            <a:noAutofit/>
          </a:bodyPr>
          <a:lstStyle/>
          <a:p>
            <a:r>
              <a:rPr lang="fr-FR" sz="2600" b="1" dirty="0"/>
              <a:t>The </a:t>
            </a:r>
            <a:r>
              <a:rPr lang="fr-FR" sz="2600" b="1" dirty="0" err="1"/>
              <a:t>origins</a:t>
            </a:r>
            <a:r>
              <a:rPr lang="fr-FR" sz="2600" b="1" dirty="0"/>
              <a:t> of the GGHP and the TEACHEESY </a:t>
            </a:r>
            <a:r>
              <a:rPr lang="fr-FR" sz="2600" b="1" dirty="0" err="1"/>
              <a:t>projects</a:t>
            </a:r>
            <a:endParaRPr lang="fr-FR" sz="2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64288" y="3368184"/>
            <a:ext cx="1584176" cy="114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fr-FR" sz="1600" dirty="0">
                <a:solidFill>
                  <a:srgbClr val="003399"/>
                </a:solidFill>
              </a:rPr>
              <a:t>2015-2017: </a:t>
            </a:r>
          </a:p>
          <a:p>
            <a:r>
              <a:rPr lang="fr-FR" sz="1600" dirty="0">
                <a:solidFill>
                  <a:srgbClr val="003399"/>
                </a:solidFill>
              </a:rPr>
              <a:t>GGHP program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36296" y="4664328"/>
            <a:ext cx="1656184" cy="114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3399"/>
                </a:solidFill>
              </a:rPr>
              <a:t>2017-2019: TEACHEESY program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2731021" cy="1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8"/>
          <p:cNvSpPr>
            <a:spLocks noGrp="1"/>
          </p:cNvSpPr>
          <p:nvPr>
            <p:ph type="ftr" sz="quarter" idx="4294967295"/>
          </p:nvPr>
        </p:nvSpPr>
        <p:spPr>
          <a:xfrm>
            <a:off x="1835696" y="6356350"/>
            <a:ext cx="4968552" cy="365125"/>
          </a:xfrm>
          <a:prstGeom prst="rect">
            <a:avLst/>
          </a:prstGeom>
        </p:spPr>
        <p:txBody>
          <a:bodyPr/>
          <a:lstStyle/>
          <a:p>
            <a:r>
              <a:rPr lang="en-US" sz="1200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sz="1200" b="1" dirty="0" err="1">
                <a:solidFill>
                  <a:srgbClr val="0000CC"/>
                </a:solidFill>
              </a:rPr>
              <a:t>Rakvere</a:t>
            </a:r>
            <a:r>
              <a:rPr lang="en-US" sz="1200" b="1" dirty="0">
                <a:solidFill>
                  <a:srgbClr val="0000CC"/>
                </a:solidFill>
              </a:rPr>
              <a:t> 4 October 2019</a:t>
            </a:r>
            <a:endParaRPr lang="fr-FR" sz="1200" b="1" dirty="0">
              <a:solidFill>
                <a:srgbClr val="0000CC"/>
              </a:solidFill>
            </a:endParaRPr>
          </a:p>
        </p:txBody>
      </p: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C79F036C-F2D8-4DF4-821A-8786BB29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6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oneTexte 2"/>
          <p:cNvSpPr txBox="1">
            <a:spLocks noChangeArrowheads="1"/>
          </p:cNvSpPr>
          <p:nvPr/>
        </p:nvSpPr>
        <p:spPr bwMode="auto">
          <a:xfrm>
            <a:off x="395536" y="1916832"/>
            <a:ext cx="8262938" cy="43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0620" indent="-300620" algn="just" eaLnBrk="1" hangingPunct="1">
              <a:spcBef>
                <a:spcPct val="0"/>
              </a:spcBef>
              <a:defRPr/>
            </a:pPr>
            <a:r>
              <a:rPr lang="en-US" altLang="fr-FR" sz="2500" b="1" dirty="0">
                <a:solidFill>
                  <a:srgbClr val="003296"/>
                </a:solidFill>
                <a:latin typeface="+mn-lt"/>
              </a:rPr>
              <a:t>Drafted by FACEnetwork: producers </a:t>
            </a:r>
            <a:r>
              <a:rPr lang="en-US" altLang="fr-FR" sz="25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technicians (20 persons – 10 countries)</a:t>
            </a:r>
          </a:p>
          <a:p>
            <a:pPr marL="300620" indent="-300620" algn="just" eaLnBrk="1" hangingPunct="1">
              <a:spcBef>
                <a:spcPct val="0"/>
              </a:spcBef>
              <a:defRPr/>
            </a:pPr>
            <a:r>
              <a:rPr lang="en-US" altLang="fr-FR" sz="2500" b="1" dirty="0">
                <a:solidFill>
                  <a:srgbClr val="003296"/>
                </a:solidFill>
                <a:latin typeface="+mn-lt"/>
              </a:rPr>
              <a:t>Endorsed by the public authorities </a:t>
            </a:r>
            <a:r>
              <a:rPr lang="en-US" altLang="fr-FR" sz="2500" dirty="0">
                <a:solidFill>
                  <a:srgbClr val="003296"/>
                </a:solidFill>
                <a:latin typeface="+mn-lt"/>
              </a:rPr>
              <a:t>of the 28 Member States, and </a:t>
            </a:r>
            <a:r>
              <a:rPr lang="en-US" altLang="fr-FR" sz="2500" b="1" dirty="0">
                <a:solidFill>
                  <a:srgbClr val="003296"/>
                </a:solidFill>
                <a:latin typeface="+mn-lt"/>
              </a:rPr>
              <a:t>European Commission</a:t>
            </a:r>
          </a:p>
          <a:p>
            <a:pPr marL="300620" indent="-300620" algn="just" eaLnBrk="1" hangingPunct="1">
              <a:spcBef>
                <a:spcPct val="0"/>
              </a:spcBef>
              <a:defRPr/>
            </a:pPr>
            <a:endParaRPr lang="en-US" altLang="fr-FR" sz="2500" b="1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en-US" altLang="fr-FR" sz="2500" b="1" dirty="0">
              <a:solidFill>
                <a:srgbClr val="003296"/>
              </a:solidFill>
              <a:latin typeface="+mn-lt"/>
            </a:endParaRPr>
          </a:p>
          <a:p>
            <a:pPr marL="285715" indent="-285715">
              <a:buFont typeface="Arial" panose="020B0604020202020204" pitchFamily="34" charset="0"/>
              <a:buChar char="•"/>
              <a:defRPr/>
            </a:pP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Based</a:t>
            </a:r>
            <a:r>
              <a:rPr lang="fr-FR" sz="2400" b="1" dirty="0">
                <a:solidFill>
                  <a:srgbClr val="003296"/>
                </a:solidFill>
                <a:cs typeface="Arial" pitchFamily="34" charset="0"/>
              </a:rPr>
              <a:t> on real practices and real </a:t>
            </a: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needs</a:t>
            </a:r>
            <a:r>
              <a:rPr lang="fr-FR" sz="2400" b="1" dirty="0">
                <a:solidFill>
                  <a:srgbClr val="003296"/>
                </a:solidFill>
                <a:cs typeface="Arial" pitchFamily="34" charset="0"/>
              </a:rPr>
              <a:t> of the </a:t>
            </a: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producers</a:t>
            </a:r>
            <a:endParaRPr lang="fr-FR" sz="2400" b="1" dirty="0">
              <a:solidFill>
                <a:srgbClr val="003296"/>
              </a:solidFill>
              <a:cs typeface="Arial" pitchFamily="34" charset="0"/>
            </a:endParaRPr>
          </a:p>
          <a:p>
            <a:pPr marL="1028665" lvl="1" indent="-285715">
              <a:buFont typeface="Arial" panose="020B0604020202020204" pitchFamily="34" charset="0"/>
              <a:buChar char="•"/>
              <a:defRPr/>
            </a:pP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Eg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: no CCP, records 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only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 if non 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conformities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, 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checkings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based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 on 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producer’s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 know-how (</a:t>
            </a:r>
            <a:r>
              <a:rPr lang="fr-FR" sz="2000" dirty="0" err="1">
                <a:solidFill>
                  <a:srgbClr val="0000CC"/>
                </a:solidFill>
                <a:cs typeface="Arial" pitchFamily="34" charset="0"/>
              </a:rPr>
              <a:t>organoleptic</a:t>
            </a:r>
            <a:r>
              <a:rPr lang="fr-FR" sz="2000" dirty="0">
                <a:solidFill>
                  <a:srgbClr val="0000CC"/>
                </a:solidFill>
                <a:cs typeface="Arial" pitchFamily="34" charset="0"/>
              </a:rPr>
              <a:t> inspections…)…</a:t>
            </a:r>
          </a:p>
          <a:p>
            <a:pPr marL="285715" indent="-285715">
              <a:buFont typeface="Arial" panose="020B0604020202020204" pitchFamily="34" charset="0"/>
              <a:buChar char="•"/>
              <a:defRPr/>
            </a:pP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Practical</a:t>
            </a:r>
            <a:r>
              <a:rPr lang="fr-FR" sz="2400" b="1" dirty="0">
                <a:solidFill>
                  <a:srgbClr val="003296"/>
                </a:solidFill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examples</a:t>
            </a:r>
            <a:r>
              <a:rPr lang="fr-FR" sz="2400" b="1" dirty="0">
                <a:solidFill>
                  <a:srgbClr val="003296"/>
                </a:solidFill>
                <a:cs typeface="Arial" pitchFamily="34" charset="0"/>
              </a:rPr>
              <a:t> of </a:t>
            </a: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flexibility</a:t>
            </a:r>
            <a:r>
              <a:rPr lang="fr-FR" sz="2400" b="1" dirty="0">
                <a:solidFill>
                  <a:srgbClr val="003296"/>
                </a:solidFill>
                <a:cs typeface="Arial" pitchFamily="34" charset="0"/>
              </a:rPr>
              <a:t> and </a:t>
            </a:r>
            <a:r>
              <a:rPr lang="fr-FR" sz="2400" b="1" dirty="0" err="1">
                <a:solidFill>
                  <a:srgbClr val="003296"/>
                </a:solidFill>
                <a:cs typeface="Arial" pitchFamily="34" charset="0"/>
              </a:rPr>
              <a:t>interpretations</a:t>
            </a:r>
            <a:endParaRPr lang="fr-FR" sz="2400" b="1" dirty="0">
              <a:solidFill>
                <a:srgbClr val="003296"/>
              </a:solidFill>
              <a:cs typeface="Arial" pitchFamily="34" charset="0"/>
            </a:endParaRPr>
          </a:p>
          <a:p>
            <a:pPr marL="300620" indent="-300620" algn="just" eaLnBrk="1" hangingPunct="1">
              <a:spcBef>
                <a:spcPct val="0"/>
              </a:spcBef>
              <a:defRPr/>
            </a:pPr>
            <a:endParaRPr lang="fr-FR" altLang="fr-FR" sz="2500" b="1" dirty="0">
              <a:solidFill>
                <a:srgbClr val="003296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C2514-7875-44BE-9A4C-EF2DE1F74C76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768" y="1260049"/>
            <a:ext cx="7925420" cy="584775"/>
          </a:xfr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altLang="fr-FR" sz="3200" b="1" dirty="0">
                <a:solidFill>
                  <a:srgbClr val="0000CC"/>
                </a:solidFill>
              </a:rPr>
              <a:t>The specificity and the strength of the GGHP: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611688" y="3140968"/>
            <a:ext cx="3136776" cy="12003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altLang="fr-FR" b="1" dirty="0"/>
              <a:t>&gt; High </a:t>
            </a:r>
            <a:r>
              <a:rPr lang="fr-FR" altLang="fr-FR" b="1" dirty="0" err="1"/>
              <a:t>level</a:t>
            </a:r>
            <a:r>
              <a:rPr lang="fr-FR" altLang="fr-FR" b="1" dirty="0"/>
              <a:t> of recognition</a:t>
            </a:r>
          </a:p>
          <a:p>
            <a:pPr algn="ctr">
              <a:defRPr/>
            </a:pPr>
            <a:r>
              <a:rPr lang="fr-FR" altLang="fr-FR" b="1" dirty="0"/>
              <a:t>&gt; It </a:t>
            </a:r>
            <a:r>
              <a:rPr lang="fr-FR" altLang="fr-FR" b="1" dirty="0" err="1"/>
              <a:t>is</a:t>
            </a:r>
            <a:r>
              <a:rPr lang="fr-FR" altLang="fr-FR" b="1" dirty="0"/>
              <a:t> not « a </a:t>
            </a:r>
            <a:r>
              <a:rPr lang="fr-FR" altLang="fr-FR" b="1" dirty="0" err="1"/>
              <a:t>Regulation</a:t>
            </a:r>
            <a:r>
              <a:rPr lang="fr-FR" altLang="fr-FR" b="1" dirty="0"/>
              <a:t> » but </a:t>
            </a:r>
            <a:r>
              <a:rPr lang="fr-FR" altLang="fr-FR" b="1" dirty="0" err="1"/>
              <a:t>applying</a:t>
            </a:r>
            <a:r>
              <a:rPr lang="fr-FR" altLang="fr-FR" b="1" dirty="0"/>
              <a:t> the Guide </a:t>
            </a:r>
            <a:r>
              <a:rPr lang="fr-FR" altLang="fr-FR" b="1" dirty="0" err="1"/>
              <a:t>allows</a:t>
            </a:r>
            <a:r>
              <a:rPr lang="fr-FR" altLang="fr-FR" b="1" dirty="0"/>
              <a:t> to </a:t>
            </a:r>
            <a:r>
              <a:rPr lang="fr-FR" altLang="fr-FR" b="1" dirty="0" err="1"/>
              <a:t>comply</a:t>
            </a:r>
            <a:r>
              <a:rPr lang="fr-FR" altLang="fr-FR" b="1" dirty="0"/>
              <a:t> </a:t>
            </a:r>
            <a:r>
              <a:rPr lang="fr-FR" altLang="fr-FR" b="1" dirty="0" err="1"/>
              <a:t>with</a:t>
            </a:r>
            <a:r>
              <a:rPr lang="fr-FR" altLang="fr-FR" b="1" dirty="0"/>
              <a:t> the </a:t>
            </a:r>
            <a:r>
              <a:rPr lang="fr-FR" altLang="fr-FR" b="1" dirty="0" err="1"/>
              <a:t>regulation</a:t>
            </a:r>
            <a:endParaRPr lang="fr-FR" altLang="fr-FR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2731021" cy="1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B3C967A-86B1-4AA6-B738-A7199CE9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2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C2514-7875-44BE-9A4C-EF2DE1F74C76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4B111EA-B34D-4223-A842-FE35EEA8B23F}"/>
              </a:ext>
            </a:extLst>
          </p:cNvPr>
          <p:cNvSpPr txBox="1"/>
          <p:nvPr/>
        </p:nvSpPr>
        <p:spPr>
          <a:xfrm>
            <a:off x="615768" y="1944629"/>
            <a:ext cx="7925420" cy="35794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51E5F801-4DDE-45B5-B112-8FC09FD67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878336"/>
              </p:ext>
            </p:extLst>
          </p:nvPr>
        </p:nvGraphicFramePr>
        <p:xfrm>
          <a:off x="846126" y="1980710"/>
          <a:ext cx="7527520" cy="337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880">
                  <a:extLst>
                    <a:ext uri="{9D8B030D-6E8A-4147-A177-3AD203B41FA5}">
                      <a16:colId xmlns:a16="http://schemas.microsoft.com/office/drawing/2014/main" val="746685947"/>
                    </a:ext>
                  </a:extLst>
                </a:gridCol>
                <a:gridCol w="1881880">
                  <a:extLst>
                    <a:ext uri="{9D8B030D-6E8A-4147-A177-3AD203B41FA5}">
                      <a16:colId xmlns:a16="http://schemas.microsoft.com/office/drawing/2014/main" val="473029078"/>
                    </a:ext>
                  </a:extLst>
                </a:gridCol>
                <a:gridCol w="1881880">
                  <a:extLst>
                    <a:ext uri="{9D8B030D-6E8A-4147-A177-3AD203B41FA5}">
                      <a16:colId xmlns:a16="http://schemas.microsoft.com/office/drawing/2014/main" val="1956980644"/>
                    </a:ext>
                  </a:extLst>
                </a:gridCol>
                <a:gridCol w="1881880">
                  <a:extLst>
                    <a:ext uri="{9D8B030D-6E8A-4147-A177-3AD203B41FA5}">
                      <a16:colId xmlns:a16="http://schemas.microsoft.com/office/drawing/2014/main" val="1256831630"/>
                    </a:ext>
                  </a:extLst>
                </a:gridCol>
              </a:tblGrid>
              <a:tr h="53843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English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français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español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Gaelige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539377"/>
                  </a:ext>
                </a:extLst>
              </a:tr>
              <a:tr h="538438">
                <a:tc>
                  <a:txBody>
                    <a:bodyPr/>
                    <a:lstStyle/>
                    <a:p>
                      <a:r>
                        <a:rPr lang="en-GB" sz="2400" b="1" u="sng" dirty="0" err="1">
                          <a:solidFill>
                            <a:srgbClr val="0F3F93"/>
                          </a:solidFill>
                        </a:rPr>
                        <a:t>č</a:t>
                      </a:r>
                      <a:r>
                        <a:rPr lang="en-GB" sz="2400" b="1" u="sng" dirty="0" err="1">
                          <a:solidFill>
                            <a:srgbClr val="0F3F93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eština</a:t>
                      </a:r>
                      <a:endParaRPr lang="en-GB" sz="2400" b="1" u="sng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eesti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latviešu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magyar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353554"/>
                  </a:ext>
                </a:extLst>
              </a:tr>
              <a:tr h="53843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Malti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português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slovenčina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suomi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143695"/>
                  </a:ext>
                </a:extLst>
              </a:tr>
              <a:tr h="53843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Deutsch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Nederlands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italiano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hrvatski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155237"/>
                  </a:ext>
                </a:extLst>
              </a:tr>
              <a:tr h="53843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F3F93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dansk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b="1" dirty="0">
                          <a:solidFill>
                            <a:srgbClr val="0F3F93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ελληνικά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lievti</a:t>
                      </a:r>
                      <a:r>
                        <a:rPr lang="lt-LT" sz="2400" b="1" dirty="0">
                          <a:solidFill>
                            <a:srgbClr val="0F3F93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ų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az-Cyrl-AZ" sz="2400" b="1" dirty="0">
                          <a:solidFill>
                            <a:srgbClr val="0F3F93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бъларски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291992"/>
                  </a:ext>
                </a:extLst>
              </a:tr>
              <a:tr h="685032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polski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română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slovenščina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F3F93"/>
                          </a:solidFill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svenska</a:t>
                      </a:r>
                      <a:endParaRPr lang="en-GB" sz="2400" b="1" dirty="0">
                        <a:solidFill>
                          <a:srgbClr val="0F3F93"/>
                        </a:solidFill>
                      </a:endParaRPr>
                    </a:p>
                  </a:txBody>
                  <a:tcPr marL="78203" marR="78203" marT="41476" marB="4147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90021"/>
                  </a:ext>
                </a:extLst>
              </a:tr>
            </a:tbl>
          </a:graphicData>
        </a:graphic>
      </p:graphicFrame>
      <p:sp>
        <p:nvSpPr>
          <p:cNvPr id="15" name="Titre 1">
            <a:extLst>
              <a:ext uri="{FF2B5EF4-FFF2-40B4-BE49-F238E27FC236}">
                <a16:creationId xmlns:a16="http://schemas.microsoft.com/office/drawing/2014/main" id="{24695515-B42B-4F76-A41D-23C1D319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68" y="908720"/>
            <a:ext cx="7925420" cy="4858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0099"/>
                </a:solidFill>
              </a:rPr>
              <a:t>GGHP </a:t>
            </a:r>
            <a:r>
              <a:rPr lang="fr-FR" b="1" dirty="0" err="1">
                <a:solidFill>
                  <a:srgbClr val="000099"/>
                </a:solidFill>
              </a:rPr>
              <a:t>available</a:t>
            </a:r>
            <a:r>
              <a:rPr lang="fr-FR" b="1" dirty="0">
                <a:solidFill>
                  <a:srgbClr val="000099"/>
                </a:solidFill>
              </a:rPr>
              <a:t> in 24 </a:t>
            </a:r>
            <a:r>
              <a:rPr lang="fr-FR" b="1" dirty="0" err="1">
                <a:solidFill>
                  <a:srgbClr val="000099"/>
                </a:solidFill>
              </a:rPr>
              <a:t>languages</a:t>
            </a:r>
            <a:r>
              <a:rPr lang="fr-FR" b="1" dirty="0">
                <a:solidFill>
                  <a:srgbClr val="000099"/>
                </a:solidFill>
              </a:rPr>
              <a:t>…</a:t>
            </a:r>
          </a:p>
        </p:txBody>
      </p:sp>
      <p:sp>
        <p:nvSpPr>
          <p:cNvPr id="6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9AA38CE3-52B0-4826-8438-47F3280D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50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2949178" cy="1345368"/>
          </a:xfrm>
        </p:spPr>
        <p:txBody>
          <a:bodyPr/>
          <a:lstStyle/>
          <a:p>
            <a:r>
              <a:rPr lang="fr-FR" dirty="0"/>
              <a:t>…on the </a:t>
            </a:r>
            <a:r>
              <a:rPr lang="fr-FR" dirty="0" err="1"/>
              <a:t>website</a:t>
            </a:r>
            <a:r>
              <a:rPr lang="fr-FR" dirty="0"/>
              <a:t> of the </a:t>
            </a:r>
            <a:r>
              <a:rPr lang="fr-FR" dirty="0" err="1"/>
              <a:t>European</a:t>
            </a:r>
            <a:r>
              <a:rPr lang="fr-FR" dirty="0"/>
              <a:t> Commission</a:t>
            </a: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0" b="15510"/>
          <a:stretch>
            <a:fillRect/>
          </a:stretch>
        </p:blipFill>
        <p:spPr>
          <a:xfrm>
            <a:off x="3707904" y="1412776"/>
            <a:ext cx="4968552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2949178" cy="1888681"/>
          </a:xfrm>
        </p:spPr>
        <p:txBody>
          <a:bodyPr>
            <a:noAutofit/>
          </a:bodyPr>
          <a:lstStyle/>
          <a:p>
            <a:r>
              <a:rPr lang="en-US" sz="2000" u="sng" dirty="0">
                <a:hlinkClick r:id="rId3"/>
              </a:rPr>
              <a:t>https://ec.europa.eu/food/safety/biosafety/food_hygiene/guidance_en</a:t>
            </a:r>
            <a:r>
              <a:rPr lang="en-US" sz="2000" dirty="0"/>
              <a:t> </a:t>
            </a:r>
          </a:p>
          <a:p>
            <a:r>
              <a:rPr lang="en-US" sz="1600" dirty="0"/>
              <a:t>(on this page, click on: “</a:t>
            </a:r>
            <a:r>
              <a:rPr lang="en-US" sz="1600" i="1" dirty="0"/>
              <a:t>guidelines provided by stakeholders organizations</a:t>
            </a:r>
            <a:r>
              <a:rPr lang="en-US" sz="1600" dirty="0"/>
              <a:t>” and then on “EN/…” close to “</a:t>
            </a:r>
            <a:r>
              <a:rPr lang="en-US" sz="1600" i="1" dirty="0"/>
              <a:t>European GGHP in the production of </a:t>
            </a:r>
            <a:r>
              <a:rPr lang="en-US" sz="1600" b="1" i="1" u="sng" dirty="0"/>
              <a:t>ARTISANAL</a:t>
            </a:r>
            <a:r>
              <a:rPr lang="en-US" sz="1600" i="1" dirty="0"/>
              <a:t> cheese and dairy production</a:t>
            </a:r>
            <a:r>
              <a:rPr lang="en-US" sz="1600" dirty="0"/>
              <a:t>”).</a:t>
            </a:r>
            <a:endParaRPr lang="fr-FR" sz="1600" dirty="0"/>
          </a:p>
        </p:txBody>
      </p:sp>
      <p:sp>
        <p:nvSpPr>
          <p:cNvPr id="6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0648"/>
            <a:ext cx="2731021" cy="1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B22B038-2CA0-40B9-8E87-39E3C8B5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82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E739A-0ED3-4B2C-825F-0D9B7794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268760"/>
            <a:ext cx="5760640" cy="85010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00CC"/>
                </a:solidFill>
              </a:rPr>
              <a:t>SECOND STEP: TEACHEESY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59AC80-14CB-4CA8-98D8-DA8F42CC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3722778"/>
          </a:xfrm>
        </p:spPr>
        <p:txBody>
          <a:bodyPr>
            <a:normAutofit fontScale="92500"/>
          </a:bodyPr>
          <a:lstStyle/>
          <a:p>
            <a:r>
              <a:rPr lang="en-GB" sz="3000" dirty="0">
                <a:solidFill>
                  <a:srgbClr val="003296"/>
                </a:solidFill>
              </a:rPr>
              <a:t>Development of tools for (training of) producers on how to use the GGHP</a:t>
            </a:r>
          </a:p>
          <a:p>
            <a:pPr>
              <a:spcBef>
                <a:spcPts val="0"/>
              </a:spcBef>
            </a:pPr>
            <a:r>
              <a:rPr lang="en-GB" sz="3000" dirty="0">
                <a:solidFill>
                  <a:srgbClr val="003296"/>
                </a:solidFill>
              </a:rPr>
              <a:t>Building network of ‘technicians with spirit of GGHP’</a:t>
            </a:r>
          </a:p>
          <a:p>
            <a:r>
              <a:rPr lang="en-GB" sz="3000" dirty="0">
                <a:solidFill>
                  <a:srgbClr val="003296"/>
                </a:solidFill>
              </a:rPr>
              <a:t>Diffuse the GGHP over Europe </a:t>
            </a:r>
          </a:p>
          <a:p>
            <a:pPr>
              <a:buNone/>
            </a:pPr>
            <a:endParaRPr lang="en-GB" sz="1300" dirty="0">
              <a:solidFill>
                <a:srgbClr val="003296"/>
              </a:solidFill>
            </a:endParaRPr>
          </a:p>
          <a:p>
            <a:r>
              <a:rPr lang="en-GB" sz="3000" dirty="0">
                <a:solidFill>
                  <a:srgbClr val="003296"/>
                </a:solidFill>
              </a:rPr>
              <a:t>Technicians, producers and advisors: 18 organisations from 14 countries</a:t>
            </a:r>
          </a:p>
          <a:p>
            <a:r>
              <a:rPr lang="en-GB" sz="3000" dirty="0">
                <a:solidFill>
                  <a:srgbClr val="003296"/>
                </a:solidFill>
              </a:rPr>
              <a:t>Already involved in production of GGHP</a:t>
            </a:r>
          </a:p>
          <a:p>
            <a:endParaRPr lang="en-GB" dirty="0">
              <a:solidFill>
                <a:srgbClr val="003296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329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49B0ED-E1B4-475D-B828-D0D8E593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48849-D6B1-47DD-8642-93FE977772B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260648"/>
            <a:ext cx="2731021" cy="1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19888C8D-A2D0-4BC9-882F-C77A9C1C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10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E739A-0ED3-4B2C-825F-0D9B7794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354758"/>
            <a:ext cx="5760640" cy="850106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0000CC"/>
                </a:solidFill>
              </a:rPr>
              <a:t>SECOND STEP: TEACHEESY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59AC80-14CB-4CA8-98D8-DA8F42CC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69" y="2132856"/>
            <a:ext cx="7886700" cy="417646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sz="3000" b="1" dirty="0" err="1"/>
              <a:t>Teacheesy</a:t>
            </a:r>
            <a:r>
              <a:rPr lang="en-GB" sz="3000" b="1" dirty="0"/>
              <a:t> is an European project funded by Erasmus+ programme of the European Union</a:t>
            </a:r>
            <a:endParaRPr lang="pl-PL" sz="3000" dirty="0"/>
          </a:p>
          <a:p>
            <a:pPr marL="2160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600" i="1" dirty="0"/>
              <a:t>The project is aimed at facilitating the use of the </a:t>
            </a:r>
            <a:r>
              <a:rPr lang="en-GB" sz="2600" b="1" i="1" dirty="0">
                <a:solidFill>
                  <a:srgbClr val="FF0000"/>
                </a:solidFill>
              </a:rPr>
              <a:t>Guide to Good Hygiene Practices [GGHP] in all EU countries</a:t>
            </a:r>
            <a:r>
              <a:rPr lang="en-GB" sz="2600" b="1" i="1" dirty="0">
                <a:solidFill>
                  <a:srgbClr val="0000CC"/>
                </a:solidFill>
              </a:rPr>
              <a:t>. </a:t>
            </a:r>
            <a:r>
              <a:rPr lang="en-GB" sz="2600" i="1" dirty="0" err="1"/>
              <a:t>Teacheesy</a:t>
            </a:r>
            <a:r>
              <a:rPr lang="en-GB" sz="2600" i="1" dirty="0"/>
              <a:t> aims to create</a:t>
            </a:r>
            <a:r>
              <a:rPr lang="en-GB" sz="2600" b="1" i="1" dirty="0"/>
              <a:t> </a:t>
            </a:r>
            <a:r>
              <a:rPr lang="en-GB" sz="2600" i="1" dirty="0"/>
              <a:t>and provide the necessary training tools and methodologies required by qualified technicians and trainers which will, in turn, be used to instruct farmhouse and artisan </a:t>
            </a:r>
            <a:r>
              <a:rPr lang="en-GB" sz="2600" i="1" dirty="0" err="1"/>
              <a:t>cheesemakers</a:t>
            </a:r>
            <a:r>
              <a:rPr lang="en-GB" sz="2600" i="1" dirty="0"/>
              <a:t> across the whole of Europe on a common policy for good hygiene in </a:t>
            </a:r>
            <a:r>
              <a:rPr lang="en-GB" sz="2600" i="1" dirty="0" err="1"/>
              <a:t>cheesemaking</a:t>
            </a:r>
            <a:r>
              <a:rPr lang="en-GB" sz="2600" i="1" dirty="0"/>
              <a:t>. </a:t>
            </a:r>
            <a:r>
              <a:rPr lang="pl-PL" sz="2600" dirty="0">
                <a:solidFill>
                  <a:srgbClr val="003296"/>
                </a:solidFill>
              </a:rPr>
              <a:t> </a:t>
            </a:r>
            <a:endParaRPr lang="en-GB" sz="2600" dirty="0">
              <a:solidFill>
                <a:srgbClr val="003296"/>
              </a:solidFill>
            </a:endParaRPr>
          </a:p>
          <a:p>
            <a:pPr algn="ctr">
              <a:buNone/>
            </a:pPr>
            <a:r>
              <a:rPr lang="pl-PL" sz="2600" b="1" dirty="0">
                <a:solidFill>
                  <a:srgbClr val="003296"/>
                </a:solidFill>
                <a:hlinkClick r:id="rId2"/>
              </a:rPr>
              <a:t> </a:t>
            </a:r>
            <a:r>
              <a:rPr lang="en-GB" sz="2600" b="1" dirty="0">
                <a:solidFill>
                  <a:srgbClr val="003296"/>
                </a:solidFill>
                <a:hlinkClick r:id="rId2"/>
              </a:rPr>
              <a:t>https://www.face-network.eu/teacheesy</a:t>
            </a:r>
            <a:r>
              <a:rPr lang="pl-PL" sz="2600" b="1" dirty="0">
                <a:solidFill>
                  <a:srgbClr val="003296"/>
                </a:solidFill>
              </a:rPr>
              <a:t> </a:t>
            </a:r>
            <a:endParaRPr lang="en-GB" sz="2600" b="1" dirty="0">
              <a:solidFill>
                <a:srgbClr val="003296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3296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49B0ED-E1B4-475D-B828-D0D8E593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48849-D6B1-47DD-8642-93FE977772B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1" y="260648"/>
            <a:ext cx="2731021" cy="1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B3E2A6B2-E67C-4D0B-9BAF-2C853459ADD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6256" y="332656"/>
            <a:ext cx="864096" cy="792088"/>
          </a:xfrm>
          <a:prstGeom prst="rect">
            <a:avLst/>
          </a:prstGeom>
        </p:spPr>
      </p:pic>
      <p:sp>
        <p:nvSpPr>
          <p:cNvPr id="7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18410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8" name="Picture 4" descr="https://www.erasmusplus.fr/img/penelope/erasmus_pl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208823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1FE61CC-3F60-4B61-B7A4-80C5F547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103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2882E4"/>
          </a:solidFill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THIRD STEP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000" dirty="0"/>
          </a:p>
          <a:p>
            <a:pPr algn="ctr">
              <a:buNone/>
            </a:pPr>
            <a:r>
              <a:rPr lang="fr-FR" sz="4800" b="1" dirty="0"/>
              <a:t>FACE </a:t>
            </a:r>
            <a:r>
              <a:rPr lang="fr-FR" sz="4800" b="1" i="1" dirty="0"/>
              <a:t>in itinere </a:t>
            </a:r>
            <a:endParaRPr lang="pl-PL" sz="4800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33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3399"/>
                </a:solidFill>
              </a:rPr>
              <a:t>Rakvere</a:t>
            </a:r>
            <a:r>
              <a:rPr lang="en-US" b="1" dirty="0">
                <a:solidFill>
                  <a:srgbClr val="003399"/>
                </a:solidFill>
              </a:rPr>
              <a:t> 4 October 2019</a:t>
            </a:r>
            <a:endParaRPr lang="fr-FR" b="1" dirty="0">
              <a:solidFill>
                <a:srgbClr val="0033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365104"/>
            <a:ext cx="2013202" cy="91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s://www.erasmusplus.fr/img/penelope/erasmus_pl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1912321" cy="54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63A1990A-0C2D-4AB7-BFF9-0507564E3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3800"/>
              </a:lnSpc>
              <a:spcBef>
                <a:spcPts val="1200"/>
              </a:spcBef>
              <a:buNone/>
            </a:pPr>
            <a:r>
              <a:rPr lang="en-GB" sz="2800" i="1" dirty="0"/>
              <a:t>“To provide to current and prospective cheese and dairy makers and retailers a better access to trainings adapted to their needs. This project will put a specific attention to open opportunities for experiences in real working situation (internships, co-working periods…) as essential complements to “classical” education.”</a:t>
            </a:r>
            <a:endParaRPr lang="fr-FR" sz="2800" i="1" dirty="0"/>
          </a:p>
          <a:p>
            <a:pPr algn="just">
              <a:lnSpc>
                <a:spcPct val="150000"/>
              </a:lnSpc>
            </a:pPr>
            <a:endParaRPr lang="fr-FR" sz="2800" i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882E4"/>
          </a:solidFill>
        </p:spPr>
        <p:txBody>
          <a:bodyPr wrap="square" rtlCol="0">
            <a:noAutofit/>
          </a:bodyPr>
          <a:lstStyle/>
          <a:p>
            <a:r>
              <a:rPr lang="pl-PL" dirty="0">
                <a:solidFill>
                  <a:srgbClr val="2882E4"/>
                </a:solidFill>
              </a:rPr>
              <a:t>A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797152"/>
            <a:ext cx="2085210" cy="9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s://www.erasmusplus.fr/img/penelope/erasmus_pl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232248" cy="6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23528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FACE </a:t>
            </a:r>
            <a:r>
              <a:rPr lang="fr-FR" sz="3600" b="1" i="1" dirty="0">
                <a:solidFill>
                  <a:schemeClr val="bg1"/>
                </a:solidFill>
              </a:rPr>
              <a:t>in itinere</a:t>
            </a:r>
            <a:r>
              <a:rPr lang="pl-PL" sz="3600" b="1" i="1" dirty="0">
                <a:solidFill>
                  <a:schemeClr val="bg1"/>
                </a:solidFill>
              </a:rPr>
              <a:t>  -  </a:t>
            </a:r>
            <a:r>
              <a:rPr lang="pl-PL" sz="3600" b="1" dirty="0" err="1">
                <a:solidFill>
                  <a:schemeClr val="bg1"/>
                </a:solidFill>
              </a:rPr>
              <a:t>Objectives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82CC2938-89CE-4058-902E-00FD523B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84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Autofit/>
          </a:bodyPr>
          <a:lstStyle/>
          <a:p>
            <a:pPr marL="216000" indent="-216000" algn="just"/>
            <a:r>
              <a:rPr lang="fr-FR" sz="2800" b="1" dirty="0" err="1">
                <a:solidFill>
                  <a:srgbClr val="000099"/>
                </a:solidFill>
              </a:rPr>
              <a:t>From</a:t>
            </a:r>
            <a:r>
              <a:rPr lang="fr-FR" sz="2800" b="1" dirty="0">
                <a:solidFill>
                  <a:srgbClr val="000099"/>
                </a:solidFill>
              </a:rPr>
              <a:t> </a:t>
            </a:r>
            <a:r>
              <a:rPr lang="fr-FR" sz="2800" b="1" dirty="0" err="1">
                <a:solidFill>
                  <a:srgbClr val="000099"/>
                </a:solidFill>
              </a:rPr>
              <a:t>September</a:t>
            </a:r>
            <a:r>
              <a:rPr lang="fr-FR" sz="2800" b="1" dirty="0">
                <a:solidFill>
                  <a:srgbClr val="000099"/>
                </a:solidFill>
              </a:rPr>
              <a:t> 2019 to </a:t>
            </a:r>
            <a:r>
              <a:rPr lang="fr-FR" sz="2800" b="1" dirty="0" err="1">
                <a:solidFill>
                  <a:srgbClr val="000099"/>
                </a:solidFill>
              </a:rPr>
              <a:t>December</a:t>
            </a:r>
            <a:r>
              <a:rPr lang="fr-FR" sz="2800" b="1" dirty="0">
                <a:solidFill>
                  <a:srgbClr val="000099"/>
                </a:solidFill>
              </a:rPr>
              <a:t> 2020 (16 </a:t>
            </a:r>
            <a:r>
              <a:rPr lang="fr-FR" sz="2800" b="1" dirty="0" err="1">
                <a:solidFill>
                  <a:srgbClr val="000099"/>
                </a:solidFill>
              </a:rPr>
              <a:t>months</a:t>
            </a:r>
            <a:r>
              <a:rPr lang="fr-FR" sz="2800" b="1" dirty="0">
                <a:solidFill>
                  <a:srgbClr val="000099"/>
                </a:solidFill>
              </a:rPr>
              <a:t>) – 3 </a:t>
            </a:r>
            <a:r>
              <a:rPr lang="fr-FR" sz="2800" b="1" dirty="0" err="1">
                <a:solidFill>
                  <a:srgbClr val="000099"/>
                </a:solidFill>
              </a:rPr>
              <a:t>workstreams</a:t>
            </a:r>
            <a:r>
              <a:rPr lang="fr-FR" sz="2800" b="1" dirty="0">
                <a:solidFill>
                  <a:srgbClr val="000099"/>
                </a:solidFill>
              </a:rPr>
              <a:t>:</a:t>
            </a:r>
          </a:p>
          <a:p>
            <a:pPr marL="216000" indent="-216000" algn="just"/>
            <a:endParaRPr lang="fr-FR" sz="2000" b="1" dirty="0">
              <a:solidFill>
                <a:srgbClr val="000099"/>
              </a:solidFill>
            </a:endParaRPr>
          </a:p>
          <a:p>
            <a:pPr marL="216000" indent="-216000" algn="just"/>
            <a:r>
              <a:rPr lang="fr-FR" sz="2400" b="1" dirty="0">
                <a:solidFill>
                  <a:srgbClr val="000099"/>
                </a:solidFill>
              </a:rPr>
              <a:t>WS 1 – Building a web-</a:t>
            </a:r>
            <a:r>
              <a:rPr lang="fr-FR" sz="2400" b="1" dirty="0" err="1">
                <a:solidFill>
                  <a:srgbClr val="000099"/>
                </a:solidFill>
              </a:rPr>
              <a:t>based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2400" b="1" dirty="0" err="1">
                <a:solidFill>
                  <a:srgbClr val="000099"/>
                </a:solidFill>
              </a:rPr>
              <a:t>platform</a:t>
            </a:r>
            <a:r>
              <a:rPr lang="fr-FR" sz="2400" b="1" dirty="0">
                <a:solidFill>
                  <a:srgbClr val="000099"/>
                </a:solidFill>
              </a:rPr>
              <a:t> to exchange </a:t>
            </a:r>
            <a:r>
              <a:rPr lang="fr-FR" sz="2400" b="1" dirty="0" err="1">
                <a:solidFill>
                  <a:srgbClr val="000099"/>
                </a:solidFill>
              </a:rPr>
              <a:t>offers</a:t>
            </a:r>
            <a:r>
              <a:rPr lang="fr-FR" sz="2400" b="1" dirty="0">
                <a:solidFill>
                  <a:srgbClr val="000099"/>
                </a:solidFill>
              </a:rPr>
              <a:t>/</a:t>
            </a:r>
            <a:r>
              <a:rPr lang="fr-FR" sz="2400" b="1" dirty="0" err="1">
                <a:solidFill>
                  <a:srgbClr val="000099"/>
                </a:solidFill>
              </a:rPr>
              <a:t>requests</a:t>
            </a:r>
            <a:r>
              <a:rPr lang="fr-FR" sz="2400" b="1" dirty="0">
                <a:solidFill>
                  <a:srgbClr val="000099"/>
                </a:solidFill>
              </a:rPr>
              <a:t> of stages/</a:t>
            </a:r>
            <a:r>
              <a:rPr lang="fr-FR" sz="2400" b="1" dirty="0" err="1">
                <a:solidFill>
                  <a:srgbClr val="000099"/>
                </a:solidFill>
              </a:rPr>
              <a:t>co-working</a:t>
            </a:r>
            <a:r>
              <a:rPr lang="fr-FR" sz="2400" b="1" dirty="0">
                <a:solidFill>
                  <a:srgbClr val="000099"/>
                </a:solidFill>
              </a:rPr>
              <a:t>/</a:t>
            </a:r>
            <a:r>
              <a:rPr lang="fr-FR" sz="2400" b="1" dirty="0" err="1">
                <a:solidFill>
                  <a:srgbClr val="000099"/>
                </a:solidFill>
              </a:rPr>
              <a:t>visits</a:t>
            </a:r>
            <a:endParaRPr lang="fr-FR" sz="2400" b="1" dirty="0">
              <a:solidFill>
                <a:srgbClr val="000099"/>
              </a:solidFill>
            </a:endParaRPr>
          </a:p>
          <a:p>
            <a:pPr marL="216000" indent="-216000" algn="just"/>
            <a:endParaRPr lang="fr-FR" sz="2400" b="1" dirty="0">
              <a:solidFill>
                <a:srgbClr val="000099"/>
              </a:solidFill>
            </a:endParaRPr>
          </a:p>
          <a:p>
            <a:pPr marL="216000" indent="-216000" algn="just"/>
            <a:r>
              <a:rPr lang="fr-FR" sz="2400" b="1" dirty="0">
                <a:solidFill>
                  <a:srgbClr val="000099"/>
                </a:solidFill>
              </a:rPr>
              <a:t>WS 2 – Building an online inventory of training courses </a:t>
            </a:r>
          </a:p>
          <a:p>
            <a:pPr marL="216000" indent="-216000" algn="just"/>
            <a:endParaRPr lang="fr-FR" sz="2400" b="1" dirty="0">
              <a:solidFill>
                <a:srgbClr val="000099"/>
              </a:solidFill>
            </a:endParaRPr>
          </a:p>
          <a:p>
            <a:pPr marL="216000" indent="-216000" algn="just"/>
            <a:r>
              <a:rPr lang="fr-FR" sz="2400" b="1" dirty="0">
                <a:solidFill>
                  <a:srgbClr val="000099"/>
                </a:solidFill>
              </a:rPr>
              <a:t>WS 3 – </a:t>
            </a:r>
            <a:r>
              <a:rPr lang="fr-FR" sz="2400" b="1" dirty="0" err="1">
                <a:solidFill>
                  <a:srgbClr val="000099"/>
                </a:solidFill>
              </a:rPr>
              <a:t>Identifying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2400" b="1" dirty="0" err="1">
                <a:solidFill>
                  <a:srgbClr val="000099"/>
                </a:solidFill>
              </a:rPr>
              <a:t>specific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2400" b="1" dirty="0" err="1">
                <a:solidFill>
                  <a:srgbClr val="000099"/>
                </a:solidFill>
              </a:rPr>
              <a:t>needs</a:t>
            </a:r>
            <a:r>
              <a:rPr lang="fr-FR" sz="2400" b="1" dirty="0">
                <a:solidFill>
                  <a:srgbClr val="000099"/>
                </a:solidFill>
              </a:rPr>
              <a:t> for training courses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0" y="0"/>
            <a:ext cx="9144000" cy="1063162"/>
          </a:xfrm>
          <a:prstGeom prst="rect">
            <a:avLst/>
          </a:prstGeom>
          <a:solidFill>
            <a:srgbClr val="2882E4"/>
          </a:solidFill>
        </p:spPr>
        <p:txBody>
          <a:bodyPr wrap="square" tIns="108000" rtlCol="0" anchor="ctr" anchorCtr="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/>
                </a:solidFill>
              </a:rPr>
              <a:t>FACE </a:t>
            </a:r>
            <a:r>
              <a:rPr lang="fr-FR" sz="4000" b="1" i="1" dirty="0">
                <a:solidFill>
                  <a:schemeClr val="bg1"/>
                </a:solidFill>
              </a:rPr>
              <a:t>in itinere</a:t>
            </a:r>
            <a:r>
              <a:rPr lang="pl-PL" sz="4000" b="1" i="1" dirty="0">
                <a:solidFill>
                  <a:schemeClr val="bg1"/>
                </a:solidFill>
              </a:rPr>
              <a:t>  -  </a:t>
            </a:r>
            <a:r>
              <a:rPr lang="fr-FR" sz="4000" b="1" dirty="0">
                <a:solidFill>
                  <a:schemeClr val="bg1"/>
                </a:solidFill>
              </a:rPr>
              <a:t>Content</a:t>
            </a:r>
            <a:endParaRPr lang="pl-PL" sz="4000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l-PL" sz="900" b="1" dirty="0"/>
          </a:p>
        </p:txBody>
      </p:sp>
      <p:pic>
        <p:nvPicPr>
          <p:cNvPr id="6" name="Picture 4" descr="https://www.erasmusplus.fr/img/penelope/erasmus_pl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7232"/>
            <a:ext cx="244827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A9746250-9AC7-46F3-9D87-ADE9C525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9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Artisan </a:t>
            </a:r>
            <a:r>
              <a:rPr lang="pl-PL" sz="4000" b="1" dirty="0" err="1">
                <a:solidFill>
                  <a:schemeClr val="bg1"/>
                </a:solidFill>
              </a:rPr>
              <a:t>cheesemaking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in</a:t>
            </a:r>
            <a:r>
              <a:rPr lang="pl-PL" sz="4000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sz="3600" b="1" dirty="0" err="1"/>
              <a:t>Situation</a:t>
            </a:r>
            <a:r>
              <a:rPr lang="pl-PL" sz="3600" b="1" dirty="0"/>
              <a:t> </a:t>
            </a:r>
            <a:r>
              <a:rPr lang="pl-PL" sz="3600" b="1" dirty="0" err="1"/>
              <a:t>after</a:t>
            </a:r>
            <a:r>
              <a:rPr lang="pl-PL" sz="3600" b="1" dirty="0"/>
              <a:t> </a:t>
            </a:r>
            <a:r>
              <a:rPr lang="pl-PL" sz="3600" b="1" dirty="0" err="1"/>
              <a:t>the</a:t>
            </a:r>
            <a:r>
              <a:rPr lang="pl-PL" sz="3600" b="1" dirty="0"/>
              <a:t> </a:t>
            </a:r>
            <a:r>
              <a:rPr lang="pl-PL" sz="3600" b="1" dirty="0" err="1"/>
              <a:t>second</a:t>
            </a:r>
            <a:r>
              <a:rPr lang="pl-PL" sz="3600" b="1" dirty="0"/>
              <a:t> war</a:t>
            </a:r>
          </a:p>
          <a:p>
            <a:pPr algn="ctr">
              <a:buNone/>
            </a:pPr>
            <a:endParaRPr lang="pl-PL" b="1" dirty="0"/>
          </a:p>
          <a:p>
            <a:r>
              <a:rPr lang="pl-PL" sz="2600" dirty="0" err="1"/>
              <a:t>Collectivization</a:t>
            </a:r>
            <a:r>
              <a:rPr lang="pl-PL" sz="2600" dirty="0"/>
              <a:t> and </a:t>
            </a:r>
            <a:r>
              <a:rPr lang="pl-PL" sz="2600" dirty="0" err="1"/>
              <a:t>nationalisation</a:t>
            </a:r>
            <a:endParaRPr lang="pl-PL" sz="2600" dirty="0"/>
          </a:p>
          <a:p>
            <a:r>
              <a:rPr lang="pl-PL" sz="2600" dirty="0"/>
              <a:t>P</a:t>
            </a:r>
            <a:r>
              <a:rPr lang="en-US" sz="2600" dirty="0" err="1"/>
              <a:t>rohibition</a:t>
            </a:r>
            <a:r>
              <a:rPr lang="en-US" sz="2600" dirty="0"/>
              <a:t> of private food processing activities</a:t>
            </a:r>
            <a:endParaRPr lang="pl-PL" sz="2600" dirty="0"/>
          </a:p>
          <a:p>
            <a:r>
              <a:rPr lang="pl-PL" sz="2600" dirty="0"/>
              <a:t>All </a:t>
            </a:r>
            <a:r>
              <a:rPr lang="pl-PL" sz="2600" dirty="0" err="1"/>
              <a:t>primary</a:t>
            </a:r>
            <a:r>
              <a:rPr lang="pl-PL" sz="2600" dirty="0"/>
              <a:t> </a:t>
            </a:r>
            <a:r>
              <a:rPr lang="pl-PL" sz="2600" dirty="0" err="1"/>
              <a:t>food</a:t>
            </a:r>
            <a:r>
              <a:rPr lang="pl-PL" sz="2600" dirty="0"/>
              <a:t> products </a:t>
            </a:r>
            <a:r>
              <a:rPr lang="pl-PL" sz="2600" dirty="0" err="1"/>
              <a:t>had</a:t>
            </a:r>
            <a:r>
              <a:rPr lang="pl-PL" sz="2600" dirty="0"/>
              <a:t> to be </a:t>
            </a:r>
            <a:r>
              <a:rPr lang="pl-PL" sz="2600" dirty="0" err="1"/>
              <a:t>supplied</a:t>
            </a:r>
            <a:r>
              <a:rPr lang="pl-PL" sz="2600" dirty="0"/>
              <a:t> to </a:t>
            </a:r>
            <a:r>
              <a:rPr lang="pl-PL" sz="2600" dirty="0" err="1"/>
              <a:t>the</a:t>
            </a:r>
            <a:r>
              <a:rPr lang="pl-PL" sz="2600" dirty="0"/>
              <a:t> state</a:t>
            </a:r>
          </a:p>
          <a:p>
            <a:endParaRPr lang="pl-PL" sz="2600" dirty="0"/>
          </a:p>
          <a:p>
            <a:pPr algn="ctr">
              <a:buNone/>
            </a:pPr>
            <a:r>
              <a:rPr lang="pl-PL" sz="4000" b="1" dirty="0" err="1">
                <a:solidFill>
                  <a:srgbClr val="FF0000"/>
                </a:solidFill>
              </a:rPr>
              <a:t>Result</a:t>
            </a:r>
            <a:r>
              <a:rPr lang="pl-PL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99"/>
                </a:solidFill>
              </a:rPr>
              <a:t>Rakvere</a:t>
            </a:r>
            <a:r>
              <a:rPr lang="en-US" b="1" dirty="0">
                <a:solidFill>
                  <a:srgbClr val="000099"/>
                </a:solidFill>
              </a:rPr>
              <a:t> 4 October 2019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19</a:t>
            </a:fld>
            <a:endParaRPr lang="fr-FR"/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4427984" y="5445224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0885B1B-E04C-41D8-AC06-FCE74A64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DF5CE-4C65-4217-8518-84361DAF30F8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3075" name="Titre 4"/>
          <p:cNvSpPr>
            <a:spLocks noGrp="1"/>
          </p:cNvSpPr>
          <p:nvPr>
            <p:ph type="ctrTitle"/>
          </p:nvPr>
        </p:nvSpPr>
        <p:spPr>
          <a:xfrm>
            <a:off x="683568" y="2175198"/>
            <a:ext cx="7772400" cy="3414042"/>
          </a:xfr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altLang="fr-FR" sz="3600" dirty="0">
                <a:solidFill>
                  <a:srgbClr val="0033CC"/>
                </a:solidFill>
                <a:latin typeface="Arial" charset="0"/>
                <a:cs typeface="Arial" charset="0"/>
              </a:rPr>
              <a:t>  </a:t>
            </a:r>
            <a:br>
              <a:rPr lang="fr-FR" altLang="fr-FR" sz="3600" dirty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fr-FR" altLang="fr-FR" sz="3200" b="1" i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What</a:t>
            </a:r>
            <a: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fr-FR" altLang="fr-FR" sz="3200" b="1" i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is</a:t>
            </a:r>
            <a: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 FACEnetwork?</a:t>
            </a:r>
            <a:b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fr-FR" altLang="fr-FR" sz="3200" b="1" i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Who</a:t>
            </a:r>
            <a: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 are </a:t>
            </a:r>
            <a:r>
              <a:rPr lang="fr-FR" altLang="fr-FR" sz="3200" b="1" i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we</a:t>
            </a:r>
            <a: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fr-FR" altLang="fr-FR" sz="3200" b="1" i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representing</a:t>
            </a:r>
            <a:r>
              <a:rPr lang="fr-FR" altLang="fr-FR" sz="32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?</a:t>
            </a:r>
            <a:br>
              <a:rPr lang="fr-FR" altLang="fr-FR" sz="3200" b="1" dirty="0">
                <a:solidFill>
                  <a:srgbClr val="003296"/>
                </a:solidFill>
                <a:latin typeface="Arial" charset="0"/>
                <a:cs typeface="Arial" charset="0"/>
              </a:rPr>
            </a:br>
            <a:endParaRPr lang="fr-FR" altLang="fr-FR" sz="3200" b="1" i="1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333375"/>
            <a:ext cx="30146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8"/>
          <p:cNvSpPr txBox="1">
            <a:spLocks/>
          </p:cNvSpPr>
          <p:nvPr/>
        </p:nvSpPr>
        <p:spPr>
          <a:xfrm>
            <a:off x="1691680" y="6309320"/>
            <a:ext cx="4184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Scale Farm Dairies Conference,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Rakvere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 October 2019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66D2CBA0-132D-4326-958E-46850EB4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6829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7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b="1" dirty="0" err="1"/>
              <a:t>Situation</a:t>
            </a:r>
            <a:r>
              <a:rPr lang="pl-PL" b="1" dirty="0"/>
              <a:t> </a:t>
            </a:r>
            <a:r>
              <a:rPr lang="pl-PL" b="1" dirty="0" err="1"/>
              <a:t>after</a:t>
            </a:r>
            <a:r>
              <a:rPr lang="pl-PL" b="1" dirty="0"/>
              <a:t> </a:t>
            </a:r>
            <a:r>
              <a:rPr lang="pl-PL" b="1" dirty="0" err="1"/>
              <a:t>the</a:t>
            </a:r>
            <a:r>
              <a:rPr lang="pl-PL" b="1" dirty="0"/>
              <a:t> </a:t>
            </a:r>
            <a:r>
              <a:rPr lang="pl-PL" b="1" dirty="0" err="1"/>
              <a:t>second</a:t>
            </a:r>
            <a:r>
              <a:rPr lang="pl-PL" b="1" dirty="0"/>
              <a:t> war</a:t>
            </a:r>
          </a:p>
          <a:p>
            <a:pPr algn="ctr">
              <a:buNone/>
            </a:pPr>
            <a:endParaRPr lang="pl-PL" sz="2000" b="1" dirty="0"/>
          </a:p>
          <a:p>
            <a:r>
              <a:rPr lang="en-US" sz="2800" b="1" dirty="0"/>
              <a:t>Destruction of small food processing and small local processors</a:t>
            </a:r>
            <a:endParaRPr lang="pl-PL" sz="2800" b="1" dirty="0"/>
          </a:p>
          <a:p>
            <a:r>
              <a:rPr lang="pl-PL" sz="2800" b="1" dirty="0" err="1"/>
              <a:t>Disapearance</a:t>
            </a:r>
            <a:r>
              <a:rPr lang="pl-PL" sz="2800" b="1" dirty="0"/>
              <a:t> of </a:t>
            </a:r>
            <a:r>
              <a:rPr lang="pl-PL" sz="2800" b="1" dirty="0" err="1"/>
              <a:t>knowledge</a:t>
            </a:r>
            <a:r>
              <a:rPr lang="pl-PL" sz="2800" b="1" dirty="0"/>
              <a:t> and </a:t>
            </a:r>
            <a:r>
              <a:rPr lang="pl-PL" sz="2800" b="1" dirty="0" err="1"/>
              <a:t>experience</a:t>
            </a:r>
            <a:r>
              <a:rPr lang="pl-PL" sz="2800" b="1" dirty="0"/>
              <a:t> of </a:t>
            </a:r>
            <a:r>
              <a:rPr lang="pl-PL" sz="2800" b="1" dirty="0" err="1"/>
              <a:t>milk</a:t>
            </a:r>
            <a:r>
              <a:rPr lang="pl-PL" sz="2800" b="1" dirty="0"/>
              <a:t> </a:t>
            </a:r>
            <a:r>
              <a:rPr lang="pl-PL" sz="2800" b="1" dirty="0" err="1"/>
              <a:t>processing</a:t>
            </a:r>
            <a:r>
              <a:rPr lang="pl-PL" sz="2800" b="1" dirty="0"/>
              <a:t> on </a:t>
            </a:r>
            <a:r>
              <a:rPr lang="pl-PL" sz="2800" b="1" dirty="0" err="1"/>
              <a:t>small</a:t>
            </a:r>
            <a:r>
              <a:rPr lang="pl-PL" sz="2800" b="1" dirty="0"/>
              <a:t> </a:t>
            </a:r>
            <a:r>
              <a:rPr lang="pl-PL" sz="2800" b="1" dirty="0" err="1"/>
              <a:t>scale</a:t>
            </a:r>
            <a:endParaRPr lang="pl-PL" sz="2800" b="1" dirty="0"/>
          </a:p>
          <a:p>
            <a:pPr algn="ctr">
              <a:buNone/>
            </a:pPr>
            <a:r>
              <a:rPr lang="pl-PL" sz="2800" b="1" dirty="0">
                <a:solidFill>
                  <a:srgbClr val="0000CC"/>
                </a:solidFill>
              </a:rPr>
              <a:t>BUT</a:t>
            </a:r>
          </a:p>
          <a:p>
            <a:pPr algn="ctr">
              <a:buNone/>
            </a:pPr>
            <a:r>
              <a:rPr lang="pl-PL" sz="2400" b="1" dirty="0">
                <a:solidFill>
                  <a:srgbClr val="0000CC"/>
                </a:solidFill>
              </a:rPr>
              <a:t>Many </a:t>
            </a:r>
            <a:r>
              <a:rPr lang="pl-PL" sz="2400" b="1" dirty="0" err="1">
                <a:solidFill>
                  <a:srgbClr val="0000CC"/>
                </a:solidFill>
              </a:rPr>
              <a:t>private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small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farms</a:t>
            </a:r>
            <a:r>
              <a:rPr lang="pl-PL" sz="2400" b="1" dirty="0">
                <a:solidFill>
                  <a:srgbClr val="0000CC"/>
                </a:solidFill>
              </a:rPr>
              <a:t> „</a:t>
            </a:r>
            <a:r>
              <a:rPr lang="pl-PL" sz="2400" b="1" dirty="0" err="1">
                <a:solidFill>
                  <a:srgbClr val="0000CC"/>
                </a:solidFill>
              </a:rPr>
              <a:t>survived</a:t>
            </a:r>
            <a:r>
              <a:rPr lang="pl-PL" sz="2400" b="1" dirty="0">
                <a:solidFill>
                  <a:srgbClr val="0000CC"/>
                </a:solidFill>
              </a:rPr>
              <a:t>” </a:t>
            </a:r>
            <a:r>
              <a:rPr lang="pl-PL" sz="2400" b="1" dirty="0" err="1">
                <a:solidFill>
                  <a:srgbClr val="0000CC"/>
                </a:solidFill>
              </a:rPr>
              <a:t>this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process</a:t>
            </a:r>
            <a:r>
              <a:rPr lang="pl-PL" sz="2400" b="1" dirty="0">
                <a:solidFill>
                  <a:srgbClr val="0000CC"/>
                </a:solidFill>
              </a:rPr>
              <a:t> and </a:t>
            </a:r>
            <a:r>
              <a:rPr lang="pl-PL" sz="2400" b="1" dirty="0" err="1">
                <a:solidFill>
                  <a:srgbClr val="0000CC"/>
                </a:solidFill>
              </a:rPr>
              <a:t>some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farmers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still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made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some</a:t>
            </a:r>
            <a:r>
              <a:rPr lang="pl-PL" sz="2400" b="1" dirty="0">
                <a:solidFill>
                  <a:srgbClr val="0000CC"/>
                </a:solidFill>
              </a:rPr>
              <a:t> products </a:t>
            </a:r>
            <a:r>
              <a:rPr lang="pl-PL" sz="2400" b="1" dirty="0" err="1">
                <a:solidFill>
                  <a:srgbClr val="0000CC"/>
                </a:solidFill>
              </a:rPr>
              <a:t>in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home</a:t>
            </a:r>
            <a:r>
              <a:rPr lang="pl-PL" sz="2400" b="1" dirty="0">
                <a:solidFill>
                  <a:srgbClr val="0000CC"/>
                </a:solidFill>
              </a:rPr>
              <a:t> for </a:t>
            </a:r>
            <a:r>
              <a:rPr lang="pl-PL" sz="2400" b="1" dirty="0" err="1">
                <a:solidFill>
                  <a:srgbClr val="0000CC"/>
                </a:solidFill>
              </a:rPr>
              <a:t>their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use</a:t>
            </a:r>
            <a:r>
              <a:rPr lang="pl-PL" sz="2400" b="1" dirty="0">
                <a:solidFill>
                  <a:srgbClr val="0000CC"/>
                </a:solidFill>
              </a:rPr>
              <a:t> </a:t>
            </a:r>
            <a:r>
              <a:rPr lang="pl-PL" sz="2400" b="1" dirty="0" err="1">
                <a:solidFill>
                  <a:srgbClr val="0000CC"/>
                </a:solidFill>
              </a:rPr>
              <a:t>only</a:t>
            </a:r>
            <a:r>
              <a:rPr lang="pl-PL" sz="2400" b="1" dirty="0">
                <a:solidFill>
                  <a:srgbClr val="0000CC"/>
                </a:solidFill>
              </a:rPr>
              <a:t>.</a:t>
            </a:r>
          </a:p>
          <a:p>
            <a:pPr algn="ctr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99"/>
                </a:solidFill>
              </a:rPr>
              <a:t>Rakvere</a:t>
            </a:r>
            <a:r>
              <a:rPr lang="en-US" b="1" dirty="0">
                <a:solidFill>
                  <a:srgbClr val="000099"/>
                </a:solidFill>
              </a:rPr>
              <a:t> 4 October 2019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20</a:t>
            </a:fld>
            <a:endParaRPr lang="fr-FR"/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4211960" y="2132856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3AFA7388-1CC5-47B4-BA78-63A0E86C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b="1" dirty="0" err="1">
                <a:solidFill>
                  <a:srgbClr val="339933"/>
                </a:solidFill>
              </a:rPr>
              <a:t>Situation</a:t>
            </a:r>
            <a:r>
              <a:rPr lang="pl-PL" b="1" dirty="0">
                <a:solidFill>
                  <a:srgbClr val="339933"/>
                </a:solidFill>
              </a:rPr>
              <a:t> </a:t>
            </a:r>
            <a:r>
              <a:rPr lang="pl-PL" b="1" dirty="0" err="1">
                <a:solidFill>
                  <a:srgbClr val="339933"/>
                </a:solidFill>
              </a:rPr>
              <a:t>after</a:t>
            </a:r>
            <a:r>
              <a:rPr lang="pl-PL" b="1" dirty="0">
                <a:solidFill>
                  <a:srgbClr val="339933"/>
                </a:solidFill>
              </a:rPr>
              <a:t> 1989 y.</a:t>
            </a:r>
          </a:p>
          <a:p>
            <a:r>
              <a:rPr lang="pl-PL" sz="2600" b="1" dirty="0" err="1"/>
              <a:t>The</a:t>
            </a:r>
            <a:r>
              <a:rPr lang="pl-PL" sz="2600" b="1" dirty="0"/>
              <a:t> </a:t>
            </a:r>
            <a:r>
              <a:rPr lang="pl-PL" sz="2600" b="1" dirty="0" err="1"/>
              <a:t>possibility</a:t>
            </a:r>
            <a:r>
              <a:rPr lang="pl-PL" sz="2600" b="1" dirty="0"/>
              <a:t> </a:t>
            </a:r>
            <a:r>
              <a:rPr lang="en-US" sz="2600" b="1" dirty="0"/>
              <a:t>of doing business in various fields, including agriculture</a:t>
            </a:r>
            <a:r>
              <a:rPr lang="pl-PL" sz="2600" b="1" dirty="0"/>
              <a:t>.</a:t>
            </a:r>
          </a:p>
          <a:p>
            <a:r>
              <a:rPr lang="pl-PL" sz="2600" b="1" dirty="0" err="1"/>
              <a:t>Open</a:t>
            </a:r>
            <a:r>
              <a:rPr lang="pl-PL" sz="2600" b="1" dirty="0"/>
              <a:t> </a:t>
            </a:r>
            <a:r>
              <a:rPr lang="pl-PL" sz="2600" b="1" dirty="0" err="1"/>
              <a:t>borders</a:t>
            </a:r>
            <a:r>
              <a:rPr lang="pl-PL" sz="2600" b="1" dirty="0"/>
              <a:t>, </a:t>
            </a:r>
            <a:r>
              <a:rPr lang="pl-PL" sz="2600" b="1" dirty="0" err="1"/>
              <a:t>growing</a:t>
            </a:r>
            <a:r>
              <a:rPr lang="pl-PL" sz="2600" b="1" dirty="0"/>
              <a:t> </a:t>
            </a:r>
            <a:r>
              <a:rPr lang="pl-PL" sz="2600" b="1" dirty="0" err="1"/>
              <a:t>turism</a:t>
            </a:r>
            <a:r>
              <a:rPr lang="pl-PL" sz="2600" b="1" dirty="0"/>
              <a:t>, </a:t>
            </a:r>
            <a:r>
              <a:rPr lang="pl-PL" sz="2600" b="1" dirty="0" err="1"/>
              <a:t>demand</a:t>
            </a:r>
            <a:r>
              <a:rPr lang="pl-PL" sz="2600" b="1" dirty="0"/>
              <a:t> of </a:t>
            </a:r>
            <a:r>
              <a:rPr lang="pl-PL" sz="2600" b="1" dirty="0" err="1"/>
              <a:t>more</a:t>
            </a:r>
            <a:r>
              <a:rPr lang="pl-PL" sz="2600" b="1" dirty="0"/>
              <a:t> </a:t>
            </a:r>
            <a:r>
              <a:rPr lang="pl-PL" sz="2600" b="1" dirty="0" err="1"/>
              <a:t>tasty</a:t>
            </a:r>
            <a:r>
              <a:rPr lang="pl-PL" sz="2600" b="1" dirty="0"/>
              <a:t> products</a:t>
            </a:r>
          </a:p>
          <a:p>
            <a:r>
              <a:rPr lang="pl-PL" sz="2600" b="1" dirty="0" err="1"/>
              <a:t>Higher</a:t>
            </a:r>
            <a:r>
              <a:rPr lang="pl-PL" sz="2600" b="1" dirty="0"/>
              <a:t> </a:t>
            </a:r>
            <a:r>
              <a:rPr lang="pl-PL" sz="2600" b="1" dirty="0" err="1"/>
              <a:t>awareness</a:t>
            </a:r>
            <a:r>
              <a:rPr lang="pl-PL" sz="2600" b="1" dirty="0"/>
              <a:t> of </a:t>
            </a:r>
            <a:r>
              <a:rPr lang="pl-PL" sz="2600" b="1" dirty="0" err="1"/>
              <a:t>healthy</a:t>
            </a:r>
            <a:r>
              <a:rPr lang="pl-PL" sz="2600" b="1" dirty="0"/>
              <a:t> </a:t>
            </a:r>
            <a:r>
              <a:rPr lang="pl-PL" sz="2600" b="1" dirty="0" err="1"/>
              <a:t>food</a:t>
            </a:r>
            <a:endParaRPr lang="pl-PL" sz="2600" b="1" dirty="0"/>
          </a:p>
          <a:p>
            <a:r>
              <a:rPr lang="pl-PL" sz="2600" b="1" dirty="0" err="1"/>
              <a:t>Looking</a:t>
            </a:r>
            <a:r>
              <a:rPr lang="pl-PL" sz="2600" b="1" dirty="0"/>
              <a:t> for </a:t>
            </a:r>
            <a:r>
              <a:rPr lang="pl-PL" sz="2600" b="1" dirty="0" err="1"/>
              <a:t>more</a:t>
            </a:r>
            <a:r>
              <a:rPr lang="pl-PL" sz="2600" b="1" dirty="0"/>
              <a:t> natural products </a:t>
            </a:r>
            <a:r>
              <a:rPr lang="pl-PL" sz="2600" b="1" dirty="0" err="1"/>
              <a:t>without</a:t>
            </a:r>
            <a:r>
              <a:rPr lang="pl-PL" sz="2600" b="1" dirty="0"/>
              <a:t> to many </a:t>
            </a:r>
            <a:r>
              <a:rPr lang="pl-PL" sz="2600" b="1" dirty="0" err="1"/>
              <a:t>additives</a:t>
            </a:r>
            <a:r>
              <a:rPr lang="pl-PL" sz="2600" b="1" dirty="0"/>
              <a:t> </a:t>
            </a:r>
          </a:p>
          <a:p>
            <a:r>
              <a:rPr lang="pl-PL" sz="2600" b="1" dirty="0" err="1"/>
              <a:t>Growing</a:t>
            </a:r>
            <a:r>
              <a:rPr lang="pl-PL" sz="2600" b="1" dirty="0"/>
              <a:t> </a:t>
            </a:r>
            <a:r>
              <a:rPr lang="pl-PL" sz="2600" b="1" dirty="0" err="1"/>
              <a:t>demand</a:t>
            </a:r>
            <a:r>
              <a:rPr lang="pl-PL" sz="2600" b="1" dirty="0"/>
              <a:t> for </a:t>
            </a:r>
            <a:r>
              <a:rPr lang="pl-PL" sz="2600" b="1" dirty="0" err="1"/>
              <a:t>farmhouse</a:t>
            </a:r>
            <a:r>
              <a:rPr lang="pl-PL" sz="2600" b="1" dirty="0"/>
              <a:t> and </a:t>
            </a:r>
            <a:r>
              <a:rPr lang="pl-PL" sz="2600" b="1" dirty="0" err="1"/>
              <a:t>artisan</a:t>
            </a:r>
            <a:r>
              <a:rPr lang="pl-PL" sz="2600" b="1" dirty="0"/>
              <a:t> </a:t>
            </a:r>
            <a:r>
              <a:rPr lang="pl-PL" sz="2600" b="1" dirty="0" err="1"/>
              <a:t>dairy</a:t>
            </a:r>
            <a:r>
              <a:rPr lang="pl-PL" sz="2600" b="1" dirty="0"/>
              <a:t> products</a:t>
            </a:r>
          </a:p>
          <a:p>
            <a:pPr>
              <a:buNone/>
            </a:pPr>
            <a:r>
              <a:rPr lang="pl-PL" sz="2800" b="1" dirty="0"/>
              <a:t> </a:t>
            </a:r>
            <a:endParaRPr lang="pl-PL" sz="24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99"/>
                </a:solidFill>
              </a:rPr>
              <a:t>Rakvere</a:t>
            </a:r>
            <a:r>
              <a:rPr lang="en-US" b="1" dirty="0">
                <a:solidFill>
                  <a:srgbClr val="000099"/>
                </a:solidFill>
              </a:rPr>
              <a:t> 4 October 2019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D3B4C6B-2208-4B77-97BB-3B366A95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b="1" dirty="0" err="1">
                <a:solidFill>
                  <a:srgbClr val="339933"/>
                </a:solidFill>
              </a:rPr>
              <a:t>Situation</a:t>
            </a:r>
            <a:r>
              <a:rPr lang="pl-PL" b="1" dirty="0">
                <a:solidFill>
                  <a:srgbClr val="339933"/>
                </a:solidFill>
              </a:rPr>
              <a:t> </a:t>
            </a:r>
            <a:r>
              <a:rPr lang="pl-PL" b="1" dirty="0" err="1">
                <a:solidFill>
                  <a:srgbClr val="339933"/>
                </a:solidFill>
              </a:rPr>
              <a:t>after</a:t>
            </a:r>
            <a:r>
              <a:rPr lang="pl-PL" b="1" dirty="0">
                <a:solidFill>
                  <a:srgbClr val="339933"/>
                </a:solidFill>
              </a:rPr>
              <a:t> 1989 y.</a:t>
            </a:r>
          </a:p>
          <a:p>
            <a:pPr marL="0">
              <a:buNone/>
            </a:pPr>
            <a:r>
              <a:rPr lang="pl-PL" sz="2400" b="1" dirty="0"/>
              <a:t>Many of </a:t>
            </a:r>
            <a:r>
              <a:rPr lang="pl-PL" sz="2400" b="1" dirty="0" err="1"/>
              <a:t>small</a:t>
            </a:r>
            <a:r>
              <a:rPr lang="pl-PL" sz="2400" b="1" dirty="0"/>
              <a:t> </a:t>
            </a:r>
            <a:r>
              <a:rPr lang="pl-PL" sz="2400" b="1" dirty="0" err="1"/>
              <a:t>producers</a:t>
            </a:r>
            <a:r>
              <a:rPr lang="pl-PL" sz="2400" b="1" dirty="0"/>
              <a:t> </a:t>
            </a:r>
            <a:r>
              <a:rPr lang="pl-PL" sz="2400" b="1" dirty="0" err="1"/>
              <a:t>saw</a:t>
            </a:r>
            <a:r>
              <a:rPr lang="pl-PL" sz="2400" b="1" dirty="0"/>
              <a:t> an </a:t>
            </a:r>
            <a:r>
              <a:rPr lang="pl-PL" sz="2400" b="1" dirty="0" err="1"/>
              <a:t>opportunity</a:t>
            </a:r>
            <a:r>
              <a:rPr lang="pl-PL" sz="2400" b="1" dirty="0"/>
              <a:t> to </a:t>
            </a:r>
            <a:r>
              <a:rPr lang="pl-PL" sz="2400" b="1" dirty="0" err="1"/>
              <a:t>develop</a:t>
            </a:r>
            <a:r>
              <a:rPr lang="pl-PL" sz="2400" b="1" dirty="0"/>
              <a:t> a </a:t>
            </a:r>
            <a:r>
              <a:rPr lang="pl-PL" sz="2400" b="1" dirty="0" err="1"/>
              <a:t>new</a:t>
            </a:r>
            <a:r>
              <a:rPr lang="pl-PL" sz="2400" b="1" dirty="0"/>
              <a:t> </a:t>
            </a:r>
            <a:r>
              <a:rPr lang="pl-PL" sz="2400" b="1" dirty="0" err="1"/>
              <a:t>activity</a:t>
            </a:r>
            <a:r>
              <a:rPr lang="pl-PL" sz="2400" b="1" dirty="0"/>
              <a:t> on a </a:t>
            </a:r>
            <a:r>
              <a:rPr lang="pl-PL" sz="2400" b="1" dirty="0" err="1"/>
              <a:t>new</a:t>
            </a:r>
            <a:r>
              <a:rPr lang="pl-PL" sz="2400" b="1" dirty="0"/>
              <a:t> field </a:t>
            </a:r>
            <a:r>
              <a:rPr lang="pl-PL" sz="2400" b="1" u="sng" dirty="0"/>
              <a:t>but</a:t>
            </a:r>
            <a:r>
              <a:rPr lang="pl-PL" sz="2400" b="1" dirty="0"/>
              <a:t>:</a:t>
            </a:r>
          </a:p>
          <a:p>
            <a:pPr>
              <a:buNone/>
            </a:pPr>
            <a:r>
              <a:rPr lang="pl-PL" sz="2400" b="1" dirty="0" err="1"/>
              <a:t>they</a:t>
            </a:r>
            <a:r>
              <a:rPr lang="pl-PL" sz="2400" b="1" dirty="0"/>
              <a:t> </a:t>
            </a:r>
            <a:r>
              <a:rPr lang="pl-PL" sz="2400" b="1" dirty="0" err="1"/>
              <a:t>faced</a:t>
            </a:r>
            <a:r>
              <a:rPr lang="pl-PL" sz="2400" b="1" dirty="0"/>
              <a:t> a </a:t>
            </a:r>
            <a:r>
              <a:rPr lang="pl-PL" sz="2400" b="1" dirty="0" err="1"/>
              <a:t>couple</a:t>
            </a:r>
            <a:r>
              <a:rPr lang="pl-PL" sz="2400" b="1" dirty="0"/>
              <a:t> of </a:t>
            </a:r>
            <a:r>
              <a:rPr lang="pl-PL" sz="2400" b="1" dirty="0" err="1"/>
              <a:t>problems</a:t>
            </a:r>
            <a:r>
              <a:rPr lang="pl-PL" sz="2400" b="1" dirty="0"/>
              <a:t>:</a:t>
            </a: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pl-PL" sz="2400" b="1" i="1" dirty="0" err="1">
                <a:solidFill>
                  <a:srgbClr val="CC0000"/>
                </a:solidFill>
              </a:rPr>
              <a:t>lack</a:t>
            </a:r>
            <a:r>
              <a:rPr lang="pl-PL" sz="2400" b="1" i="1" dirty="0">
                <a:solidFill>
                  <a:srgbClr val="CC0000"/>
                </a:solidFill>
              </a:rPr>
              <a:t> of </a:t>
            </a:r>
            <a:r>
              <a:rPr lang="pl-PL" sz="2400" b="1" i="1" dirty="0" err="1">
                <a:solidFill>
                  <a:srgbClr val="CC0000"/>
                </a:solidFill>
              </a:rPr>
              <a:t>technological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knowledge</a:t>
            </a:r>
            <a:endParaRPr lang="pl-PL" sz="2400" b="1" i="1" dirty="0">
              <a:solidFill>
                <a:srgbClr val="CC0000"/>
              </a:solidFill>
            </a:endParaRP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CC0000"/>
                </a:solidFill>
              </a:rPr>
              <a:t>lack of knowledge of microbiological processes</a:t>
            </a:r>
            <a:endParaRPr lang="pl-PL" sz="2400" b="1" i="1" dirty="0">
              <a:solidFill>
                <a:srgbClr val="CC0000"/>
              </a:solidFill>
            </a:endParaRP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pl-PL" sz="2400" b="1" i="1" dirty="0" err="1">
                <a:solidFill>
                  <a:srgbClr val="CC0000"/>
                </a:solidFill>
              </a:rPr>
              <a:t>lack</a:t>
            </a:r>
            <a:r>
              <a:rPr lang="pl-PL" sz="2400" b="1" i="1" dirty="0">
                <a:solidFill>
                  <a:srgbClr val="CC0000"/>
                </a:solidFill>
              </a:rPr>
              <a:t> of market and </a:t>
            </a:r>
            <a:r>
              <a:rPr lang="pl-PL" sz="2400" b="1" i="1" dirty="0" err="1">
                <a:solidFill>
                  <a:srgbClr val="CC0000"/>
                </a:solidFill>
              </a:rPr>
              <a:t>distribution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channels</a:t>
            </a:r>
            <a:r>
              <a:rPr lang="pl-PL" sz="2400" b="1" i="1" dirty="0">
                <a:solidFill>
                  <a:srgbClr val="CC0000"/>
                </a:solidFill>
              </a:rPr>
              <a:t> „</a:t>
            </a:r>
            <a:r>
              <a:rPr lang="pl-PL" sz="2400" b="1" i="1" dirty="0" err="1">
                <a:solidFill>
                  <a:srgbClr val="CC0000"/>
                </a:solidFill>
              </a:rPr>
              <a:t>ready</a:t>
            </a:r>
            <a:r>
              <a:rPr lang="pl-PL" sz="2400" b="1" i="1" dirty="0">
                <a:solidFill>
                  <a:srgbClr val="CC0000"/>
                </a:solidFill>
              </a:rPr>
              <a:t> to </a:t>
            </a:r>
            <a:r>
              <a:rPr lang="pl-PL" sz="2400" b="1" i="1" dirty="0" err="1">
                <a:solidFill>
                  <a:srgbClr val="CC0000"/>
                </a:solidFill>
              </a:rPr>
              <a:t>use</a:t>
            </a:r>
            <a:r>
              <a:rPr lang="pl-PL" sz="2400" b="1" i="1" dirty="0">
                <a:solidFill>
                  <a:srgbClr val="CC0000"/>
                </a:solidFill>
              </a:rPr>
              <a:t>”</a:t>
            </a: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pl-PL" sz="2400" b="1" i="1" dirty="0" err="1">
                <a:solidFill>
                  <a:srgbClr val="CC0000"/>
                </a:solidFill>
              </a:rPr>
              <a:t>lack</a:t>
            </a:r>
            <a:r>
              <a:rPr lang="pl-PL" sz="2400" b="1" i="1" dirty="0">
                <a:solidFill>
                  <a:srgbClr val="CC0000"/>
                </a:solidFill>
              </a:rPr>
              <a:t> of </a:t>
            </a:r>
            <a:r>
              <a:rPr lang="pl-PL" sz="2400" b="1" i="1" dirty="0" err="1">
                <a:solidFill>
                  <a:srgbClr val="CC0000"/>
                </a:solidFill>
              </a:rPr>
              <a:t>suppliers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providing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technological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additives</a:t>
            </a:r>
            <a:r>
              <a:rPr lang="pl-PL" sz="2400" b="1" i="1" dirty="0">
                <a:solidFill>
                  <a:srgbClr val="CC0000"/>
                </a:solidFill>
              </a:rPr>
              <a:t>, </a:t>
            </a:r>
            <a:r>
              <a:rPr lang="pl-PL" sz="2400" b="1" i="1" dirty="0" err="1">
                <a:solidFill>
                  <a:srgbClr val="CC0000"/>
                </a:solidFill>
              </a:rPr>
              <a:t>moulds</a:t>
            </a:r>
            <a:r>
              <a:rPr lang="pl-PL" sz="2400" b="1" i="1" dirty="0">
                <a:solidFill>
                  <a:srgbClr val="CC0000"/>
                </a:solidFill>
              </a:rPr>
              <a:t> and </a:t>
            </a:r>
            <a:r>
              <a:rPr lang="pl-PL" sz="2400" b="1" i="1" dirty="0" err="1">
                <a:solidFill>
                  <a:srgbClr val="CC0000"/>
                </a:solidFill>
              </a:rPr>
              <a:t>equipment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adapted</a:t>
            </a:r>
            <a:r>
              <a:rPr lang="pl-PL" sz="2400" b="1" i="1" dirty="0">
                <a:solidFill>
                  <a:srgbClr val="CC0000"/>
                </a:solidFill>
              </a:rPr>
              <a:t> to smal </a:t>
            </a:r>
            <a:r>
              <a:rPr lang="pl-PL" sz="2400" b="1" i="1" dirty="0" err="1">
                <a:solidFill>
                  <a:srgbClr val="CC0000"/>
                </a:solidFill>
              </a:rPr>
              <a:t>production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scale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CC0000"/>
                </a:solidFill>
              </a:rPr>
              <a:t>lack of knowledge of legal and sanitary regulations</a:t>
            </a:r>
            <a:endParaRPr lang="pl-PL" sz="2400" b="1" i="1" dirty="0">
              <a:solidFill>
                <a:srgbClr val="CC0000"/>
              </a:solidFill>
            </a:endParaRPr>
          </a:p>
          <a:p>
            <a:pPr marL="720000" lvl="1" indent="-432000">
              <a:spcBef>
                <a:spcPts val="600"/>
              </a:spcBef>
              <a:buFont typeface="Wingdings" pitchFamily="2" charset="2"/>
              <a:buChar char="Ø"/>
            </a:pPr>
            <a:r>
              <a:rPr lang="pl-PL" sz="2400" b="1" i="1" dirty="0">
                <a:solidFill>
                  <a:srgbClr val="CC0000"/>
                </a:solidFill>
              </a:rPr>
              <a:t>mutual </a:t>
            </a:r>
            <a:r>
              <a:rPr lang="pl-PL" sz="2400" b="1" i="1" dirty="0" err="1">
                <a:solidFill>
                  <a:srgbClr val="CC0000"/>
                </a:solidFill>
              </a:rPr>
              <a:t>relations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with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control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  <a:r>
              <a:rPr lang="pl-PL" sz="2400" b="1" i="1" dirty="0" err="1">
                <a:solidFill>
                  <a:srgbClr val="CC0000"/>
                </a:solidFill>
              </a:rPr>
              <a:t>authorities</a:t>
            </a:r>
            <a:r>
              <a:rPr lang="pl-PL" sz="2400" b="1" i="1" dirty="0">
                <a:solidFill>
                  <a:srgbClr val="CC0000"/>
                </a:solidFill>
              </a:rPr>
              <a:t> </a:t>
            </a:r>
          </a:p>
          <a:p>
            <a:pPr marL="914400" lvl="1" indent="-457200">
              <a:buFont typeface="Wingdings" pitchFamily="2" charset="2"/>
              <a:buChar char="Ø"/>
            </a:pPr>
            <a:endParaRPr lang="en-US" sz="2200" b="1" i="1" dirty="0">
              <a:solidFill>
                <a:srgbClr val="CC0000"/>
              </a:solidFill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pl-PL" sz="2200" b="1" dirty="0"/>
          </a:p>
          <a:p>
            <a:endParaRPr lang="pl-PL" sz="2600" b="1" dirty="0"/>
          </a:p>
          <a:p>
            <a:pPr>
              <a:buNone/>
            </a:pPr>
            <a:r>
              <a:rPr lang="pl-PL" sz="2600" b="1" dirty="0"/>
              <a:t> </a:t>
            </a:r>
          </a:p>
          <a:p>
            <a:pPr>
              <a:buNone/>
            </a:pPr>
            <a:r>
              <a:rPr lang="pl-PL" sz="2800" b="1" dirty="0"/>
              <a:t> </a:t>
            </a:r>
            <a:endParaRPr lang="pl-PL" sz="24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99"/>
                </a:solidFill>
              </a:rPr>
              <a:t>Rakvere</a:t>
            </a:r>
            <a:r>
              <a:rPr lang="en-US" b="1" dirty="0">
                <a:solidFill>
                  <a:srgbClr val="000099"/>
                </a:solidFill>
              </a:rPr>
              <a:t> 4 October 2019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A3259B99-86D8-480A-BC8B-09CB46BF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b="1" dirty="0" err="1">
                <a:solidFill>
                  <a:srgbClr val="0000CC"/>
                </a:solidFill>
              </a:rPr>
              <a:t>How</a:t>
            </a:r>
            <a:r>
              <a:rPr lang="pl-PL" b="1" dirty="0">
                <a:solidFill>
                  <a:srgbClr val="0000CC"/>
                </a:solidFill>
              </a:rPr>
              <a:t> </a:t>
            </a:r>
            <a:r>
              <a:rPr lang="pl-PL" b="1" dirty="0" err="1">
                <a:solidFill>
                  <a:srgbClr val="0000CC"/>
                </a:solidFill>
              </a:rPr>
              <a:t>are</a:t>
            </a:r>
            <a:r>
              <a:rPr lang="pl-PL" b="1" dirty="0">
                <a:solidFill>
                  <a:srgbClr val="0000CC"/>
                </a:solidFill>
              </a:rPr>
              <a:t> </a:t>
            </a:r>
            <a:r>
              <a:rPr lang="pl-PL" b="1" dirty="0" err="1">
                <a:solidFill>
                  <a:srgbClr val="0000CC"/>
                </a:solidFill>
              </a:rPr>
              <a:t>they</a:t>
            </a:r>
            <a:r>
              <a:rPr lang="pl-PL" b="1" dirty="0">
                <a:solidFill>
                  <a:srgbClr val="0000CC"/>
                </a:solidFill>
              </a:rPr>
              <a:t> </a:t>
            </a:r>
            <a:r>
              <a:rPr lang="pl-PL" b="1" dirty="0" err="1">
                <a:solidFill>
                  <a:srgbClr val="0000CC"/>
                </a:solidFill>
              </a:rPr>
              <a:t>trying</a:t>
            </a:r>
            <a:r>
              <a:rPr lang="pl-PL" b="1" dirty="0">
                <a:solidFill>
                  <a:srgbClr val="0000CC"/>
                </a:solidFill>
              </a:rPr>
              <a:t> to place </a:t>
            </a:r>
            <a:r>
              <a:rPr lang="pl-PL" b="1" dirty="0" err="1">
                <a:solidFill>
                  <a:srgbClr val="0000CC"/>
                </a:solidFill>
              </a:rPr>
              <a:t>their</a:t>
            </a:r>
            <a:r>
              <a:rPr lang="pl-PL" b="1" dirty="0">
                <a:solidFill>
                  <a:srgbClr val="0000CC"/>
                </a:solidFill>
              </a:rPr>
              <a:t> products on </a:t>
            </a:r>
            <a:r>
              <a:rPr lang="pl-PL" b="1" dirty="0" err="1">
                <a:solidFill>
                  <a:srgbClr val="0000CC"/>
                </a:solidFill>
              </a:rPr>
              <a:t>the</a:t>
            </a:r>
            <a:r>
              <a:rPr lang="pl-PL" b="1" dirty="0">
                <a:solidFill>
                  <a:srgbClr val="0000CC"/>
                </a:solidFill>
              </a:rPr>
              <a:t> market?</a:t>
            </a:r>
          </a:p>
          <a:p>
            <a:r>
              <a:rPr lang="pl-PL" sz="2400" b="1" dirty="0" err="1">
                <a:solidFill>
                  <a:srgbClr val="CC0000"/>
                </a:solidFill>
              </a:rPr>
              <a:t>Family</a:t>
            </a:r>
            <a:r>
              <a:rPr lang="pl-PL" sz="2400" b="1" dirty="0">
                <a:solidFill>
                  <a:srgbClr val="CC0000"/>
                </a:solidFill>
              </a:rPr>
              <a:t> and </a:t>
            </a:r>
            <a:r>
              <a:rPr lang="pl-PL" sz="2400" b="1" dirty="0" err="1">
                <a:solidFill>
                  <a:srgbClr val="CC0000"/>
                </a:solidFill>
              </a:rPr>
              <a:t>neighbours</a:t>
            </a:r>
            <a:endParaRPr lang="pl-PL" sz="2400" b="1" dirty="0">
              <a:solidFill>
                <a:srgbClr val="CC0000"/>
              </a:solidFill>
            </a:endParaRPr>
          </a:p>
          <a:p>
            <a:r>
              <a:rPr lang="pl-PL" sz="2400" b="1" dirty="0" err="1">
                <a:solidFill>
                  <a:srgbClr val="CC0000"/>
                </a:solidFill>
              </a:rPr>
              <a:t>Local</a:t>
            </a:r>
            <a:r>
              <a:rPr lang="pl-PL" sz="2400" b="1" dirty="0">
                <a:solidFill>
                  <a:srgbClr val="CC0000"/>
                </a:solidFill>
              </a:rPr>
              <a:t> </a:t>
            </a:r>
            <a:r>
              <a:rPr lang="pl-PL" sz="2400" b="1" dirty="0" err="1">
                <a:solidFill>
                  <a:srgbClr val="CC0000"/>
                </a:solidFill>
              </a:rPr>
              <a:t>markets</a:t>
            </a:r>
            <a:endParaRPr lang="pl-PL" sz="2400" b="1" dirty="0">
              <a:solidFill>
                <a:srgbClr val="CC0000"/>
              </a:solidFill>
            </a:endParaRPr>
          </a:p>
          <a:p>
            <a:r>
              <a:rPr lang="pl-PL" sz="2400" b="1" dirty="0" err="1">
                <a:solidFill>
                  <a:srgbClr val="CC0000"/>
                </a:solidFill>
              </a:rPr>
              <a:t>Different</a:t>
            </a:r>
            <a:r>
              <a:rPr lang="pl-PL" sz="2400" b="1" dirty="0">
                <a:solidFill>
                  <a:srgbClr val="CC0000"/>
                </a:solidFill>
              </a:rPr>
              <a:t> </a:t>
            </a:r>
            <a:r>
              <a:rPr lang="pl-PL" sz="2400" b="1" dirty="0" err="1">
                <a:solidFill>
                  <a:srgbClr val="CC0000"/>
                </a:solidFill>
              </a:rPr>
              <a:t>fairs</a:t>
            </a:r>
            <a:r>
              <a:rPr lang="pl-PL" sz="2400" b="1" dirty="0">
                <a:solidFill>
                  <a:srgbClr val="CC0000"/>
                </a:solidFill>
              </a:rPr>
              <a:t> and </a:t>
            </a:r>
            <a:r>
              <a:rPr lang="pl-PL" sz="2400" b="1" dirty="0" err="1">
                <a:solidFill>
                  <a:srgbClr val="CC0000"/>
                </a:solidFill>
              </a:rPr>
              <a:t>exibition</a:t>
            </a:r>
            <a:endParaRPr lang="pl-PL" sz="2400" b="1" dirty="0">
              <a:solidFill>
                <a:srgbClr val="CC0000"/>
              </a:solidFill>
            </a:endParaRPr>
          </a:p>
          <a:p>
            <a:r>
              <a:rPr lang="pl-PL" sz="2400" b="1" dirty="0" err="1">
                <a:solidFill>
                  <a:srgbClr val="CC0000"/>
                </a:solidFill>
              </a:rPr>
              <a:t>Eko-shops</a:t>
            </a:r>
            <a:r>
              <a:rPr lang="pl-PL" sz="2400" b="1" dirty="0">
                <a:solidFill>
                  <a:srgbClr val="CC0000"/>
                </a:solidFill>
              </a:rPr>
              <a:t>, restaurants..</a:t>
            </a:r>
          </a:p>
          <a:p>
            <a:r>
              <a:rPr lang="pl-PL" sz="2400" b="1" dirty="0" err="1">
                <a:solidFill>
                  <a:srgbClr val="CC0000"/>
                </a:solidFill>
              </a:rPr>
              <a:t>Websites</a:t>
            </a:r>
            <a:r>
              <a:rPr lang="pl-PL" sz="2400" b="1" dirty="0">
                <a:solidFill>
                  <a:srgbClr val="CC0000"/>
                </a:solidFill>
              </a:rPr>
              <a:t> and </a:t>
            </a:r>
            <a:r>
              <a:rPr lang="pl-PL" sz="2400" b="1" dirty="0" err="1">
                <a:solidFill>
                  <a:srgbClr val="CC0000"/>
                </a:solidFill>
              </a:rPr>
              <a:t>fanpages</a:t>
            </a:r>
            <a:endParaRPr lang="pl-PL" sz="2400" b="1" dirty="0">
              <a:solidFill>
                <a:srgbClr val="CC0000"/>
              </a:solidFill>
            </a:endParaRPr>
          </a:p>
          <a:p>
            <a:r>
              <a:rPr lang="pl-PL" sz="2400" b="1" dirty="0">
                <a:solidFill>
                  <a:srgbClr val="CC0000"/>
                </a:solidFill>
              </a:rPr>
              <a:t>Internet sale</a:t>
            </a:r>
          </a:p>
          <a:p>
            <a:r>
              <a:rPr lang="pl-PL" sz="2400" b="1" dirty="0">
                <a:solidFill>
                  <a:srgbClr val="CC0000"/>
                </a:solidFill>
              </a:rPr>
              <a:t>Farm </a:t>
            </a:r>
            <a:r>
              <a:rPr lang="pl-PL" sz="2400" b="1" dirty="0" err="1">
                <a:solidFill>
                  <a:srgbClr val="CC0000"/>
                </a:solidFill>
              </a:rPr>
              <a:t>visits</a:t>
            </a:r>
            <a:r>
              <a:rPr lang="pl-PL" sz="2400" b="1" dirty="0">
                <a:solidFill>
                  <a:srgbClr val="CC0000"/>
                </a:solidFill>
              </a:rPr>
              <a:t>, </a:t>
            </a:r>
            <a:r>
              <a:rPr lang="pl-PL" sz="2400" b="1" dirty="0" err="1">
                <a:solidFill>
                  <a:srgbClr val="CC0000"/>
                </a:solidFill>
              </a:rPr>
              <a:t>product</a:t>
            </a:r>
            <a:r>
              <a:rPr lang="pl-PL" sz="2400" b="1" dirty="0">
                <a:solidFill>
                  <a:srgbClr val="CC0000"/>
                </a:solidFill>
              </a:rPr>
              <a:t> </a:t>
            </a:r>
            <a:r>
              <a:rPr lang="pl-PL" sz="2400" b="1" dirty="0" err="1">
                <a:solidFill>
                  <a:srgbClr val="CC0000"/>
                </a:solidFill>
              </a:rPr>
              <a:t>testing</a:t>
            </a:r>
            <a:endParaRPr lang="pl-PL" sz="2400" b="1" dirty="0">
              <a:solidFill>
                <a:srgbClr val="CC0000"/>
              </a:solidFill>
            </a:endParaRPr>
          </a:p>
          <a:p>
            <a:r>
              <a:rPr lang="pl-PL" sz="2400" b="1" dirty="0" err="1">
                <a:solidFill>
                  <a:srgbClr val="CC0000"/>
                </a:solidFill>
              </a:rPr>
              <a:t>Leaflets</a:t>
            </a:r>
            <a:r>
              <a:rPr lang="pl-PL" sz="2400" b="1" dirty="0">
                <a:solidFill>
                  <a:srgbClr val="CC0000"/>
                </a:solidFill>
              </a:rPr>
              <a:t>, </a:t>
            </a:r>
            <a:r>
              <a:rPr lang="pl-PL" sz="2400" b="1" dirty="0" err="1">
                <a:solidFill>
                  <a:srgbClr val="CC0000"/>
                </a:solidFill>
              </a:rPr>
              <a:t>advertising</a:t>
            </a:r>
            <a:r>
              <a:rPr lang="pl-PL" sz="2400" b="1" dirty="0">
                <a:solidFill>
                  <a:srgbClr val="CC0000"/>
                </a:solidFill>
              </a:rPr>
              <a:t> </a:t>
            </a:r>
            <a:r>
              <a:rPr lang="pl-PL" sz="2400" b="1" dirty="0" err="1">
                <a:solidFill>
                  <a:srgbClr val="CC0000"/>
                </a:solidFill>
              </a:rPr>
              <a:t>brochures</a:t>
            </a:r>
            <a:endParaRPr lang="pl-PL" sz="2400" b="1" dirty="0">
              <a:solidFill>
                <a:srgbClr val="CC0000"/>
              </a:solidFill>
            </a:endParaRPr>
          </a:p>
          <a:p>
            <a:pPr algn="ctr">
              <a:buNone/>
            </a:pPr>
            <a:endParaRPr lang="pl-PL" b="1" dirty="0">
              <a:solidFill>
                <a:srgbClr val="339933"/>
              </a:solidFill>
            </a:endParaRPr>
          </a:p>
          <a:p>
            <a:pPr>
              <a:buNone/>
            </a:pPr>
            <a:endParaRPr lang="pl-PL" sz="2400" b="1" dirty="0">
              <a:solidFill>
                <a:srgbClr val="339933"/>
              </a:solidFill>
            </a:endParaRPr>
          </a:p>
          <a:p>
            <a:pPr algn="ctr">
              <a:buNone/>
            </a:pPr>
            <a:r>
              <a:rPr lang="pl-PL" sz="2400" b="1" dirty="0"/>
              <a:t> </a:t>
            </a:r>
            <a:endParaRPr lang="pl-PL" sz="2400" b="1" i="1" dirty="0">
              <a:solidFill>
                <a:srgbClr val="CC0000"/>
              </a:solidFill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n-US" sz="2200" b="1" i="1" dirty="0">
              <a:solidFill>
                <a:srgbClr val="CC0000"/>
              </a:solidFill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pl-PL" sz="2200" b="1" dirty="0"/>
          </a:p>
          <a:p>
            <a:endParaRPr lang="pl-PL" sz="2600" b="1" dirty="0"/>
          </a:p>
          <a:p>
            <a:pPr>
              <a:buNone/>
            </a:pPr>
            <a:r>
              <a:rPr lang="pl-PL" sz="2600" b="1" dirty="0"/>
              <a:t> </a:t>
            </a:r>
          </a:p>
          <a:p>
            <a:pPr>
              <a:buNone/>
            </a:pPr>
            <a:r>
              <a:rPr lang="pl-PL" sz="2800" b="1" dirty="0"/>
              <a:t> </a:t>
            </a:r>
            <a:endParaRPr lang="pl-PL" sz="24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99"/>
                </a:solidFill>
              </a:rPr>
              <a:t>Rakvere</a:t>
            </a:r>
            <a:r>
              <a:rPr lang="en-US" b="1" dirty="0">
                <a:solidFill>
                  <a:srgbClr val="000099"/>
                </a:solidFill>
              </a:rPr>
              <a:t> 4 October 2019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3C988158-242A-4B7C-BC69-1B64D6AC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267744" y="6448251"/>
            <a:ext cx="4392488" cy="365125"/>
          </a:xfrm>
        </p:spPr>
        <p:txBody>
          <a:bodyPr/>
          <a:lstStyle/>
          <a:p>
            <a:r>
              <a:rPr lang="en-US" b="1" dirty="0">
                <a:solidFill>
                  <a:srgbClr val="CC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C0000"/>
                </a:solidFill>
              </a:rPr>
              <a:t>Rakvere</a:t>
            </a:r>
            <a:r>
              <a:rPr lang="en-US" b="1" dirty="0">
                <a:solidFill>
                  <a:srgbClr val="CC0000"/>
                </a:solidFill>
              </a:rPr>
              <a:t> 4 October 2019</a:t>
            </a:r>
            <a:endParaRPr lang="fr-FR" b="1" dirty="0">
              <a:solidFill>
                <a:srgbClr val="CC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3885"/>
            <a:ext cx="7992888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67544" y="11663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/>
              <a:t>Nationalwide</a:t>
            </a:r>
            <a:r>
              <a:rPr lang="pl-PL" sz="2400" b="1" dirty="0"/>
              <a:t> Farmhouse and Artisan </a:t>
            </a:r>
            <a:r>
              <a:rPr lang="pl-PL" sz="2400" b="1" dirty="0" err="1"/>
              <a:t>Cheeses</a:t>
            </a:r>
            <a:r>
              <a:rPr lang="pl-PL" sz="2400" b="1" dirty="0"/>
              <a:t> </a:t>
            </a:r>
            <a:r>
              <a:rPr lang="pl-PL" sz="2400" b="1" dirty="0" err="1"/>
              <a:t>Festival</a:t>
            </a:r>
            <a:r>
              <a:rPr lang="pl-PL" sz="2400" b="1" dirty="0"/>
              <a:t> „Czas na Ser” </a:t>
            </a:r>
            <a:r>
              <a:rPr lang="pl-PL" sz="2400" b="1" dirty="0" err="1"/>
              <a:t>in</a:t>
            </a:r>
            <a:r>
              <a:rPr lang="pl-PL" sz="2400" b="1" dirty="0"/>
              <a:t> Lidzbark </a:t>
            </a:r>
            <a:r>
              <a:rPr lang="pl-PL" sz="2400" b="1" dirty="0" err="1"/>
              <a:t>Warm</a:t>
            </a:r>
            <a:endParaRPr lang="pl-PL" sz="2400" b="1" dirty="0"/>
          </a:p>
        </p:txBody>
      </p:sp>
      <p:pic>
        <p:nvPicPr>
          <p:cNvPr id="8" name="Obraz 7" descr="papier firmowy (Large)"/>
          <p:cNvPicPr/>
          <p:nvPr/>
        </p:nvPicPr>
        <p:blipFill>
          <a:blip r:embed="rId3" cstate="print"/>
          <a:srcRect r="69917"/>
          <a:stretch>
            <a:fillRect/>
          </a:stretch>
        </p:blipFill>
        <p:spPr bwMode="auto">
          <a:xfrm>
            <a:off x="6982916" y="116632"/>
            <a:ext cx="1333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8865F5E9-D46F-4D88-A02B-9A73ED52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/>
              <a:t>Farm </a:t>
            </a:r>
            <a:r>
              <a:rPr lang="pl-PL" sz="3600" b="1" dirty="0" err="1"/>
              <a:t>visit</a:t>
            </a:r>
            <a:endParaRPr lang="pl-PL" sz="3600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483768" y="6356350"/>
            <a:ext cx="4248472" cy="365125"/>
          </a:xfrm>
        </p:spPr>
        <p:txBody>
          <a:bodyPr/>
          <a:lstStyle/>
          <a:p>
            <a:r>
              <a:rPr lang="en-US" b="1" dirty="0">
                <a:solidFill>
                  <a:srgbClr val="CC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C0000"/>
                </a:solidFill>
              </a:rPr>
              <a:t>Rakvere</a:t>
            </a:r>
            <a:r>
              <a:rPr lang="en-US" b="1" dirty="0">
                <a:solidFill>
                  <a:srgbClr val="CC0000"/>
                </a:solidFill>
              </a:rPr>
              <a:t> 4 October 2019</a:t>
            </a:r>
            <a:endParaRPr lang="fr-FR" b="1" dirty="0">
              <a:solidFill>
                <a:srgbClr val="CC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b="1" smtClean="0"/>
              <a:pPr/>
              <a:t>25</a:t>
            </a:fld>
            <a:endParaRPr lang="fr-FR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08912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B6BF8154-9C56-41DB-B1E2-6D21859D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err="1"/>
              <a:t>Product</a:t>
            </a:r>
            <a:r>
              <a:rPr lang="pl-PL" sz="3600" b="1" dirty="0"/>
              <a:t> </a:t>
            </a:r>
            <a:r>
              <a:rPr lang="pl-PL" sz="3600" b="1" dirty="0" err="1"/>
              <a:t>testing</a:t>
            </a:r>
            <a:endParaRPr lang="pl-PL" sz="3600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555776" y="6356350"/>
            <a:ext cx="4248472" cy="365125"/>
          </a:xfrm>
        </p:spPr>
        <p:txBody>
          <a:bodyPr/>
          <a:lstStyle/>
          <a:p>
            <a:r>
              <a:rPr lang="en-US" b="1" dirty="0">
                <a:solidFill>
                  <a:srgbClr val="CC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C0000"/>
                </a:solidFill>
              </a:rPr>
              <a:t>Rakvere</a:t>
            </a:r>
            <a:r>
              <a:rPr lang="en-US" b="1" dirty="0">
                <a:solidFill>
                  <a:srgbClr val="CC0000"/>
                </a:solidFill>
              </a:rPr>
              <a:t> 4 October 2019</a:t>
            </a:r>
            <a:endParaRPr lang="fr-FR" b="1" dirty="0">
              <a:solidFill>
                <a:srgbClr val="CC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b="1" smtClean="0">
                <a:solidFill>
                  <a:schemeClr val="tx1"/>
                </a:solidFill>
              </a:rPr>
              <a:pPr/>
              <a:t>26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920879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6125FC9-9D9A-4FFA-8C27-0E33230C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pl-PL" sz="3600" b="1" dirty="0"/>
              <a:t>Farm shop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699792" y="6356350"/>
            <a:ext cx="432048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00000"/>
                </a:solidFill>
              </a:rPr>
              <a:t>Rakvere</a:t>
            </a:r>
            <a:r>
              <a:rPr lang="en-US" b="1" dirty="0">
                <a:solidFill>
                  <a:srgbClr val="C00000"/>
                </a:solidFill>
              </a:rPr>
              <a:t> 4 October 2019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b="1" smtClean="0">
                <a:solidFill>
                  <a:schemeClr val="tx1"/>
                </a:solidFill>
              </a:rPr>
              <a:pPr/>
              <a:t>27</a:t>
            </a:fld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064895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88DFADED-5ADF-436C-8971-5E50FA6B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/>
              <a:t>Farm shop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555776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00000"/>
                </a:solidFill>
              </a:rPr>
              <a:t>Rakvere</a:t>
            </a:r>
            <a:r>
              <a:rPr lang="en-US" b="1" dirty="0">
                <a:solidFill>
                  <a:srgbClr val="C00000"/>
                </a:solidFill>
              </a:rPr>
              <a:t> 4 October 2019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b="1" smtClean="0"/>
              <a:pPr/>
              <a:t>28</a:t>
            </a:fld>
            <a:endParaRPr lang="fr-FR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704855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3FA581FD-6D29-4597-A2B3-B419893A6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536504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00000"/>
                </a:solidFill>
              </a:rPr>
              <a:t>Rakvere</a:t>
            </a:r>
            <a:r>
              <a:rPr lang="en-US" b="1" dirty="0">
                <a:solidFill>
                  <a:srgbClr val="C00000"/>
                </a:solidFill>
              </a:rPr>
              <a:t> 4 October 2019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>
                <a:solidFill>
                  <a:schemeClr val="tx1"/>
                </a:solidFill>
              </a:rPr>
              <a:pPr/>
              <a:t>29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525963"/>
          </a:xfrm>
        </p:spPr>
        <p:txBody>
          <a:bodyPr/>
          <a:lstStyle/>
          <a:p>
            <a:pPr>
              <a:buNone/>
            </a:pPr>
            <a:r>
              <a:rPr lang="pl-PL" b="1" dirty="0">
                <a:solidFill>
                  <a:srgbClr val="003399"/>
                </a:solidFill>
              </a:rPr>
              <a:t>W</a:t>
            </a:r>
            <a:r>
              <a:rPr lang="en-US" b="1" dirty="0">
                <a:solidFill>
                  <a:srgbClr val="003399"/>
                </a:solidFill>
              </a:rPr>
              <a:t>hat are the requirements for small pro</a:t>
            </a:r>
            <a:r>
              <a:rPr lang="pl-PL" b="1" dirty="0" err="1">
                <a:solidFill>
                  <a:srgbClr val="003399"/>
                </a:solidFill>
              </a:rPr>
              <a:t>ducers</a:t>
            </a:r>
            <a:r>
              <a:rPr lang="pl-PL" b="1" dirty="0">
                <a:solidFill>
                  <a:srgbClr val="003399"/>
                </a:solidFill>
              </a:rPr>
              <a:t>?</a:t>
            </a:r>
          </a:p>
          <a:p>
            <a:r>
              <a:rPr lang="pl-PL" sz="2400" b="1" dirty="0" err="1"/>
              <a:t>Respect</a:t>
            </a:r>
            <a:r>
              <a:rPr lang="pl-PL" sz="2400" b="1" dirty="0"/>
              <a:t> European </a:t>
            </a:r>
            <a:r>
              <a:rPr lang="pl-PL" sz="2400" b="1" dirty="0" err="1"/>
              <a:t>hygienic</a:t>
            </a:r>
            <a:r>
              <a:rPr lang="pl-PL" sz="2400" b="1" dirty="0"/>
              <a:t> package:178/2002, 852/2004, 853/2004, 882/2004,2073/2005, 1169/2011</a:t>
            </a:r>
          </a:p>
          <a:p>
            <a:r>
              <a:rPr lang="pl-PL" sz="2400" b="1" dirty="0" err="1"/>
              <a:t>Prepare</a:t>
            </a:r>
            <a:r>
              <a:rPr lang="pl-PL" sz="2400" b="1" dirty="0"/>
              <a:t> </a:t>
            </a:r>
            <a:r>
              <a:rPr lang="pl-PL" sz="2400" b="1" dirty="0" err="1"/>
              <a:t>appropriate</a:t>
            </a:r>
            <a:r>
              <a:rPr lang="pl-PL" sz="2400" b="1" dirty="0"/>
              <a:t> </a:t>
            </a:r>
            <a:r>
              <a:rPr lang="pl-PL" sz="2400" b="1" dirty="0" err="1"/>
              <a:t>premises</a:t>
            </a:r>
            <a:r>
              <a:rPr lang="pl-PL" sz="2400" b="1" dirty="0"/>
              <a:t> for </a:t>
            </a:r>
            <a:r>
              <a:rPr lang="pl-PL" sz="2400" b="1" dirty="0" err="1"/>
              <a:t>production</a:t>
            </a:r>
            <a:r>
              <a:rPr lang="pl-PL" sz="2400" b="1" dirty="0"/>
              <a:t> </a:t>
            </a:r>
            <a:r>
              <a:rPr lang="pl-PL" sz="2400" b="1" dirty="0" err="1"/>
              <a:t>respeting</a:t>
            </a:r>
            <a:r>
              <a:rPr lang="pl-PL" sz="2400" b="1" dirty="0"/>
              <a:t> GHP and GMP </a:t>
            </a:r>
            <a:r>
              <a:rPr lang="pl-PL" sz="2400" b="1" dirty="0" err="1"/>
              <a:t>principle</a:t>
            </a:r>
            <a:r>
              <a:rPr lang="pl-PL" sz="2400" b="1" dirty="0"/>
              <a:t>.</a:t>
            </a:r>
          </a:p>
          <a:p>
            <a:r>
              <a:rPr lang="pl-PL" sz="2400" b="1" dirty="0"/>
              <a:t>Register </a:t>
            </a:r>
            <a:r>
              <a:rPr lang="pl-PL" sz="2400" b="1" dirty="0" err="1"/>
              <a:t>their</a:t>
            </a:r>
            <a:r>
              <a:rPr lang="pl-PL" sz="2400" b="1" dirty="0"/>
              <a:t> </a:t>
            </a:r>
            <a:r>
              <a:rPr lang="pl-PL" sz="2400" b="1" dirty="0" err="1"/>
              <a:t>activity</a:t>
            </a:r>
            <a:r>
              <a:rPr lang="pl-PL" sz="2400" b="1" dirty="0"/>
              <a:t> </a:t>
            </a:r>
            <a:r>
              <a:rPr lang="pl-PL" sz="2400" b="1" dirty="0" err="1"/>
              <a:t>at</a:t>
            </a:r>
            <a:r>
              <a:rPr lang="pl-PL" sz="2400" b="1" dirty="0"/>
              <a:t> </a:t>
            </a:r>
            <a:r>
              <a:rPr lang="pl-PL" sz="2400" b="1" dirty="0" err="1"/>
              <a:t>relevant</a:t>
            </a:r>
            <a:r>
              <a:rPr lang="pl-PL" sz="2400" b="1" dirty="0"/>
              <a:t> </a:t>
            </a:r>
            <a:r>
              <a:rPr lang="pl-PL" sz="2400" b="1" dirty="0" err="1"/>
              <a:t>institution</a:t>
            </a:r>
            <a:r>
              <a:rPr lang="pl-PL" sz="2400" b="1" dirty="0"/>
              <a:t>.</a:t>
            </a:r>
          </a:p>
          <a:p>
            <a:r>
              <a:rPr lang="pl-PL" sz="2400" b="1" dirty="0" err="1"/>
              <a:t>Regularly</a:t>
            </a:r>
            <a:r>
              <a:rPr lang="pl-PL" sz="2400" b="1" dirty="0"/>
              <a:t> test products </a:t>
            </a:r>
            <a:r>
              <a:rPr lang="en-US" sz="2400" b="1" dirty="0"/>
              <a:t>according to the developed plan</a:t>
            </a:r>
            <a:endParaRPr lang="pl-PL" sz="2400" b="1" dirty="0"/>
          </a:p>
          <a:p>
            <a:r>
              <a:rPr lang="pl-PL" sz="2400" b="1" dirty="0"/>
              <a:t>Monitor and </a:t>
            </a:r>
            <a:r>
              <a:rPr lang="pl-PL" sz="2400" b="1" dirty="0" err="1"/>
              <a:t>record</a:t>
            </a:r>
            <a:r>
              <a:rPr lang="pl-PL" sz="2400" b="1" dirty="0"/>
              <a:t> </a:t>
            </a:r>
            <a:r>
              <a:rPr lang="pl-PL" sz="2400" b="1" dirty="0" err="1"/>
              <a:t>important</a:t>
            </a:r>
            <a:r>
              <a:rPr lang="pl-PL" sz="2400" b="1" dirty="0"/>
              <a:t> </a:t>
            </a:r>
            <a:r>
              <a:rPr lang="pl-PL" sz="2400" b="1" dirty="0" err="1"/>
              <a:t>production</a:t>
            </a:r>
            <a:r>
              <a:rPr lang="pl-PL" sz="2400" b="1" dirty="0"/>
              <a:t> data.</a:t>
            </a: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95950D-0F3D-477E-8377-D621DBC7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rcador de contenido 2" descr="vhm_face_europa+text_new copia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-1488"/>
          <a:stretch/>
        </p:blipFill>
        <p:spPr>
          <a:xfrm>
            <a:off x="0" y="0"/>
            <a:ext cx="9226801" cy="7002016"/>
          </a:xfrm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908720"/>
            <a:ext cx="1930405" cy="8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ZoneTexte 3109"/>
          <p:cNvSpPr txBox="1"/>
          <p:nvPr/>
        </p:nvSpPr>
        <p:spPr>
          <a:xfrm>
            <a:off x="231751" y="1052736"/>
            <a:ext cx="491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dirty="0">
                <a:solidFill>
                  <a:srgbClr val="003296"/>
                </a:solidFill>
                <a:latin typeface="Arial" charset="0"/>
              </a:rPr>
              <a:t>1</a:t>
            </a:r>
            <a:r>
              <a:rPr lang="pl-PL" altLang="fr-FR" sz="2000" dirty="0">
                <a:solidFill>
                  <a:srgbClr val="003296"/>
                </a:solidFill>
                <a:latin typeface="Arial" charset="0"/>
              </a:rPr>
              <a:t>8</a:t>
            </a:r>
            <a:r>
              <a:rPr lang="fr-FR" altLang="fr-FR" sz="2000" dirty="0">
                <a:solidFill>
                  <a:srgbClr val="003296"/>
                </a:solidFill>
                <a:latin typeface="Arial" charset="0"/>
              </a:rPr>
              <a:t> associations of producers (3 172 cheesemakers members) in </a:t>
            </a:r>
            <a:r>
              <a:rPr lang="fr-FR" altLang="fr-FR" sz="2000" u="sng" dirty="0">
                <a:solidFill>
                  <a:srgbClr val="003296"/>
                </a:solidFill>
                <a:latin typeface="Arial" charset="0"/>
              </a:rPr>
              <a:t>1</a:t>
            </a:r>
            <a:r>
              <a:rPr lang="pl-PL" altLang="fr-FR" sz="2000" u="sng" dirty="0">
                <a:solidFill>
                  <a:srgbClr val="003296"/>
                </a:solidFill>
                <a:latin typeface="Arial" charset="0"/>
              </a:rPr>
              <a:t>6</a:t>
            </a:r>
            <a:r>
              <a:rPr lang="fr-FR" altLang="fr-FR" sz="2000" u="sng" dirty="0">
                <a:solidFill>
                  <a:srgbClr val="003296"/>
                </a:solidFill>
                <a:latin typeface="Arial" charset="0"/>
              </a:rPr>
              <a:t> countries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Symbol zastępczy stopki 5"/>
          <p:cNvSpPr txBox="1">
            <a:spLocks/>
          </p:cNvSpPr>
          <p:nvPr/>
        </p:nvSpPr>
        <p:spPr>
          <a:xfrm>
            <a:off x="1187624" y="649287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Scale Farm Dairies Conference,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Rakvere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 October 2019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FAB1DB-4024-4A4F-918D-0F2E1E52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39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339752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C00000"/>
                </a:solidFill>
              </a:rPr>
              <a:t>Rakvere</a:t>
            </a:r>
            <a:r>
              <a:rPr lang="en-US" b="1" dirty="0">
                <a:solidFill>
                  <a:srgbClr val="C00000"/>
                </a:solidFill>
              </a:rPr>
              <a:t> 4 October 2019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>
                <a:solidFill>
                  <a:schemeClr val="tx1"/>
                </a:solidFill>
              </a:rPr>
              <a:pPr/>
              <a:t>30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525963"/>
          </a:xfrm>
        </p:spPr>
        <p:txBody>
          <a:bodyPr/>
          <a:lstStyle/>
          <a:p>
            <a:pPr>
              <a:buNone/>
            </a:pPr>
            <a:r>
              <a:rPr lang="pl-PL" sz="3100" b="1" dirty="0">
                <a:solidFill>
                  <a:srgbClr val="003399"/>
                </a:solidFill>
              </a:rPr>
              <a:t>W</a:t>
            </a:r>
            <a:r>
              <a:rPr lang="en-US" sz="3100" b="1" dirty="0">
                <a:solidFill>
                  <a:srgbClr val="003399"/>
                </a:solidFill>
              </a:rPr>
              <a:t>hat are the forms of activity for small pro</a:t>
            </a:r>
            <a:r>
              <a:rPr lang="pl-PL" sz="3100" b="1" dirty="0" err="1">
                <a:solidFill>
                  <a:srgbClr val="003399"/>
                </a:solidFill>
              </a:rPr>
              <a:t>ducers</a:t>
            </a:r>
            <a:r>
              <a:rPr lang="pl-PL" sz="3100" b="1" dirty="0">
                <a:solidFill>
                  <a:srgbClr val="003399"/>
                </a:solidFill>
              </a:rPr>
              <a:t>?</a:t>
            </a:r>
          </a:p>
          <a:p>
            <a:pPr>
              <a:buNone/>
            </a:pPr>
            <a:endParaRPr lang="pl-PL" sz="3100" b="1" dirty="0">
              <a:solidFill>
                <a:srgbClr val="003399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800" b="1" dirty="0"/>
              <a:t> </a:t>
            </a:r>
            <a:r>
              <a:rPr lang="pl-PL" sz="2800" b="1" dirty="0" err="1"/>
              <a:t>Agricultural</a:t>
            </a:r>
            <a:r>
              <a:rPr lang="pl-PL" sz="2800" b="1" dirty="0"/>
              <a:t> </a:t>
            </a:r>
            <a:r>
              <a:rPr lang="pl-PL" sz="2800" b="1" dirty="0" err="1"/>
              <a:t>retail</a:t>
            </a:r>
            <a:endParaRPr lang="pl-PL" sz="2800" b="1" dirty="0"/>
          </a:p>
          <a:p>
            <a:pPr marL="457200" indent="-457200">
              <a:buFont typeface="+mj-lt"/>
              <a:buAutoNum type="arabicPeriod"/>
            </a:pPr>
            <a:r>
              <a:rPr lang="pl-PL" sz="2800" b="1" dirty="0" err="1"/>
              <a:t>Local</a:t>
            </a:r>
            <a:r>
              <a:rPr lang="pl-PL" sz="2800" b="1" dirty="0"/>
              <a:t>, </a:t>
            </a:r>
            <a:r>
              <a:rPr lang="pl-PL" sz="2800" b="1" dirty="0" err="1"/>
              <a:t>Marginal</a:t>
            </a:r>
            <a:r>
              <a:rPr lang="pl-PL" sz="2800" b="1" dirty="0"/>
              <a:t> and Limited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800" b="1" dirty="0" err="1"/>
              <a:t>Approved</a:t>
            </a:r>
            <a:endParaRPr lang="pl-PL" sz="2800" b="1" dirty="0"/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946ED30B-41E7-4E8B-96BE-45FF93E0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608512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FF0000"/>
                </a:solidFill>
              </a:rPr>
              <a:t>Rakvere</a:t>
            </a:r>
            <a:r>
              <a:rPr lang="en-US" b="1" dirty="0">
                <a:solidFill>
                  <a:srgbClr val="FF0000"/>
                </a:solidFill>
              </a:rPr>
              <a:t> 4 October 2019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>
                <a:solidFill>
                  <a:schemeClr val="tx1"/>
                </a:solidFill>
              </a:rPr>
              <a:pPr/>
              <a:t>31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>
              <a:alpha val="90000"/>
            </a:srgbClr>
          </a:solidFill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Artisan </a:t>
            </a:r>
            <a:r>
              <a:rPr lang="pl-PL" b="1" dirty="0" err="1">
                <a:solidFill>
                  <a:schemeClr val="bg1"/>
                </a:solidFill>
              </a:rPr>
              <a:t>cheesemaking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in</a:t>
            </a:r>
            <a:r>
              <a:rPr lang="pl-PL" b="1" dirty="0">
                <a:solidFill>
                  <a:schemeClr val="bg1"/>
                </a:solidFill>
              </a:rPr>
              <a:t> Poland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525963"/>
          </a:xfrm>
        </p:spPr>
        <p:txBody>
          <a:bodyPr/>
          <a:lstStyle/>
          <a:p>
            <a:pPr algn="ctr">
              <a:buNone/>
            </a:pPr>
            <a:endParaRPr lang="pl-PL" sz="4400" b="1" dirty="0"/>
          </a:p>
          <a:p>
            <a:pPr algn="ctr">
              <a:buNone/>
            </a:pPr>
            <a:endParaRPr lang="pl-PL" sz="4400" b="1" dirty="0"/>
          </a:p>
          <a:p>
            <a:pPr algn="ctr">
              <a:buNone/>
            </a:pPr>
            <a:r>
              <a:rPr lang="pl-PL" sz="4400" b="1" dirty="0" err="1"/>
              <a:t>Thank</a:t>
            </a:r>
            <a:r>
              <a:rPr lang="pl-PL" sz="4400" b="1" dirty="0"/>
              <a:t> </a:t>
            </a:r>
            <a:r>
              <a:rPr lang="pl-PL" sz="4400" b="1" dirty="0" err="1"/>
              <a:t>you</a:t>
            </a:r>
            <a:r>
              <a:rPr lang="pl-PL" sz="4400" b="1" dirty="0"/>
              <a:t> for </a:t>
            </a:r>
            <a:r>
              <a:rPr lang="pl-PL" sz="4400" b="1" dirty="0" err="1"/>
              <a:t>your</a:t>
            </a:r>
            <a:r>
              <a:rPr lang="pl-PL" sz="4400" b="1" dirty="0"/>
              <a:t> </a:t>
            </a:r>
            <a:r>
              <a:rPr lang="pl-PL" sz="4400" b="1" dirty="0" err="1"/>
              <a:t>attention</a:t>
            </a:r>
            <a:r>
              <a:rPr lang="pl-PL" sz="4400" b="1" dirty="0"/>
              <a:t> !</a:t>
            </a: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387B4526-0B3C-4570-807F-611C4121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5013176"/>
            <a:ext cx="84963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1"/>
            </a:solidFill>
          </a:ln>
        </p:spPr>
        <p:txBody>
          <a:bodyPr/>
          <a:lstStyle/>
          <a:p>
            <a:pPr algn="l" eaLnBrk="1" hangingPunct="1"/>
            <a:r>
              <a:rPr lang="fr-FR" altLang="fr-FR" sz="2400" b="1" dirty="0" err="1">
                <a:latin typeface="Arial" charset="0"/>
                <a:cs typeface="Arial" charset="0"/>
              </a:rPr>
              <a:t>What</a:t>
            </a:r>
            <a:r>
              <a:rPr lang="fr-FR" altLang="fr-FR" sz="2400" b="1" dirty="0">
                <a:latin typeface="Arial" charset="0"/>
                <a:cs typeface="Arial" charset="0"/>
              </a:rPr>
              <a:t> </a:t>
            </a:r>
            <a:r>
              <a:rPr lang="fr-FR" altLang="fr-FR" sz="2400" b="1" dirty="0" err="1">
                <a:latin typeface="Arial" charset="0"/>
                <a:cs typeface="Arial" charset="0"/>
              </a:rPr>
              <a:t>is</a:t>
            </a:r>
            <a:r>
              <a:rPr lang="fr-FR" altLang="fr-FR" sz="2400" b="1" dirty="0">
                <a:latin typeface="Arial" charset="0"/>
                <a:cs typeface="Arial" charset="0"/>
              </a:rPr>
              <a:t> FACEnetwork?</a:t>
            </a:r>
            <a:endParaRPr lang="fr-FR" altLang="fr-FR" sz="2400" dirty="0">
              <a:latin typeface="Arial" charset="0"/>
              <a:cs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3375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772817"/>
            <a:ext cx="8712968" cy="2304256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represent 2 types of microenterprises: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"Farmhouse" cheese and dairy producers: process milk from at least the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majority of their own livestock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"Artisan“ cheese and dairy producers: collect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milk from local farmers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process it in small structures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milk can come from cows, sheep and goats...</a:t>
            </a:r>
          </a:p>
          <a:p>
            <a:pPr marL="0" indent="0">
              <a:buFont typeface="Arial" charset="0"/>
              <a:buNone/>
              <a:defRPr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charset="0"/>
              <a:buChar char="»"/>
              <a:defRPr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cases, these are generally family businesses, which make locally recognized products based on traditional methods and specific know-how. </a:t>
            </a:r>
          </a:p>
        </p:txBody>
      </p:sp>
      <p:pic>
        <p:nvPicPr>
          <p:cNvPr id="3078" name="Image 12" descr="C:\Users\admin\Documents\ARCHIVES YOLANDE ANTE 06 2011\PHOTOS\Gestes de fromagerie - photos FRECAP\C3-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3375"/>
            <a:ext cx="1522413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417646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9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CA1D61F0-9682-4F56-A532-8DA84B6E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02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re 1"/>
          <p:cNvSpPr txBox="1">
            <a:spLocks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fr-FR" altLang="fr-FR" sz="2400" dirty="0"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60350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67544" y="1556792"/>
            <a:ext cx="8208912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on </a:t>
            </a: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premises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raw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endParaRPr lang="fr-FR" sz="2000" b="1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comply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perfectly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regulations</a:t>
            </a:r>
            <a:endParaRPr lang="fr-FR" sz="20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A3543-CE07-465D-9B43-3AA1BC1699A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8" name="Picture 2" descr="C:\Users\ANGEL\Desktop\ANGEL PADRE\Kingston\Cursos\Fotos\Maduración\CIMG1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768835"/>
            <a:ext cx="6012160" cy="4089165"/>
          </a:xfrm>
          <a:prstGeom prst="rect">
            <a:avLst/>
          </a:prstGeom>
          <a:noFill/>
        </p:spPr>
      </p:pic>
      <p:pic>
        <p:nvPicPr>
          <p:cNvPr id="11" name="Imagen 10" descr="HARRY Sneem sala elaboracion copi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290"/>
            <a:ext cx="3079282" cy="41057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332656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400" b="1" dirty="0" err="1">
                <a:latin typeface="Arial" charset="0"/>
              </a:rPr>
              <a:t>Who</a:t>
            </a:r>
            <a:r>
              <a:rPr lang="fr-FR" altLang="fr-FR" sz="2400" b="1" dirty="0">
                <a:latin typeface="Arial" charset="0"/>
              </a:rPr>
              <a:t> are the </a:t>
            </a:r>
            <a:r>
              <a:rPr lang="fr-FR" altLang="fr-FR" sz="2400" b="1" dirty="0" err="1">
                <a:latin typeface="Arial" charset="0"/>
              </a:rPr>
              <a:t>farmhouse</a:t>
            </a:r>
            <a:r>
              <a:rPr lang="fr-FR" altLang="fr-FR" sz="2400" b="1" dirty="0">
                <a:latin typeface="Arial" charset="0"/>
              </a:rPr>
              <a:t> and artisan </a:t>
            </a:r>
            <a:br>
              <a:rPr lang="fr-FR" altLang="fr-FR" sz="2400" b="1" dirty="0">
                <a:latin typeface="Arial" charset="0"/>
              </a:rPr>
            </a:br>
            <a:r>
              <a:rPr lang="fr-FR" altLang="fr-FR" sz="2400" b="1" dirty="0" err="1">
                <a:latin typeface="Arial" charset="0"/>
              </a:rPr>
              <a:t>cheese</a:t>
            </a:r>
            <a:r>
              <a:rPr lang="fr-FR" altLang="fr-FR" sz="2400" b="1" dirty="0">
                <a:latin typeface="Arial" charset="0"/>
              </a:rPr>
              <a:t> and </a:t>
            </a:r>
            <a:r>
              <a:rPr lang="fr-FR" altLang="fr-FR" sz="2400" b="1" dirty="0" err="1">
                <a:latin typeface="Arial" charset="0"/>
              </a:rPr>
              <a:t>dairy</a:t>
            </a:r>
            <a:r>
              <a:rPr lang="fr-FR" altLang="fr-FR" sz="2400" b="1" dirty="0">
                <a:latin typeface="Arial" charset="0"/>
              </a:rPr>
              <a:t> </a:t>
            </a:r>
            <a:r>
              <a:rPr lang="fr-FR" altLang="fr-FR" sz="2400" b="1" dirty="0" err="1">
                <a:latin typeface="Arial" charset="0"/>
              </a:rPr>
              <a:t>producers</a:t>
            </a:r>
            <a:r>
              <a:rPr lang="fr-FR" altLang="fr-FR" sz="2400" b="1" dirty="0">
                <a:latin typeface="Arial" charset="0"/>
              </a:rPr>
              <a:t>?</a:t>
            </a:r>
            <a:endParaRPr lang="fr-FR" sz="2400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pic>
        <p:nvPicPr>
          <p:cNvPr id="12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874E495-96BB-4A44-A466-08986E09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re 1"/>
          <p:cNvSpPr txBox="1">
            <a:spLocks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fr-FR" altLang="fr-FR" sz="2400" dirty="0"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60350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A3543-CE07-465D-9B43-3AA1BC1699AA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11560" y="332656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400" b="1" dirty="0" err="1">
                <a:latin typeface="Arial" charset="0"/>
              </a:rPr>
              <a:t>Who</a:t>
            </a:r>
            <a:r>
              <a:rPr lang="fr-FR" altLang="fr-FR" sz="2400" b="1" dirty="0">
                <a:latin typeface="Arial" charset="0"/>
              </a:rPr>
              <a:t> are the </a:t>
            </a:r>
            <a:r>
              <a:rPr lang="fr-FR" altLang="fr-FR" sz="2400" b="1" dirty="0" err="1">
                <a:latin typeface="Arial" charset="0"/>
              </a:rPr>
              <a:t>farmhouse</a:t>
            </a:r>
            <a:r>
              <a:rPr lang="fr-FR" altLang="fr-FR" sz="2400" b="1" dirty="0">
                <a:latin typeface="Arial" charset="0"/>
              </a:rPr>
              <a:t> and artisan </a:t>
            </a:r>
            <a:br>
              <a:rPr lang="fr-FR" altLang="fr-FR" sz="2400" b="1" dirty="0">
                <a:latin typeface="Arial" charset="0"/>
              </a:rPr>
            </a:br>
            <a:r>
              <a:rPr lang="fr-FR" altLang="fr-FR" sz="2400" b="1" dirty="0" err="1">
                <a:latin typeface="Arial" charset="0"/>
              </a:rPr>
              <a:t>cheese</a:t>
            </a:r>
            <a:r>
              <a:rPr lang="fr-FR" altLang="fr-FR" sz="2400" b="1" dirty="0">
                <a:latin typeface="Arial" charset="0"/>
              </a:rPr>
              <a:t> and </a:t>
            </a:r>
            <a:r>
              <a:rPr lang="fr-FR" altLang="fr-FR" sz="2400" b="1" dirty="0" err="1">
                <a:latin typeface="Arial" charset="0"/>
              </a:rPr>
              <a:t>dairy</a:t>
            </a:r>
            <a:r>
              <a:rPr lang="fr-FR" altLang="fr-FR" sz="2400" b="1" dirty="0">
                <a:latin typeface="Arial" charset="0"/>
              </a:rPr>
              <a:t> </a:t>
            </a:r>
            <a:r>
              <a:rPr lang="fr-FR" altLang="fr-FR" sz="2400" b="1" dirty="0" err="1">
                <a:latin typeface="Arial" charset="0"/>
              </a:rPr>
              <a:t>producers</a:t>
            </a:r>
            <a:r>
              <a:rPr lang="fr-FR" altLang="fr-FR" sz="2400" b="1" dirty="0">
                <a:latin typeface="Arial" charset="0"/>
              </a:rPr>
              <a:t>?</a:t>
            </a:r>
            <a:endParaRPr lang="fr-FR" sz="2400" dirty="0"/>
          </a:p>
          <a:p>
            <a:endParaRPr lang="es-ES_tradnl" sz="2400" dirty="0"/>
          </a:p>
        </p:txBody>
      </p:sp>
      <p:pic>
        <p:nvPicPr>
          <p:cNvPr id="13" name="Imagen 12" descr="cincho esparto Pequen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48880"/>
            <a:ext cx="1979712" cy="1979712"/>
          </a:xfrm>
          <a:prstGeom prst="rect">
            <a:avLst/>
          </a:prstGeom>
        </p:spPr>
      </p:pic>
      <p:pic>
        <p:nvPicPr>
          <p:cNvPr id="14" name="Imagen 13" descr="Banon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21088"/>
            <a:ext cx="1907704" cy="1430778"/>
          </a:xfrm>
          <a:prstGeom prst="rect">
            <a:avLst/>
          </a:prstGeom>
        </p:spPr>
      </p:pic>
      <p:pic>
        <p:nvPicPr>
          <p:cNvPr id="15" name="Marcador de contenido 2" descr="ALLES CUEVA_007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008"/>
          <a:stretch>
            <a:fillRect/>
          </a:stretch>
        </p:blipFill>
        <p:spPr>
          <a:xfrm>
            <a:off x="-1" y="2492896"/>
            <a:ext cx="7231369" cy="4365104"/>
          </a:xfrm>
        </p:spPr>
      </p:pic>
      <p:pic>
        <p:nvPicPr>
          <p:cNvPr id="12" name="Marcador de posición de imagen 5" descr="cañizo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24048"/>
          <a:stretch/>
        </p:blipFill>
        <p:spPr bwMode="auto">
          <a:xfrm>
            <a:off x="5811992" y="5373216"/>
            <a:ext cx="3348599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8"/>
          <p:cNvSpPr txBox="1"/>
          <p:nvPr/>
        </p:nvSpPr>
        <p:spPr>
          <a:xfrm>
            <a:off x="467544" y="1484784"/>
            <a:ext cx="8208913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on </a:t>
            </a: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premises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raw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u="sng" dirty="0" err="1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r>
              <a:rPr lang="fr-FR" sz="2000" b="1" u="sng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comply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perfectly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lang="fr-FR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FFFFFF"/>
                </a:solidFill>
                <a:latin typeface="Arial"/>
                <a:cs typeface="Arial"/>
              </a:rPr>
              <a:t>regulations</a:t>
            </a:r>
            <a:endParaRPr lang="fr-FR" sz="20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Small Scale Farm Dairies Conference, Rakvere 4 October 2019</a:t>
            </a:r>
            <a:endParaRPr lang="fr-FR"/>
          </a:p>
        </p:txBody>
      </p:sp>
      <p:pic>
        <p:nvPicPr>
          <p:cNvPr id="1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1FAFA994-C8B9-4873-8DBD-74F39842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66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l" eaLnBrk="1" hangingPunct="1"/>
            <a:br>
              <a:rPr lang="fr-FR" altLang="fr-FR" sz="2400" b="1" dirty="0">
                <a:latin typeface="Arial" charset="0"/>
              </a:rPr>
            </a:br>
            <a:r>
              <a:rPr lang="fr-FR" altLang="fr-FR" sz="2400" b="1" dirty="0" err="1">
                <a:latin typeface="Arial" charset="0"/>
              </a:rPr>
              <a:t>Who</a:t>
            </a:r>
            <a:r>
              <a:rPr lang="fr-FR" altLang="fr-FR" sz="2400" b="1" dirty="0">
                <a:latin typeface="Arial" charset="0"/>
              </a:rPr>
              <a:t> are the </a:t>
            </a:r>
            <a:r>
              <a:rPr lang="fr-FR" altLang="fr-FR" sz="2400" b="1" dirty="0" err="1">
                <a:latin typeface="Arial" charset="0"/>
              </a:rPr>
              <a:t>farmhouse</a:t>
            </a:r>
            <a:r>
              <a:rPr lang="fr-FR" altLang="fr-FR" sz="2400" b="1" dirty="0">
                <a:latin typeface="Arial" charset="0"/>
              </a:rPr>
              <a:t> and artisan </a:t>
            </a:r>
            <a:br>
              <a:rPr lang="fr-FR" altLang="fr-FR" sz="2400" b="1" dirty="0">
                <a:latin typeface="Arial" charset="0"/>
              </a:rPr>
            </a:br>
            <a:r>
              <a:rPr lang="fr-FR" altLang="fr-FR" sz="2400" b="1" dirty="0" err="1">
                <a:latin typeface="Arial" charset="0"/>
              </a:rPr>
              <a:t>cheese</a:t>
            </a:r>
            <a:r>
              <a:rPr lang="fr-FR" altLang="fr-FR" sz="2400" b="1" dirty="0">
                <a:latin typeface="Arial" charset="0"/>
              </a:rPr>
              <a:t> and </a:t>
            </a:r>
            <a:r>
              <a:rPr lang="fr-FR" altLang="fr-FR" sz="2400" b="1" dirty="0" err="1">
                <a:latin typeface="Arial" charset="0"/>
              </a:rPr>
              <a:t>dairy</a:t>
            </a:r>
            <a:r>
              <a:rPr lang="fr-FR" altLang="fr-FR" sz="2400" b="1" dirty="0">
                <a:latin typeface="Arial" charset="0"/>
              </a:rPr>
              <a:t> </a:t>
            </a:r>
            <a:r>
              <a:rPr lang="fr-FR" altLang="fr-FR" sz="2400" b="1" dirty="0" err="1">
                <a:latin typeface="Arial" charset="0"/>
              </a:rPr>
              <a:t>producers</a:t>
            </a:r>
            <a:r>
              <a:rPr lang="fr-FR" altLang="fr-FR" sz="2400" b="1" dirty="0">
                <a:latin typeface="Arial" charset="0"/>
              </a:rPr>
              <a:t>?</a:t>
            </a:r>
            <a:br>
              <a:rPr lang="fr-FR" sz="2400" dirty="0"/>
            </a:br>
            <a:r>
              <a:rPr lang="fr-FR" altLang="fr-FR" sz="2400" b="1" dirty="0">
                <a:latin typeface="Arial" charset="0"/>
                <a:cs typeface="Arial" charset="0"/>
              </a:rPr>
              <a:t> </a:t>
            </a:r>
            <a:endParaRPr lang="fr-FR" altLang="fr-FR" sz="2400" dirty="0">
              <a:latin typeface="Arial" charset="0"/>
              <a:cs typeface="Arial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3375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891A-2F1C-496A-80DF-3D92DF1C171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139952" y="1844824"/>
            <a:ext cx="4680520" cy="1872208"/>
          </a:xfrm>
        </p:spPr>
        <p:txBody>
          <a:bodyPr>
            <a:noAutofit/>
          </a:bodyPr>
          <a:lstStyle/>
          <a:p>
            <a:pPr algn="just"/>
            <a:r>
              <a:rPr lang="en-GB" altLang="fr-FR" sz="2000" dirty="0">
                <a:solidFill>
                  <a:srgbClr val="0033CC"/>
                </a:solidFill>
                <a:latin typeface="Arial" charset="0"/>
                <a:cs typeface="Arial" charset="0"/>
              </a:rPr>
              <a:t>We are traditional but </a:t>
            </a:r>
            <a:r>
              <a:rPr lang="en-GB" altLang="fr-FR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professionals</a:t>
            </a:r>
          </a:p>
          <a:p>
            <a:pPr marL="0" indent="0" algn="just">
              <a:buNone/>
            </a:pPr>
            <a:r>
              <a:rPr lang="en-GB" altLang="fr-FR" sz="2000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endParaRPr lang="en-GB" altLang="fr-FR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GB" altLang="fr-FR" sz="2000" dirty="0">
                <a:solidFill>
                  <a:srgbClr val="0033CC"/>
                </a:solidFill>
                <a:latin typeface="Arial" charset="0"/>
                <a:cs typeface="Arial" charset="0"/>
              </a:rPr>
              <a:t>Food safety is one of our main concern as we are very close </a:t>
            </a:r>
            <a:r>
              <a:rPr lang="pl-PL" altLang="fr-FR" sz="2000" dirty="0" err="1">
                <a:solidFill>
                  <a:srgbClr val="0033CC"/>
                </a:solidFill>
                <a:latin typeface="Arial" charset="0"/>
                <a:cs typeface="Arial" charset="0"/>
              </a:rPr>
              <a:t>with</a:t>
            </a:r>
            <a:r>
              <a:rPr lang="en-GB" altLang="fr-FR" sz="2000" dirty="0">
                <a:solidFill>
                  <a:srgbClr val="0033CC"/>
                </a:solidFill>
                <a:latin typeface="Arial" charset="0"/>
                <a:cs typeface="Arial" charset="0"/>
              </a:rPr>
              <a:t> our customers</a:t>
            </a:r>
          </a:p>
          <a:p>
            <a:pPr marL="0" indent="0" algn="just">
              <a:buNone/>
            </a:pPr>
            <a:endParaRPr lang="en-GB" altLang="fr-FR" sz="2000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GB" altLang="fr-FR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we can perfectly comply with European regulations</a:t>
            </a:r>
          </a:p>
        </p:txBody>
      </p:sp>
      <p:pic>
        <p:nvPicPr>
          <p:cNvPr id="10246" name="Picture 6" descr="photo from standard Pays B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72816"/>
            <a:ext cx="3394848" cy="45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283968" y="4941168"/>
            <a:ext cx="4392488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en-GB" altLang="fr-FR" sz="2000" b="1" dirty="0">
                <a:solidFill>
                  <a:schemeClr val="bg1"/>
                </a:solidFill>
                <a:latin typeface="Arial" charset="0"/>
              </a:rPr>
              <a:t>…BUT we need</a:t>
            </a:r>
          </a:p>
          <a:p>
            <a:pPr marL="0" indent="0" algn="ctr">
              <a:buFont typeface="Arial" charset="0"/>
              <a:buNone/>
            </a:pPr>
            <a:endParaRPr lang="en-GB" altLang="fr-FR" sz="2000" b="1" dirty="0">
              <a:solidFill>
                <a:schemeClr val="bg1"/>
              </a:solidFill>
              <a:latin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altLang="fr-FR" sz="2000" b="1" dirty="0">
                <a:solidFill>
                  <a:schemeClr val="bg1"/>
                </a:solidFill>
                <a:latin typeface="Arial" charset="0"/>
              </a:rPr>
              <a:t>ADAPTIONS / DEROGATIONS / ADEQUATE INTERPRETATION</a:t>
            </a:r>
            <a:endParaRPr lang="en-GB" altLang="fr-FR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104456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10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6B85BFE4-EB76-4B7F-9F00-D6366B7A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0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1"/>
            </a:solidFill>
          </a:ln>
        </p:spPr>
        <p:txBody>
          <a:bodyPr/>
          <a:lstStyle/>
          <a:p>
            <a:pPr algn="l" eaLnBrk="1" hangingPunct="1"/>
            <a:r>
              <a:rPr lang="fr-FR" altLang="fr-FR" sz="2400" b="1" dirty="0" err="1">
                <a:latin typeface="Arial" charset="0"/>
                <a:cs typeface="Arial" charset="0"/>
              </a:rPr>
              <a:t>FACEnetwork’s</a:t>
            </a:r>
            <a:r>
              <a:rPr lang="fr-FR" altLang="fr-FR" sz="2400" b="1" dirty="0">
                <a:latin typeface="Arial" charset="0"/>
                <a:cs typeface="Arial" charset="0"/>
              </a:rPr>
              <a:t> actions</a:t>
            </a:r>
            <a:br>
              <a:rPr lang="fr-FR" altLang="fr-FR" sz="2400" b="1" dirty="0">
                <a:latin typeface="Arial" charset="0"/>
                <a:cs typeface="Arial" charset="0"/>
              </a:rPr>
            </a:br>
            <a:endParaRPr lang="fr-FR" altLang="fr-FR" sz="2400" dirty="0">
              <a:latin typeface="Arial" charset="0"/>
              <a:cs typeface="Arial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3375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ZoneTexte 1"/>
          <p:cNvSpPr txBox="1">
            <a:spLocks noChangeArrowheads="1"/>
          </p:cNvSpPr>
          <p:nvPr/>
        </p:nvSpPr>
        <p:spPr bwMode="auto">
          <a:xfrm>
            <a:off x="273888" y="2276872"/>
            <a:ext cx="8178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altLang="fr-FR" sz="2000" b="1" u="sng" dirty="0">
              <a:latin typeface="Arial" charset="0"/>
            </a:endParaRPr>
          </a:p>
          <a:p>
            <a:r>
              <a:rPr lang="fr-FR" altLang="fr-FR" b="1" u="sng" dirty="0">
                <a:latin typeface="Arial" charset="0"/>
              </a:rPr>
              <a:t>1- Lobbying at </a:t>
            </a:r>
            <a:r>
              <a:rPr lang="fr-FR" altLang="fr-FR" b="1" u="sng" dirty="0" err="1">
                <a:latin typeface="Arial" charset="0"/>
              </a:rPr>
              <a:t>european</a:t>
            </a:r>
            <a:r>
              <a:rPr lang="fr-FR" altLang="fr-FR" b="1" u="sng" dirty="0">
                <a:latin typeface="Arial" charset="0"/>
              </a:rPr>
              <a:t> </a:t>
            </a:r>
            <a:r>
              <a:rPr lang="fr-FR" altLang="fr-FR" b="1" u="sng" dirty="0" err="1">
                <a:latin typeface="Arial" charset="0"/>
              </a:rPr>
              <a:t>level</a:t>
            </a:r>
            <a:endParaRPr lang="fr-FR" altLang="fr-FR" b="1" u="sng" dirty="0">
              <a:latin typeface="Arial" charset="0"/>
            </a:endParaRPr>
          </a:p>
          <a:p>
            <a:endParaRPr lang="fr-FR" altLang="fr-FR" dirty="0">
              <a:latin typeface="Arial" charset="0"/>
            </a:endParaRPr>
          </a:p>
          <a:p>
            <a:r>
              <a:rPr lang="fr-FR" altLang="fr-FR" b="1" u="sng" dirty="0">
                <a:latin typeface="Arial" charset="0"/>
              </a:rPr>
              <a:t>2-</a:t>
            </a:r>
            <a:r>
              <a:rPr lang="fr-FR" altLang="fr-FR" u="sng" dirty="0">
                <a:latin typeface="Arial" charset="0"/>
              </a:rPr>
              <a:t> </a:t>
            </a:r>
            <a:r>
              <a:rPr lang="fr-FR" altLang="fr-FR" b="1" u="sng" dirty="0">
                <a:latin typeface="Arial" charset="0"/>
              </a:rPr>
              <a:t>Exchanges of </a:t>
            </a:r>
            <a:r>
              <a:rPr lang="fr-FR" altLang="fr-FR" b="1" u="sng" dirty="0" err="1">
                <a:latin typeface="Arial" charset="0"/>
              </a:rPr>
              <a:t>experience</a:t>
            </a:r>
            <a:r>
              <a:rPr lang="fr-FR" altLang="fr-FR" b="1" u="sng" dirty="0">
                <a:latin typeface="Arial" charset="0"/>
              </a:rPr>
              <a:t> and </a:t>
            </a:r>
            <a:r>
              <a:rPr lang="fr-FR" altLang="fr-FR" b="1" u="sng" dirty="0" err="1">
                <a:latin typeface="Arial" charset="0"/>
              </a:rPr>
              <a:t>leading</a:t>
            </a:r>
            <a:r>
              <a:rPr lang="fr-FR" altLang="fr-FR" b="1" u="sng" dirty="0">
                <a:latin typeface="Arial" charset="0"/>
              </a:rPr>
              <a:t> of </a:t>
            </a:r>
            <a:r>
              <a:rPr lang="fr-FR" altLang="fr-FR" b="1" u="sng" dirty="0" err="1">
                <a:latin typeface="Arial" charset="0"/>
              </a:rPr>
              <a:t>common</a:t>
            </a:r>
            <a:r>
              <a:rPr lang="fr-FR" altLang="fr-FR" b="1" u="sng" dirty="0">
                <a:latin typeface="Arial" charset="0"/>
              </a:rPr>
              <a:t> </a:t>
            </a:r>
            <a:r>
              <a:rPr lang="fr-FR" altLang="fr-FR" b="1" u="sng" dirty="0" err="1">
                <a:latin typeface="Arial" charset="0"/>
              </a:rPr>
              <a:t>projects</a:t>
            </a:r>
            <a:endParaRPr lang="fr-FR" altLang="fr-FR" b="1" u="sng" dirty="0">
              <a:latin typeface="Arial" charset="0"/>
            </a:endParaRPr>
          </a:p>
          <a:p>
            <a:endParaRPr lang="fr-FR" altLang="fr-FR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err="1">
                <a:latin typeface="Arial" charset="0"/>
              </a:rPr>
              <a:t>Hygiene</a:t>
            </a:r>
            <a:r>
              <a:rPr lang="fr-FR" altLang="fr-FR" dirty="0">
                <a:latin typeface="Arial" charset="0"/>
              </a:rPr>
              <a:t>/</a:t>
            </a:r>
            <a:r>
              <a:rPr lang="fr-FR" altLang="fr-FR" dirty="0" err="1">
                <a:latin typeface="Arial" charset="0"/>
              </a:rPr>
              <a:t>Regulation</a:t>
            </a:r>
            <a:r>
              <a:rPr lang="fr-FR" altLang="fr-FR" dirty="0">
                <a:latin typeface="Arial" charset="0"/>
              </a:rPr>
              <a:t> (&gt; GGHP </a:t>
            </a:r>
            <a:r>
              <a:rPr lang="fr-FR" altLang="fr-FR" dirty="0" err="1">
                <a:latin typeface="Arial" charset="0"/>
              </a:rPr>
              <a:t>project</a:t>
            </a:r>
            <a:r>
              <a:rPr lang="fr-FR" altLang="fr-FR" dirty="0">
                <a:latin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Arial" charset="0"/>
              </a:rPr>
              <a:t>Marketing of </a:t>
            </a:r>
            <a:r>
              <a:rPr lang="fr-FR" altLang="fr-FR" dirty="0" err="1">
                <a:latin typeface="Arial" charset="0"/>
              </a:rPr>
              <a:t>cheese</a:t>
            </a:r>
            <a:r>
              <a:rPr lang="fr-FR" altLang="fr-FR" dirty="0">
                <a:latin typeface="Arial" charset="0"/>
              </a:rPr>
              <a:t> and </a:t>
            </a:r>
            <a:r>
              <a:rPr lang="fr-FR" altLang="fr-FR" dirty="0" err="1">
                <a:latin typeface="Arial" charset="0"/>
              </a:rPr>
              <a:t>milk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products</a:t>
            </a:r>
            <a:endParaRPr lang="fr-FR" altLang="fr-FR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err="1">
                <a:latin typeface="Arial" charset="0"/>
              </a:rPr>
              <a:t>Cheesemaking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technology</a:t>
            </a:r>
            <a:endParaRPr lang="fr-FR" altLang="fr-FR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>
              <a:latin typeface="Arial" charset="0"/>
            </a:endParaRPr>
          </a:p>
          <a:p>
            <a:r>
              <a:rPr lang="fr-FR" altLang="fr-FR" b="1" u="sng" dirty="0">
                <a:latin typeface="Arial" charset="0"/>
              </a:rPr>
              <a:t>3- </a:t>
            </a:r>
            <a:r>
              <a:rPr lang="fr-FR" altLang="fr-FR" b="1" u="sng" dirty="0" err="1">
                <a:latin typeface="Arial" charset="0"/>
              </a:rPr>
              <a:t>Annual</a:t>
            </a:r>
            <a:r>
              <a:rPr lang="fr-FR" altLang="fr-FR" b="1" u="sng" dirty="0">
                <a:latin typeface="Arial" charset="0"/>
              </a:rPr>
              <a:t> meeting &amp; </a:t>
            </a:r>
            <a:r>
              <a:rPr lang="fr-FR" altLang="fr-FR" b="1" u="sng" dirty="0" err="1">
                <a:latin typeface="Arial" charset="0"/>
              </a:rPr>
              <a:t>congress</a:t>
            </a:r>
            <a:endParaRPr lang="fr-FR" altLang="fr-FR" b="1" u="sng" dirty="0">
              <a:latin typeface="Arial" charset="0"/>
            </a:endParaRPr>
          </a:p>
          <a:p>
            <a:endParaRPr lang="fr-FR" altLang="fr-FR" dirty="0">
              <a:latin typeface="Arial" charset="0"/>
            </a:endParaRPr>
          </a:p>
        </p:txBody>
      </p:sp>
      <p:pic>
        <p:nvPicPr>
          <p:cNvPr id="7" name="Espace réservé du contenu 5"/>
          <p:cNvPicPr>
            <a:picLocks noGrp="1"/>
          </p:cNvPicPr>
          <p:nvPr>
            <p:ph idx="1"/>
          </p:nvPr>
        </p:nvPicPr>
        <p:blipFill rotWithShape="1">
          <a:blip r:embed="rId4" cstate="print"/>
          <a:srcRect t="38518"/>
          <a:stretch/>
        </p:blipFill>
        <p:spPr>
          <a:xfrm>
            <a:off x="7171843" y="3724442"/>
            <a:ext cx="1504613" cy="1355676"/>
          </a:xfrm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813705"/>
              </p:ext>
            </p:extLst>
          </p:nvPr>
        </p:nvGraphicFramePr>
        <p:xfrm>
          <a:off x="323528" y="5373216"/>
          <a:ext cx="8352928" cy="87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7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75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7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506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08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Mirabel 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kern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Mals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Witzenhausen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Zafra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Gouda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kern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Milan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pl-PL" sz="1400" b="1" kern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endParaRPr lang="fr-FR" sz="1400" b="1" kern="120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kern="120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Worksop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fr-FR" sz="1400" b="1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b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Graz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</a:p>
                    <a:p>
                      <a:pPr algn="ctr"/>
                      <a:r>
                        <a:rPr lang="pl-PL" sz="1200" b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Kristianstad</a:t>
                      </a:r>
                      <a:endParaRPr lang="fr-FR" sz="1200" b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</a:p>
                    <a:p>
                      <a:pPr algn="ctr"/>
                      <a:r>
                        <a:rPr lang="pl-PL" sz="1200" b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Valencia</a:t>
                      </a:r>
                      <a:endParaRPr lang="fr-FR" sz="1200" b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3" descr="C:\Users\admin\Documents\YOLANDE - sauv 31 03 15\RESEAU EUROPEEN\FACE\4- GENERAL ASSEMBLY + ANNUAL MEETINGS 2016 - WELBECK, UK\Images\P1010708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2" r="16311"/>
          <a:stretch/>
        </p:blipFill>
        <p:spPr bwMode="auto">
          <a:xfrm>
            <a:off x="5114156" y="3717032"/>
            <a:ext cx="1982937" cy="13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8"/>
          <p:cNvSpPr txBox="1"/>
          <p:nvPr/>
        </p:nvSpPr>
        <p:spPr>
          <a:xfrm>
            <a:off x="395536" y="1700808"/>
            <a:ext cx="835292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and defence of the interests of the farmhouse and artisan cheese and dairy producers on European level 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1"/>
          </p:nvPr>
        </p:nvSpPr>
        <p:spPr>
          <a:xfrm>
            <a:off x="2483768" y="6448251"/>
            <a:ext cx="4176464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0FE1748-6128-4670-B5F8-66A59C7F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53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r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l" eaLnBrk="1" hangingPunct="1"/>
            <a:br>
              <a:rPr lang="fr-FR" altLang="fr-FR" sz="2400" b="1" dirty="0">
                <a:latin typeface="Arial" charset="0"/>
                <a:cs typeface="Arial" charset="0"/>
              </a:rPr>
            </a:br>
            <a:r>
              <a:rPr lang="fr-FR" altLang="fr-FR" sz="2400" b="1" dirty="0">
                <a:latin typeface="Arial" charset="0"/>
                <a:cs typeface="Arial" charset="0"/>
              </a:rPr>
              <a:t>One </a:t>
            </a:r>
            <a:r>
              <a:rPr lang="fr-FR" altLang="fr-FR" sz="2400" b="1" dirty="0" err="1">
                <a:latin typeface="Arial" charset="0"/>
                <a:cs typeface="Arial" charset="0"/>
              </a:rPr>
              <a:t>word</a:t>
            </a:r>
            <a:r>
              <a:rPr lang="fr-FR" altLang="fr-FR" sz="2400" b="1" dirty="0">
                <a:latin typeface="Arial" charset="0"/>
                <a:cs typeface="Arial" charset="0"/>
              </a:rPr>
              <a:t> about </a:t>
            </a:r>
            <a:br>
              <a:rPr lang="fr-FR" altLang="fr-FR" sz="2400" b="1" dirty="0">
                <a:latin typeface="Arial" charset="0"/>
                <a:cs typeface="Arial" charset="0"/>
              </a:rPr>
            </a:br>
            <a:r>
              <a:rPr lang="fr-FR" altLang="fr-FR" sz="2400" b="1" dirty="0" err="1">
                <a:latin typeface="Arial" charset="0"/>
                <a:cs typeface="Arial" charset="0"/>
              </a:rPr>
              <a:t>FACE’s</a:t>
            </a:r>
            <a:r>
              <a:rPr lang="fr-FR" altLang="fr-FR" sz="2400" b="1" dirty="0">
                <a:latin typeface="Arial" charset="0"/>
                <a:cs typeface="Arial" charset="0"/>
              </a:rPr>
              <a:t> lobbying action</a:t>
            </a:r>
            <a:br>
              <a:rPr lang="fr-FR" altLang="fr-FR" sz="2400" b="1" dirty="0">
                <a:latin typeface="Arial" charset="0"/>
                <a:cs typeface="Arial" charset="0"/>
              </a:rPr>
            </a:br>
            <a:endParaRPr lang="fr-FR" altLang="fr-FR" sz="2400" dirty="0">
              <a:latin typeface="Arial" charset="0"/>
              <a:cs typeface="Arial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33375"/>
            <a:ext cx="23463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107504" y="1733902"/>
            <a:ext cx="885698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just"/>
            <a:r>
              <a:rPr lang="en-US" altLang="fr-FR" b="1" dirty="0">
                <a:solidFill>
                  <a:srgbClr val="003296"/>
                </a:solidFill>
                <a:latin typeface="Arial" charset="0"/>
              </a:rPr>
              <a:t>Our experience is that the defense of farmhouse and artisan practices and products remains necessary </a:t>
            </a:r>
            <a:endParaRPr lang="en-US" altLang="fr-FR" dirty="0">
              <a:solidFill>
                <a:srgbClr val="003296"/>
              </a:solidFill>
              <a:latin typeface="Arial" charset="0"/>
            </a:endParaRPr>
          </a:p>
          <a:p>
            <a:pPr lvl="1" algn="just"/>
            <a:r>
              <a:rPr lang="en-US" altLang="fr-FR" sz="1600" dirty="0">
                <a:solidFill>
                  <a:srgbClr val="003296"/>
                </a:solidFill>
                <a:latin typeface="Arial" charset="0"/>
              </a:rPr>
              <a:t>- raw milk products (/emerging hazards…) are regularly questioned</a:t>
            </a:r>
          </a:p>
          <a:p>
            <a:pPr lvl="1" algn="just">
              <a:buFontTx/>
              <a:buChar char="-"/>
            </a:pPr>
            <a:r>
              <a:rPr lang="en-US" altLang="fr-FR" sz="1600" dirty="0">
                <a:solidFill>
                  <a:srgbClr val="003296"/>
                </a:solidFill>
                <a:latin typeface="Arial" charset="0"/>
              </a:rPr>
              <a:t>strategies of big industries to use names or images of artisan products with marketing goals…</a:t>
            </a:r>
          </a:p>
          <a:p>
            <a:pPr lvl="1" algn="just">
              <a:buFontTx/>
              <a:buChar char="-"/>
            </a:pPr>
            <a:r>
              <a:rPr lang="en-US" altLang="fr-FR" sz="1600" dirty="0">
                <a:solidFill>
                  <a:srgbClr val="003296"/>
                </a:solidFill>
                <a:latin typeface="Arial" charset="0"/>
              </a:rPr>
              <a:t> </a:t>
            </a:r>
            <a:r>
              <a:rPr lang="en-US" altLang="fr-FR" sz="1600" b="1" dirty="0">
                <a:solidFill>
                  <a:srgbClr val="003296"/>
                </a:solidFill>
                <a:latin typeface="Arial" charset="0"/>
              </a:rPr>
              <a:t>decision-makers may have “good intentions” for our sector, but they need to be more informed about our real needs</a:t>
            </a:r>
          </a:p>
          <a:p>
            <a:pPr lvl="1" algn="just"/>
            <a:endParaRPr lang="en-US" altLang="fr-FR" sz="1600" b="1" dirty="0">
              <a:solidFill>
                <a:srgbClr val="003296"/>
              </a:solidFill>
              <a:latin typeface="Arial" charset="0"/>
            </a:endParaRPr>
          </a:p>
          <a:p>
            <a:pPr lvl="1" algn="just"/>
            <a:r>
              <a:rPr lang="en-US" altLang="fr-FR" b="1" dirty="0">
                <a:solidFill>
                  <a:srgbClr val="003296"/>
                </a:solidFill>
                <a:latin typeface="Arial" charset="0"/>
              </a:rPr>
              <a:t>Our lobbying topics in course are notably:</a:t>
            </a:r>
          </a:p>
          <a:p>
            <a:pPr lvl="1" algn="just"/>
            <a:endParaRPr lang="en-US" altLang="fr-FR" b="1" dirty="0">
              <a:latin typeface="Arial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>
                <a:latin typeface="Arial" charset="0"/>
              </a:rPr>
              <a:t>Better approach about “local farming / direct sales”</a:t>
            </a:r>
            <a:endParaRPr lang="en-US" altLang="fr-FR" dirty="0">
              <a:latin typeface="Arial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>
                <a:latin typeface="Arial" charset="0"/>
              </a:rPr>
              <a:t>Nutritional labelling</a:t>
            </a:r>
            <a:endParaRPr lang="en-US" altLang="fr-FR" dirty="0">
              <a:latin typeface="Arial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>
                <a:latin typeface="Arial" charset="0"/>
              </a:rPr>
              <a:t>Labelling of milk origin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>
                <a:latin typeface="Arial" charset="0"/>
              </a:rPr>
              <a:t>Use of traditional materials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>
                <a:latin typeface="Arial" charset="0"/>
              </a:rPr>
              <a:t>Flexibility in the implementation of the Hygiene Package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altLang="fr-FR" b="1" dirty="0" err="1">
                <a:latin typeface="Arial" charset="0"/>
              </a:rPr>
              <a:t>Etc</a:t>
            </a:r>
            <a:r>
              <a:rPr lang="en-US" altLang="fr-FR" b="1" dirty="0">
                <a:latin typeface="Arial" charset="0"/>
              </a:rPr>
              <a:t>…</a:t>
            </a:r>
            <a:endParaRPr lang="en-US" altLang="fr-FR" dirty="0">
              <a:latin typeface="Arial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1C31-FEA1-4C8E-9F8B-B7D8FB6FDB2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4320480" cy="365125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Small Scale Farm Dairies Conference, </a:t>
            </a:r>
            <a:r>
              <a:rPr lang="en-US" b="1" dirty="0" err="1">
                <a:solidFill>
                  <a:srgbClr val="0000CC"/>
                </a:solidFill>
              </a:rPr>
              <a:t>Rakvere</a:t>
            </a:r>
            <a:r>
              <a:rPr lang="en-US" b="1" dirty="0">
                <a:solidFill>
                  <a:srgbClr val="0000CC"/>
                </a:solidFill>
              </a:rPr>
              <a:t> 4 October 2019</a:t>
            </a: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D56EE99-815D-43C4-BB17-198C8E76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16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363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1621</Words>
  <Application>Microsoft Office PowerPoint</Application>
  <PresentationFormat>Ekraaniseanss (4:3)</PresentationFormat>
  <Paragraphs>316</Paragraphs>
  <Slides>31</Slides>
  <Notes>10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31</vt:i4>
      </vt:variant>
    </vt:vector>
  </HeadingPairs>
  <TitlesOfParts>
    <vt:vector size="36" baseType="lpstr">
      <vt:lpstr>Arial</vt:lpstr>
      <vt:lpstr>Calibri</vt:lpstr>
      <vt:lpstr>Wingdings</vt:lpstr>
      <vt:lpstr>Wingdings 2</vt:lpstr>
      <vt:lpstr>Thème Office</vt:lpstr>
      <vt:lpstr>PowerPointi esitlus</vt:lpstr>
      <vt:lpstr>   What is FACEnetwork? Who are we representing? </vt:lpstr>
      <vt:lpstr>PowerPointi esitlus</vt:lpstr>
      <vt:lpstr>What is FACEnetwork?</vt:lpstr>
      <vt:lpstr>PowerPointi esitlus</vt:lpstr>
      <vt:lpstr>PowerPointi esitlus</vt:lpstr>
      <vt:lpstr> Who are the farmhouse and artisan  cheese and dairy producers?  </vt:lpstr>
      <vt:lpstr>FACEnetwork’s actions </vt:lpstr>
      <vt:lpstr> One word about  FACE’s lobbying action </vt:lpstr>
      <vt:lpstr>The origins of the GGHP and the TEACHEESY projects</vt:lpstr>
      <vt:lpstr>The specificity and the strength of the GGHP:</vt:lpstr>
      <vt:lpstr>GGHP available in 24 languages…</vt:lpstr>
      <vt:lpstr>…on the website of the European Commission</vt:lpstr>
      <vt:lpstr>SECOND STEP: TEACHEESY</vt:lpstr>
      <vt:lpstr>SECOND STEP: TEACHEESY</vt:lpstr>
      <vt:lpstr>THIRD STEP </vt:lpstr>
      <vt:lpstr>PowerPointi esitlus</vt:lpstr>
      <vt:lpstr>PowerPointi esitlus</vt:lpstr>
      <vt:lpstr>Artisan cheesemaking in Poland</vt:lpstr>
      <vt:lpstr>Artisan cheesemaking in Poland</vt:lpstr>
      <vt:lpstr>Artisan cheesemaking in Poland</vt:lpstr>
      <vt:lpstr>Artisan cheesemaking in Poland</vt:lpstr>
      <vt:lpstr>Artisan cheesemaking in Poland</vt:lpstr>
      <vt:lpstr>PowerPointi esitlus</vt:lpstr>
      <vt:lpstr>Farm visit</vt:lpstr>
      <vt:lpstr>Product testing</vt:lpstr>
      <vt:lpstr>Farm shop</vt:lpstr>
      <vt:lpstr>Farm shop</vt:lpstr>
      <vt:lpstr>Artisan cheesemaking in Poland</vt:lpstr>
      <vt:lpstr>Artisan cheesemaking in Poland</vt:lpstr>
      <vt:lpstr>Artisan cheesemaking in Poland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FACEnetwork? Who are we representing?</dc:title>
  <dc:creator>admin</dc:creator>
  <cp:lastModifiedBy>Eneken Viks</cp:lastModifiedBy>
  <cp:revision>68</cp:revision>
  <dcterms:created xsi:type="dcterms:W3CDTF">2018-10-07T15:07:17Z</dcterms:created>
  <dcterms:modified xsi:type="dcterms:W3CDTF">2019-10-08T05:40:58Z</dcterms:modified>
</cp:coreProperties>
</file>