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CB3A3-6229-4417-AEFB-F25148E49A8A}" v="18" dt="2019-10-08T05:39:50.4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0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eken Viks" userId="5197f4b4-7523-4ee5-81f8-cf3e349bfe72" providerId="ADAL" clId="{D71CB3A3-6229-4417-AEFB-F25148E49A8A}"/>
    <pc:docChg chg="modSld">
      <pc:chgData name="Eneken Viks" userId="5197f4b4-7523-4ee5-81f8-cf3e349bfe72" providerId="ADAL" clId="{D71CB3A3-6229-4417-AEFB-F25148E49A8A}" dt="2019-10-08T05:39:50.416" v="17"/>
      <pc:docMkLst>
        <pc:docMk/>
      </pc:docMkLst>
      <pc:sldChg chg="addSp modSp">
        <pc:chgData name="Eneken Viks" userId="5197f4b4-7523-4ee5-81f8-cf3e349bfe72" providerId="ADAL" clId="{D71CB3A3-6229-4417-AEFB-F25148E49A8A}" dt="2019-10-08T05:39:24.931" v="1" actId="1076"/>
        <pc:sldMkLst>
          <pc:docMk/>
          <pc:sldMk cId="0" sldId="256"/>
        </pc:sldMkLst>
        <pc:picChg chg="add mod">
          <ac:chgData name="Eneken Viks" userId="5197f4b4-7523-4ee5-81f8-cf3e349bfe72" providerId="ADAL" clId="{D71CB3A3-6229-4417-AEFB-F25148E49A8A}" dt="2019-10-08T05:39:24.931" v="1" actId="1076"/>
          <ac:picMkLst>
            <pc:docMk/>
            <pc:sldMk cId="0" sldId="256"/>
            <ac:picMk id="3" creationId="{5912EC91-FE3D-4D70-BC36-685F9A0B2713}"/>
          </ac:picMkLst>
        </pc:picChg>
      </pc:sldChg>
      <pc:sldChg chg="addSp">
        <pc:chgData name="Eneken Viks" userId="5197f4b4-7523-4ee5-81f8-cf3e349bfe72" providerId="ADAL" clId="{D71CB3A3-6229-4417-AEFB-F25148E49A8A}" dt="2019-10-08T05:39:27.473" v="2"/>
        <pc:sldMkLst>
          <pc:docMk/>
          <pc:sldMk cId="0" sldId="257"/>
        </pc:sldMkLst>
        <pc:picChg chg="add">
          <ac:chgData name="Eneken Viks" userId="5197f4b4-7523-4ee5-81f8-cf3e349bfe72" providerId="ADAL" clId="{D71CB3A3-6229-4417-AEFB-F25148E49A8A}" dt="2019-10-08T05:39:27.473" v="2"/>
          <ac:picMkLst>
            <pc:docMk/>
            <pc:sldMk cId="0" sldId="257"/>
            <ac:picMk id="3" creationId="{65D9177C-0C2A-4CC4-88CD-0E87CC521AFA}"/>
          </ac:picMkLst>
        </pc:picChg>
      </pc:sldChg>
      <pc:sldChg chg="addSp">
        <pc:chgData name="Eneken Viks" userId="5197f4b4-7523-4ee5-81f8-cf3e349bfe72" providerId="ADAL" clId="{D71CB3A3-6229-4417-AEFB-F25148E49A8A}" dt="2019-10-08T05:39:30.353" v="3"/>
        <pc:sldMkLst>
          <pc:docMk/>
          <pc:sldMk cId="0" sldId="258"/>
        </pc:sldMkLst>
        <pc:picChg chg="add">
          <ac:chgData name="Eneken Viks" userId="5197f4b4-7523-4ee5-81f8-cf3e349bfe72" providerId="ADAL" clId="{D71CB3A3-6229-4417-AEFB-F25148E49A8A}" dt="2019-10-08T05:39:30.353" v="3"/>
          <ac:picMkLst>
            <pc:docMk/>
            <pc:sldMk cId="0" sldId="258"/>
            <ac:picMk id="10" creationId="{01C51145-055A-409D-977A-CA054D4A7913}"/>
          </ac:picMkLst>
        </pc:picChg>
      </pc:sldChg>
      <pc:sldChg chg="addSp">
        <pc:chgData name="Eneken Viks" userId="5197f4b4-7523-4ee5-81f8-cf3e349bfe72" providerId="ADAL" clId="{D71CB3A3-6229-4417-AEFB-F25148E49A8A}" dt="2019-10-08T05:39:31.614" v="4"/>
        <pc:sldMkLst>
          <pc:docMk/>
          <pc:sldMk cId="0" sldId="259"/>
        </pc:sldMkLst>
        <pc:picChg chg="add">
          <ac:chgData name="Eneken Viks" userId="5197f4b4-7523-4ee5-81f8-cf3e349bfe72" providerId="ADAL" clId="{D71CB3A3-6229-4417-AEFB-F25148E49A8A}" dt="2019-10-08T05:39:31.614" v="4"/>
          <ac:picMkLst>
            <pc:docMk/>
            <pc:sldMk cId="0" sldId="259"/>
            <ac:picMk id="5" creationId="{F2D53AE3-E8CA-42D1-8FFD-77C1DF23C877}"/>
          </ac:picMkLst>
        </pc:picChg>
      </pc:sldChg>
      <pc:sldChg chg="addSp delSp">
        <pc:chgData name="Eneken Viks" userId="5197f4b4-7523-4ee5-81f8-cf3e349bfe72" providerId="ADAL" clId="{D71CB3A3-6229-4417-AEFB-F25148E49A8A}" dt="2019-10-08T05:39:35.544" v="7"/>
        <pc:sldMkLst>
          <pc:docMk/>
          <pc:sldMk cId="0" sldId="260"/>
        </pc:sldMkLst>
        <pc:picChg chg="add">
          <ac:chgData name="Eneken Viks" userId="5197f4b4-7523-4ee5-81f8-cf3e349bfe72" providerId="ADAL" clId="{D71CB3A3-6229-4417-AEFB-F25148E49A8A}" dt="2019-10-08T05:39:32.615" v="5"/>
          <ac:picMkLst>
            <pc:docMk/>
            <pc:sldMk cId="0" sldId="260"/>
            <ac:picMk id="11" creationId="{4DC629BA-83D0-41EB-96F2-0A84ABC00393}"/>
          </ac:picMkLst>
        </pc:picChg>
        <pc:picChg chg="add del">
          <ac:chgData name="Eneken Viks" userId="5197f4b4-7523-4ee5-81f8-cf3e349bfe72" providerId="ADAL" clId="{D71CB3A3-6229-4417-AEFB-F25148E49A8A}" dt="2019-10-08T05:39:35.544" v="7"/>
          <ac:picMkLst>
            <pc:docMk/>
            <pc:sldMk cId="0" sldId="260"/>
            <ac:picMk id="12" creationId="{089ADB68-ACBA-403A-85A0-CABDA46ADFCD}"/>
          </ac:picMkLst>
        </pc:picChg>
      </pc:sldChg>
      <pc:sldChg chg="addSp">
        <pc:chgData name="Eneken Viks" userId="5197f4b4-7523-4ee5-81f8-cf3e349bfe72" providerId="ADAL" clId="{D71CB3A3-6229-4417-AEFB-F25148E49A8A}" dt="2019-10-08T05:39:38.191" v="8"/>
        <pc:sldMkLst>
          <pc:docMk/>
          <pc:sldMk cId="0" sldId="261"/>
        </pc:sldMkLst>
        <pc:picChg chg="add">
          <ac:chgData name="Eneken Viks" userId="5197f4b4-7523-4ee5-81f8-cf3e349bfe72" providerId="ADAL" clId="{D71CB3A3-6229-4417-AEFB-F25148E49A8A}" dt="2019-10-08T05:39:38.191" v="8"/>
          <ac:picMkLst>
            <pc:docMk/>
            <pc:sldMk cId="0" sldId="261"/>
            <ac:picMk id="5" creationId="{2ED92653-8897-419F-BF59-7B3B2F796B73}"/>
          </ac:picMkLst>
        </pc:picChg>
      </pc:sldChg>
      <pc:sldChg chg="addSp">
        <pc:chgData name="Eneken Viks" userId="5197f4b4-7523-4ee5-81f8-cf3e349bfe72" providerId="ADAL" clId="{D71CB3A3-6229-4417-AEFB-F25148E49A8A}" dt="2019-10-08T05:39:40.346" v="9"/>
        <pc:sldMkLst>
          <pc:docMk/>
          <pc:sldMk cId="0" sldId="262"/>
        </pc:sldMkLst>
        <pc:picChg chg="add">
          <ac:chgData name="Eneken Viks" userId="5197f4b4-7523-4ee5-81f8-cf3e349bfe72" providerId="ADAL" clId="{D71CB3A3-6229-4417-AEFB-F25148E49A8A}" dt="2019-10-08T05:39:40.346" v="9"/>
          <ac:picMkLst>
            <pc:docMk/>
            <pc:sldMk cId="0" sldId="262"/>
            <ac:picMk id="5" creationId="{A6E7E36B-ABC8-4057-8835-588D0467B486}"/>
          </ac:picMkLst>
        </pc:picChg>
      </pc:sldChg>
      <pc:sldChg chg="addSp">
        <pc:chgData name="Eneken Viks" userId="5197f4b4-7523-4ee5-81f8-cf3e349bfe72" providerId="ADAL" clId="{D71CB3A3-6229-4417-AEFB-F25148E49A8A}" dt="2019-10-08T05:39:41.250" v="10"/>
        <pc:sldMkLst>
          <pc:docMk/>
          <pc:sldMk cId="0" sldId="263"/>
        </pc:sldMkLst>
        <pc:picChg chg="add">
          <ac:chgData name="Eneken Viks" userId="5197f4b4-7523-4ee5-81f8-cf3e349bfe72" providerId="ADAL" clId="{D71CB3A3-6229-4417-AEFB-F25148E49A8A}" dt="2019-10-08T05:39:41.250" v="10"/>
          <ac:picMkLst>
            <pc:docMk/>
            <pc:sldMk cId="0" sldId="263"/>
            <ac:picMk id="12" creationId="{D4D7B3E4-82C3-4749-B223-921FC7B3C281}"/>
          </ac:picMkLst>
        </pc:picChg>
      </pc:sldChg>
      <pc:sldChg chg="addSp">
        <pc:chgData name="Eneken Viks" userId="5197f4b4-7523-4ee5-81f8-cf3e349bfe72" providerId="ADAL" clId="{D71CB3A3-6229-4417-AEFB-F25148E49A8A}" dt="2019-10-08T05:39:42.537" v="11"/>
        <pc:sldMkLst>
          <pc:docMk/>
          <pc:sldMk cId="0" sldId="264"/>
        </pc:sldMkLst>
        <pc:picChg chg="add">
          <ac:chgData name="Eneken Viks" userId="5197f4b4-7523-4ee5-81f8-cf3e349bfe72" providerId="ADAL" clId="{D71CB3A3-6229-4417-AEFB-F25148E49A8A}" dt="2019-10-08T05:39:42.537" v="11"/>
          <ac:picMkLst>
            <pc:docMk/>
            <pc:sldMk cId="0" sldId="264"/>
            <ac:picMk id="6" creationId="{E0E7DBB3-6167-48BA-A4FD-1816A5968072}"/>
          </ac:picMkLst>
        </pc:picChg>
      </pc:sldChg>
      <pc:sldChg chg="addSp">
        <pc:chgData name="Eneken Viks" userId="5197f4b4-7523-4ee5-81f8-cf3e349bfe72" providerId="ADAL" clId="{D71CB3A3-6229-4417-AEFB-F25148E49A8A}" dt="2019-10-08T05:39:43.768" v="12"/>
        <pc:sldMkLst>
          <pc:docMk/>
          <pc:sldMk cId="0" sldId="265"/>
        </pc:sldMkLst>
        <pc:picChg chg="add">
          <ac:chgData name="Eneken Viks" userId="5197f4b4-7523-4ee5-81f8-cf3e349bfe72" providerId="ADAL" clId="{D71CB3A3-6229-4417-AEFB-F25148E49A8A}" dt="2019-10-08T05:39:43.768" v="12"/>
          <ac:picMkLst>
            <pc:docMk/>
            <pc:sldMk cId="0" sldId="265"/>
            <ac:picMk id="7" creationId="{47651B58-478A-435B-AB01-A921ECD4E8D1}"/>
          </ac:picMkLst>
        </pc:picChg>
      </pc:sldChg>
      <pc:sldChg chg="addSp">
        <pc:chgData name="Eneken Viks" userId="5197f4b4-7523-4ee5-81f8-cf3e349bfe72" providerId="ADAL" clId="{D71CB3A3-6229-4417-AEFB-F25148E49A8A}" dt="2019-10-08T05:39:45.059" v="13"/>
        <pc:sldMkLst>
          <pc:docMk/>
          <pc:sldMk cId="0" sldId="266"/>
        </pc:sldMkLst>
        <pc:picChg chg="add">
          <ac:chgData name="Eneken Viks" userId="5197f4b4-7523-4ee5-81f8-cf3e349bfe72" providerId="ADAL" clId="{D71CB3A3-6229-4417-AEFB-F25148E49A8A}" dt="2019-10-08T05:39:45.059" v="13"/>
          <ac:picMkLst>
            <pc:docMk/>
            <pc:sldMk cId="0" sldId="266"/>
            <ac:picMk id="4" creationId="{8709F0B3-A54F-4CF6-997D-2C5040751922}"/>
          </ac:picMkLst>
        </pc:picChg>
      </pc:sldChg>
      <pc:sldChg chg="addSp">
        <pc:chgData name="Eneken Viks" userId="5197f4b4-7523-4ee5-81f8-cf3e349bfe72" providerId="ADAL" clId="{D71CB3A3-6229-4417-AEFB-F25148E49A8A}" dt="2019-10-08T05:39:45.955" v="14"/>
        <pc:sldMkLst>
          <pc:docMk/>
          <pc:sldMk cId="0" sldId="267"/>
        </pc:sldMkLst>
        <pc:picChg chg="add">
          <ac:chgData name="Eneken Viks" userId="5197f4b4-7523-4ee5-81f8-cf3e349bfe72" providerId="ADAL" clId="{D71CB3A3-6229-4417-AEFB-F25148E49A8A}" dt="2019-10-08T05:39:45.955" v="14"/>
          <ac:picMkLst>
            <pc:docMk/>
            <pc:sldMk cId="0" sldId="267"/>
            <ac:picMk id="7" creationId="{C6AA4C75-EB82-4591-B054-6A125F0EF2AF}"/>
          </ac:picMkLst>
        </pc:picChg>
      </pc:sldChg>
      <pc:sldChg chg="addSp">
        <pc:chgData name="Eneken Viks" userId="5197f4b4-7523-4ee5-81f8-cf3e349bfe72" providerId="ADAL" clId="{D71CB3A3-6229-4417-AEFB-F25148E49A8A}" dt="2019-10-08T05:39:47.283" v="15"/>
        <pc:sldMkLst>
          <pc:docMk/>
          <pc:sldMk cId="0" sldId="268"/>
        </pc:sldMkLst>
        <pc:picChg chg="add">
          <ac:chgData name="Eneken Viks" userId="5197f4b4-7523-4ee5-81f8-cf3e349bfe72" providerId="ADAL" clId="{D71CB3A3-6229-4417-AEFB-F25148E49A8A}" dt="2019-10-08T05:39:47.283" v="15"/>
          <ac:picMkLst>
            <pc:docMk/>
            <pc:sldMk cId="0" sldId="268"/>
            <ac:picMk id="12" creationId="{69F1C225-0B2E-49EB-B87B-145514560C9A}"/>
          </ac:picMkLst>
        </pc:picChg>
      </pc:sldChg>
      <pc:sldChg chg="addSp">
        <pc:chgData name="Eneken Viks" userId="5197f4b4-7523-4ee5-81f8-cf3e349bfe72" providerId="ADAL" clId="{D71CB3A3-6229-4417-AEFB-F25148E49A8A}" dt="2019-10-08T05:39:48.246" v="16"/>
        <pc:sldMkLst>
          <pc:docMk/>
          <pc:sldMk cId="0" sldId="269"/>
        </pc:sldMkLst>
        <pc:picChg chg="add">
          <ac:chgData name="Eneken Viks" userId="5197f4b4-7523-4ee5-81f8-cf3e349bfe72" providerId="ADAL" clId="{D71CB3A3-6229-4417-AEFB-F25148E49A8A}" dt="2019-10-08T05:39:48.246" v="16"/>
          <ac:picMkLst>
            <pc:docMk/>
            <pc:sldMk cId="0" sldId="269"/>
            <ac:picMk id="5" creationId="{87AEC44F-F7DC-4B72-A08C-96C16C423B11}"/>
          </ac:picMkLst>
        </pc:picChg>
      </pc:sldChg>
      <pc:sldChg chg="addSp">
        <pc:chgData name="Eneken Viks" userId="5197f4b4-7523-4ee5-81f8-cf3e349bfe72" providerId="ADAL" clId="{D71CB3A3-6229-4417-AEFB-F25148E49A8A}" dt="2019-10-08T05:39:50.416" v="17"/>
        <pc:sldMkLst>
          <pc:docMk/>
          <pc:sldMk cId="0" sldId="270"/>
        </pc:sldMkLst>
        <pc:picChg chg="add">
          <ac:chgData name="Eneken Viks" userId="5197f4b4-7523-4ee5-81f8-cf3e349bfe72" providerId="ADAL" clId="{D71CB3A3-6229-4417-AEFB-F25148E49A8A}" dt="2019-10-08T05:39:50.416" v="17"/>
          <ac:picMkLst>
            <pc:docMk/>
            <pc:sldMk cId="0" sldId="270"/>
            <ac:picMk id="7" creationId="{FAC7026B-C4A4-4434-981F-543E078FFB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2515"/>
            <a:ext cx="9094788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1640"/>
            <a:ext cx="7489825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131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131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131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7995"/>
            <a:ext cx="465439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7995"/>
            <a:ext cx="4654391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131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7556500"/>
                </a:moveTo>
                <a:lnTo>
                  <a:pt x="10693400" y="7556500"/>
                </a:lnTo>
                <a:lnTo>
                  <a:pt x="10693400" y="0"/>
                </a:lnTo>
                <a:lnTo>
                  <a:pt x="0" y="0"/>
                </a:lnTo>
                <a:lnTo>
                  <a:pt x="0" y="755650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10693400" h="7556500">
                <a:moveTo>
                  <a:pt x="0" y="7556500"/>
                </a:moveTo>
                <a:lnTo>
                  <a:pt x="10693400" y="7556500"/>
                </a:lnTo>
                <a:lnTo>
                  <a:pt x="10693400" y="0"/>
                </a:lnTo>
                <a:lnTo>
                  <a:pt x="0" y="0"/>
                </a:lnTo>
                <a:lnTo>
                  <a:pt x="0" y="75565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7" y="348996"/>
            <a:ext cx="1477010" cy="6858000"/>
          </a:xfrm>
          <a:custGeom>
            <a:avLst/>
            <a:gdLst/>
            <a:ahLst/>
            <a:cxnLst/>
            <a:rect l="l" t="t" r="r" b="b"/>
            <a:pathLst>
              <a:path w="1477010" h="6858000">
                <a:moveTo>
                  <a:pt x="0" y="6858000"/>
                </a:moveTo>
                <a:lnTo>
                  <a:pt x="1476756" y="6858000"/>
                </a:lnTo>
                <a:lnTo>
                  <a:pt x="14767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8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71244" y="6227064"/>
            <a:ext cx="877824" cy="772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79500" y="6216650"/>
            <a:ext cx="901700" cy="785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8506" y="467309"/>
            <a:ext cx="8682736" cy="168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131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51913" y="1816354"/>
            <a:ext cx="7270750" cy="414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131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27545"/>
            <a:ext cx="342392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27545"/>
            <a:ext cx="24609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27545"/>
            <a:ext cx="246094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milchhandwerk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7" y="1451737"/>
            <a:ext cx="9144000" cy="4612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5912EC91-FE3D-4D70-BC36-685F9A0B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8585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Future </a:t>
            </a:r>
            <a:r>
              <a:rPr spc="-5" dirty="0"/>
              <a:t>Development </a:t>
            </a:r>
            <a:r>
              <a:rPr dirty="0"/>
              <a:t>of</a:t>
            </a:r>
            <a:r>
              <a:rPr spc="-120" dirty="0"/>
              <a:t> </a:t>
            </a:r>
            <a:r>
              <a:rPr dirty="0"/>
              <a:t>Direct  Marketing in</a:t>
            </a:r>
            <a:r>
              <a:rPr spc="-70" dirty="0"/>
              <a:t> </a:t>
            </a:r>
            <a:r>
              <a:rPr dirty="0"/>
              <a:t>Austria</a:t>
            </a:r>
          </a:p>
          <a:p>
            <a:pPr marL="1378585">
              <a:lnSpc>
                <a:spcPct val="100000"/>
              </a:lnSpc>
              <a:spcBef>
                <a:spcPts val="60"/>
              </a:spcBef>
            </a:pPr>
            <a:r>
              <a:rPr sz="2000" spc="-5" dirty="0"/>
              <a:t>Distribution </a:t>
            </a:r>
            <a:r>
              <a:rPr sz="2000" dirty="0"/>
              <a:t>Channels in Direct </a:t>
            </a:r>
            <a:r>
              <a:rPr sz="2000" spc="-5" dirty="0"/>
              <a:t>Marketing </a:t>
            </a:r>
            <a:r>
              <a:rPr sz="2000" dirty="0"/>
              <a:t>in</a:t>
            </a:r>
            <a:r>
              <a:rPr sz="2000" spc="-260" dirty="0"/>
              <a:t> </a:t>
            </a:r>
            <a:r>
              <a:rPr sz="2000" dirty="0"/>
              <a:t>Austria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188202" y="2424760"/>
            <a:ext cx="267652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542DFB"/>
                </a:solidFill>
                <a:latin typeface="Calibri"/>
                <a:cs typeface="Calibri"/>
              </a:rPr>
              <a:t>Directly from </a:t>
            </a:r>
            <a:r>
              <a:rPr sz="1800" dirty="0">
                <a:solidFill>
                  <a:srgbClr val="542DFB"/>
                </a:solidFill>
                <a:latin typeface="Calibri"/>
                <a:cs typeface="Calibri"/>
              </a:rPr>
              <a:t>the</a:t>
            </a:r>
            <a:r>
              <a:rPr sz="1800" spc="3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42DFB"/>
                </a:solidFill>
                <a:latin typeface="Calibri"/>
                <a:cs typeface="Calibri"/>
              </a:rPr>
              <a:t>farm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2DFB"/>
                </a:solidFill>
                <a:latin typeface="Calibri"/>
                <a:cs typeface="Calibri"/>
              </a:rPr>
              <a:t>Internet </a:t>
            </a:r>
            <a:r>
              <a:rPr sz="1800" dirty="0">
                <a:solidFill>
                  <a:srgbClr val="542DFB"/>
                </a:solidFill>
                <a:latin typeface="Calibri"/>
                <a:cs typeface="Calibri"/>
              </a:rPr>
              <a:t>!!!!!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2DFB"/>
                </a:solidFill>
                <a:latin typeface="Calibri"/>
                <a:cs typeface="Calibri"/>
              </a:rPr>
              <a:t>Delivery</a:t>
            </a:r>
            <a:r>
              <a:rPr sz="1800" spc="1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42DFB"/>
                </a:solidFill>
                <a:latin typeface="Calibri"/>
                <a:cs typeface="Calibri"/>
              </a:rPr>
              <a:t>service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2DFB"/>
                </a:solidFill>
                <a:latin typeface="Calibri"/>
                <a:cs typeface="Calibri"/>
              </a:rPr>
              <a:t>Farmhouse</a:t>
            </a:r>
            <a:r>
              <a:rPr sz="1800" spc="-1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542DFB"/>
                </a:solidFill>
                <a:latin typeface="Calibri"/>
                <a:cs typeface="Calibri"/>
              </a:rPr>
              <a:t>shops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542DFB"/>
                </a:solidFill>
                <a:latin typeface="Calibri"/>
                <a:cs typeface="Calibri"/>
              </a:rPr>
              <a:t>Farmer`s</a:t>
            </a:r>
            <a:r>
              <a:rPr sz="1800" spc="-1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42DFB"/>
                </a:solidFill>
                <a:latin typeface="Calibri"/>
                <a:cs typeface="Calibri"/>
              </a:rPr>
              <a:t>market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542DFB"/>
                </a:solidFill>
                <a:latin typeface="Calibri"/>
                <a:cs typeface="Calibri"/>
              </a:rPr>
              <a:t>(Gastronomy, </a:t>
            </a:r>
            <a:r>
              <a:rPr sz="1800" spc="-10" dirty="0">
                <a:solidFill>
                  <a:srgbClr val="542DFB"/>
                </a:solidFill>
                <a:latin typeface="Calibri"/>
                <a:cs typeface="Calibri"/>
              </a:rPr>
              <a:t>Food</a:t>
            </a:r>
            <a:r>
              <a:rPr sz="180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542DFB"/>
                </a:solidFill>
                <a:latin typeface="Calibri"/>
                <a:cs typeface="Calibri"/>
              </a:rPr>
              <a:t>retail)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4900" y="2178050"/>
            <a:ext cx="3638550" cy="2385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77820" y="4787646"/>
            <a:ext cx="7393940" cy="163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The main </a:t>
            </a:r>
            <a:r>
              <a:rPr sz="2000" spc="-5" dirty="0">
                <a:solidFill>
                  <a:srgbClr val="3131CC"/>
                </a:solidFill>
                <a:latin typeface="Arial"/>
                <a:cs typeface="Arial"/>
              </a:rPr>
              <a:t>Reasons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for the </a:t>
            </a:r>
            <a:r>
              <a:rPr sz="2000" spc="-5" dirty="0">
                <a:solidFill>
                  <a:srgbClr val="3131CC"/>
                </a:solidFill>
                <a:latin typeface="Arial"/>
                <a:cs typeface="Arial"/>
              </a:rPr>
              <a:t>increasing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Direct </a:t>
            </a:r>
            <a:r>
              <a:rPr sz="2000" spc="-5" dirty="0">
                <a:solidFill>
                  <a:srgbClr val="3131CC"/>
                </a:solidFill>
                <a:latin typeface="Arial"/>
                <a:cs typeface="Arial"/>
              </a:rPr>
              <a:t>Marketing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in</a:t>
            </a:r>
            <a:r>
              <a:rPr sz="2000" spc="-345" dirty="0">
                <a:solidFill>
                  <a:srgbClr val="3131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Austria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4109720" indent="-287655">
              <a:lnSpc>
                <a:spcPct val="100000"/>
              </a:lnSpc>
              <a:buFont typeface="Arial"/>
              <a:buChar char="•"/>
              <a:tabLst>
                <a:tab pos="4109720" algn="l"/>
                <a:tab pos="4110354" algn="l"/>
              </a:tabLst>
            </a:pPr>
            <a:r>
              <a:rPr sz="1800" spc="-10" dirty="0">
                <a:solidFill>
                  <a:srgbClr val="542DFB"/>
                </a:solidFill>
                <a:latin typeface="Calibri"/>
                <a:cs typeface="Calibri"/>
              </a:rPr>
              <a:t>Strong </a:t>
            </a:r>
            <a:r>
              <a:rPr sz="1800" dirty="0">
                <a:solidFill>
                  <a:srgbClr val="542DFB"/>
                </a:solidFill>
                <a:latin typeface="Calibri"/>
                <a:cs typeface="Calibri"/>
              </a:rPr>
              <a:t>demand </a:t>
            </a:r>
            <a:r>
              <a:rPr sz="1800" spc="-10" dirty="0">
                <a:solidFill>
                  <a:srgbClr val="542DFB"/>
                </a:solidFill>
                <a:latin typeface="Calibri"/>
                <a:cs typeface="Calibri"/>
              </a:rPr>
              <a:t>from </a:t>
            </a:r>
            <a:r>
              <a:rPr sz="1800" dirty="0">
                <a:solidFill>
                  <a:srgbClr val="542DFB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542DFB"/>
                </a:solidFill>
                <a:latin typeface="Calibri"/>
                <a:cs typeface="Calibri"/>
              </a:rPr>
              <a:t>consumer</a:t>
            </a:r>
            <a:endParaRPr sz="1800">
              <a:latin typeface="Calibri"/>
              <a:cs typeface="Calibri"/>
            </a:endParaRPr>
          </a:p>
          <a:p>
            <a:pPr marL="4109720" indent="-287655">
              <a:lnSpc>
                <a:spcPct val="100000"/>
              </a:lnSpc>
              <a:buFont typeface="Arial"/>
              <a:buChar char="•"/>
              <a:tabLst>
                <a:tab pos="4109720" algn="l"/>
                <a:tab pos="4110354" algn="l"/>
              </a:tabLst>
            </a:pPr>
            <a:r>
              <a:rPr sz="1800" spc="-5" dirty="0">
                <a:solidFill>
                  <a:srgbClr val="542DFB"/>
                </a:solidFill>
                <a:latin typeface="Calibri"/>
                <a:cs typeface="Calibri"/>
              </a:rPr>
              <a:t>Increased </a:t>
            </a:r>
            <a:r>
              <a:rPr sz="1800" dirty="0">
                <a:solidFill>
                  <a:srgbClr val="542DFB"/>
                </a:solidFill>
                <a:latin typeface="Calibri"/>
                <a:cs typeface="Calibri"/>
              </a:rPr>
              <a:t>sales</a:t>
            </a:r>
            <a:r>
              <a:rPr sz="1800" spc="-5" dirty="0">
                <a:solidFill>
                  <a:srgbClr val="542DFB"/>
                </a:solidFill>
                <a:latin typeface="Calibri"/>
                <a:cs typeface="Calibri"/>
              </a:rPr>
              <a:t> activities</a:t>
            </a:r>
            <a:endParaRPr sz="1800">
              <a:latin typeface="Calibri"/>
              <a:cs typeface="Calibri"/>
            </a:endParaRPr>
          </a:p>
          <a:p>
            <a:pPr marL="4109720" indent="-287655">
              <a:lnSpc>
                <a:spcPct val="100000"/>
              </a:lnSpc>
              <a:buFont typeface="Arial"/>
              <a:buChar char="•"/>
              <a:tabLst>
                <a:tab pos="4109720" algn="l"/>
                <a:tab pos="4110354" algn="l"/>
              </a:tabLst>
            </a:pPr>
            <a:r>
              <a:rPr sz="1800" spc="-5" dirty="0">
                <a:solidFill>
                  <a:srgbClr val="542DFB"/>
                </a:solidFill>
                <a:latin typeface="Calibri"/>
                <a:cs typeface="Calibri"/>
              </a:rPr>
              <a:t>Extended product</a:t>
            </a:r>
            <a:r>
              <a:rPr sz="1800" spc="1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42DFB"/>
                </a:solidFill>
                <a:latin typeface="Calibri"/>
                <a:cs typeface="Calibri"/>
              </a:rPr>
              <a:t>range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9751" y="5308612"/>
            <a:ext cx="3048541" cy="1680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7651B58-478A-435B-AB01-A921ECD4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5842" y="467309"/>
            <a:ext cx="7146290" cy="1314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Consumers </a:t>
            </a:r>
            <a:r>
              <a:rPr dirty="0"/>
              <a:t>have</a:t>
            </a:r>
            <a:r>
              <a:rPr spc="-80" dirty="0"/>
              <a:t> </a:t>
            </a:r>
            <a:r>
              <a:rPr dirty="0"/>
              <a:t>Motives</a:t>
            </a:r>
          </a:p>
          <a:p>
            <a:pPr marL="12700" marR="5080">
              <a:lnSpc>
                <a:spcPct val="100000"/>
              </a:lnSpc>
              <a:spcBef>
                <a:spcPts val="60"/>
              </a:spcBef>
            </a:pPr>
            <a:r>
              <a:rPr sz="2000" dirty="0"/>
              <a:t>THE PLACE OF SMALL SCALE PRODUCER IN THE</a:t>
            </a:r>
            <a:r>
              <a:rPr sz="2000" spc="-300" dirty="0"/>
              <a:t> </a:t>
            </a:r>
            <a:r>
              <a:rPr sz="2000" dirty="0"/>
              <a:t>SUPPLY  CHAIN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2984500" y="1856484"/>
            <a:ext cx="6055743" cy="5443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8709F0B3-A54F-4CF6-997D-2C5040751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0973" y="1172413"/>
            <a:ext cx="8006080" cy="1009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Consumers </a:t>
            </a:r>
            <a:r>
              <a:rPr dirty="0"/>
              <a:t>need</a:t>
            </a:r>
            <a:r>
              <a:rPr spc="-70" dirty="0"/>
              <a:t> </a:t>
            </a:r>
            <a:r>
              <a:rPr dirty="0"/>
              <a:t>Motives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dirty="0"/>
              <a:t>THE PLACE OF SMALL SCALE PRODUCER IN THE SUPPLY</a:t>
            </a:r>
            <a:r>
              <a:rPr sz="2000" spc="-315" dirty="0"/>
              <a:t> </a:t>
            </a:r>
            <a:r>
              <a:rPr sz="2000" dirty="0"/>
              <a:t>CHAIN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392290" y="2605659"/>
            <a:ext cx="3660273" cy="3687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47569" y="2469261"/>
            <a:ext cx="3464560" cy="379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715" indent="-137160" algn="r">
              <a:lnSpc>
                <a:spcPct val="150000"/>
              </a:lnSpc>
              <a:spcBef>
                <a:spcPts val="100"/>
              </a:spcBef>
            </a:pP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Health, </a:t>
            </a:r>
            <a:r>
              <a:rPr sz="1500" spc="-15" dirty="0">
                <a:solidFill>
                  <a:srgbClr val="2F03EE"/>
                </a:solidFill>
                <a:latin typeface="Calibri"/>
                <a:cs typeface="Calibri"/>
              </a:rPr>
              <a:t>healthy, healthier, for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health</a:t>
            </a:r>
            <a:r>
              <a:rPr sz="1500" spc="-1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reasons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F03EE"/>
                </a:solidFill>
                <a:latin typeface="Calibri"/>
                <a:cs typeface="Calibri"/>
              </a:rPr>
              <a:t>Taste, </a:t>
            </a:r>
            <a:r>
              <a:rPr sz="1500" spc="-10" dirty="0">
                <a:solidFill>
                  <a:srgbClr val="2F03EE"/>
                </a:solidFill>
                <a:latin typeface="Calibri"/>
                <a:cs typeface="Calibri"/>
              </a:rPr>
              <a:t>better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in </a:t>
            </a:r>
            <a:r>
              <a:rPr sz="1500" spc="-10" dirty="0">
                <a:solidFill>
                  <a:srgbClr val="2F03EE"/>
                </a:solidFill>
                <a:latin typeface="Calibri"/>
                <a:cs typeface="Calibri"/>
              </a:rPr>
              <a:t>taste,</a:t>
            </a:r>
            <a:r>
              <a:rPr sz="1500" spc="-2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F03EE"/>
                </a:solidFill>
                <a:latin typeface="Calibri"/>
                <a:cs typeface="Calibri"/>
              </a:rPr>
              <a:t>tastes</a:t>
            </a:r>
            <a:r>
              <a:rPr sz="1500" spc="-2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F03EE"/>
                </a:solidFill>
                <a:latin typeface="Calibri"/>
                <a:cs typeface="Calibri"/>
              </a:rPr>
              <a:t>better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Environment, </a:t>
            </a:r>
            <a:r>
              <a:rPr sz="1500" spc="-15" dirty="0">
                <a:solidFill>
                  <a:srgbClr val="2F03EE"/>
                </a:solidFill>
                <a:latin typeface="Calibri"/>
                <a:cs typeface="Calibri"/>
              </a:rPr>
              <a:t>friendly,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compatible,</a:t>
            </a:r>
            <a:r>
              <a:rPr sz="1500" spc="1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healthy</a:t>
            </a:r>
            <a:endParaRPr sz="1500">
              <a:latin typeface="Calibri"/>
              <a:cs typeface="Calibri"/>
            </a:endParaRPr>
          </a:p>
          <a:p>
            <a:pPr marR="8255" algn="r">
              <a:lnSpc>
                <a:spcPct val="100000"/>
              </a:lnSpc>
              <a:spcBef>
                <a:spcPts val="900"/>
              </a:spcBef>
            </a:pP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healthy </a:t>
            </a:r>
            <a:r>
              <a:rPr sz="1500" spc="-10" dirty="0">
                <a:solidFill>
                  <a:srgbClr val="2F03EE"/>
                </a:solidFill>
                <a:latin typeface="Calibri"/>
                <a:cs typeface="Calibri"/>
              </a:rPr>
              <a:t>foods,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healthy</a:t>
            </a:r>
            <a:r>
              <a:rPr sz="1500" spc="-6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F03EE"/>
                </a:solidFill>
                <a:latin typeface="Calibri"/>
                <a:cs typeface="Calibri"/>
              </a:rPr>
              <a:t>food</a:t>
            </a:r>
            <a:endParaRPr sz="1500">
              <a:latin typeface="Calibri"/>
              <a:cs typeface="Calibri"/>
            </a:endParaRPr>
          </a:p>
          <a:p>
            <a:pPr marR="9525" algn="r">
              <a:lnSpc>
                <a:spcPct val="100000"/>
              </a:lnSpc>
              <a:spcBef>
                <a:spcPts val="900"/>
              </a:spcBef>
            </a:pPr>
            <a:r>
              <a:rPr sz="1500" spc="-15" dirty="0">
                <a:solidFill>
                  <a:srgbClr val="2F03EE"/>
                </a:solidFill>
                <a:latin typeface="Calibri"/>
                <a:cs typeface="Calibri"/>
              </a:rPr>
              <a:t>Quality,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good</a:t>
            </a:r>
            <a:r>
              <a:rPr sz="1500" spc="-8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quality</a:t>
            </a:r>
            <a:endParaRPr sz="1500">
              <a:latin typeface="Calibri"/>
              <a:cs typeface="Calibri"/>
            </a:endParaRPr>
          </a:p>
          <a:p>
            <a:pPr marL="152400" marR="5080" indent="2767965" algn="r">
              <a:lnSpc>
                <a:spcPct val="150000"/>
              </a:lnSpc>
            </a:pP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Price</a:t>
            </a:r>
            <a:r>
              <a:rPr sz="1500" spc="-9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€  No herbicides,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no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fungicides,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no</a:t>
            </a:r>
            <a:r>
              <a:rPr sz="1500" spc="-5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pesticides</a:t>
            </a:r>
            <a:endParaRPr sz="1500">
              <a:latin typeface="Calibri"/>
              <a:cs typeface="Calibri"/>
            </a:endParaRPr>
          </a:p>
          <a:p>
            <a:pPr marR="10160" algn="r">
              <a:lnSpc>
                <a:spcPct val="100000"/>
              </a:lnSpc>
              <a:spcBef>
                <a:spcPts val="900"/>
              </a:spcBef>
            </a:pP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no </a:t>
            </a:r>
            <a:r>
              <a:rPr sz="1500" spc="-10" dirty="0">
                <a:solidFill>
                  <a:srgbClr val="2F03EE"/>
                </a:solidFill>
                <a:latin typeface="Calibri"/>
                <a:cs typeface="Calibri"/>
              </a:rPr>
              <a:t>toxins,</a:t>
            </a:r>
            <a:r>
              <a:rPr sz="1500" spc="23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pollutant-free</a:t>
            </a:r>
            <a:endParaRPr sz="1500">
              <a:latin typeface="Calibri"/>
              <a:cs typeface="Calibri"/>
            </a:endParaRPr>
          </a:p>
          <a:p>
            <a:pPr marL="624840" marR="6985" indent="-142240" algn="r">
              <a:lnSpc>
                <a:spcPct val="150000"/>
              </a:lnSpc>
              <a:spcBef>
                <a:spcPts val="5"/>
              </a:spcBef>
            </a:pP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natural, pure natural,</a:t>
            </a:r>
            <a:r>
              <a:rPr sz="1500" spc="-11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natural</a:t>
            </a:r>
            <a:r>
              <a:rPr sz="1500" spc="-4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products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 no </a:t>
            </a:r>
            <a:r>
              <a:rPr sz="1500" spc="-10" dirty="0">
                <a:solidFill>
                  <a:srgbClr val="2F03EE"/>
                </a:solidFill>
                <a:latin typeface="Calibri"/>
                <a:cs typeface="Calibri"/>
              </a:rPr>
              <a:t>chemistry,</a:t>
            </a:r>
            <a:r>
              <a:rPr sz="1500" spc="-7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without</a:t>
            </a:r>
            <a:r>
              <a:rPr sz="1500" spc="-3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F03EE"/>
                </a:solidFill>
                <a:latin typeface="Calibri"/>
                <a:cs typeface="Calibri"/>
              </a:rPr>
              <a:t>chemistry 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Austrian products, regional</a:t>
            </a:r>
            <a:r>
              <a:rPr sz="1500" spc="-3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2F03EE"/>
                </a:solidFill>
                <a:latin typeface="Calibri"/>
                <a:cs typeface="Calibri"/>
              </a:rPr>
              <a:t>products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50909" y="6262522"/>
            <a:ext cx="788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F03EE"/>
                </a:solidFill>
                <a:latin typeface="Calibri"/>
                <a:cs typeface="Calibri"/>
              </a:rPr>
              <a:t>RollAMA,</a:t>
            </a:r>
            <a:r>
              <a:rPr sz="1000" spc="-6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F03EE"/>
                </a:solidFill>
                <a:latin typeface="Calibri"/>
                <a:cs typeface="Calibri"/>
              </a:rPr>
              <a:t>2008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7841" y="3646170"/>
            <a:ext cx="2453258" cy="2194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C6AA4C75-EB82-4591-B054-6A125F0E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0973" y="486537"/>
            <a:ext cx="8006080" cy="168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2410">
              <a:lnSpc>
                <a:spcPct val="100000"/>
              </a:lnSpc>
              <a:spcBef>
                <a:spcPts val="100"/>
              </a:spcBef>
            </a:pPr>
            <a:r>
              <a:rPr dirty="0"/>
              <a:t>Who buys organic Food</a:t>
            </a:r>
            <a:r>
              <a:rPr spc="-185" dirty="0"/>
              <a:t> </a:t>
            </a:r>
            <a:r>
              <a:rPr dirty="0"/>
              <a:t>in  Austria</a:t>
            </a: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dirty="0"/>
              <a:t>THE PLACE OF SMALL SCALE PRODUCER IN THE SUPPLY</a:t>
            </a:r>
            <a:r>
              <a:rPr sz="2000" spc="-315" dirty="0"/>
              <a:t> </a:t>
            </a:r>
            <a:r>
              <a:rPr sz="2000" dirty="0"/>
              <a:t>CHAIN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8529573" y="6852920"/>
            <a:ext cx="788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2F03EE"/>
                </a:solidFill>
                <a:latin typeface="Calibri"/>
                <a:cs typeface="Calibri"/>
              </a:rPr>
              <a:t>RollAMA,</a:t>
            </a:r>
            <a:r>
              <a:rPr sz="1000" spc="-6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F03EE"/>
                </a:solidFill>
                <a:latin typeface="Calibri"/>
                <a:cs typeface="Calibri"/>
              </a:rPr>
              <a:t>2008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2259" y="2863462"/>
            <a:ext cx="6366282" cy="2743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94475" y="2338959"/>
            <a:ext cx="2943225" cy="1552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25621" y="5629148"/>
            <a:ext cx="5264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young  </a:t>
            </a:r>
            <a:r>
              <a:rPr sz="1400" b="1" dirty="0">
                <a:solidFill>
                  <a:srgbClr val="2F03EE"/>
                </a:solidFill>
                <a:latin typeface="Calibri"/>
                <a:cs typeface="Calibri"/>
              </a:rPr>
              <a:t>s</a:t>
            </a:r>
            <a:r>
              <a:rPr sz="1400" b="1" spc="5" dirty="0">
                <a:solidFill>
                  <a:srgbClr val="2F03EE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2F03EE"/>
                </a:solidFill>
                <a:latin typeface="Calibri"/>
                <a:cs typeface="Calibri"/>
              </a:rPr>
              <a:t>ngles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6602" y="5629148"/>
            <a:ext cx="61404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young  </a:t>
            </a:r>
            <a:r>
              <a:rPr sz="1400" b="1" spc="-25" dirty="0">
                <a:solidFill>
                  <a:srgbClr val="2F03EE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2F03EE"/>
                </a:solidFill>
                <a:latin typeface="Calibri"/>
                <a:cs typeface="Calibri"/>
              </a:rPr>
              <a:t>amilies  </a:t>
            </a: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wi</a:t>
            </a:r>
            <a:r>
              <a:rPr sz="1400" b="1" dirty="0">
                <a:solidFill>
                  <a:srgbClr val="2F03EE"/>
                </a:solidFill>
                <a:latin typeface="Calibri"/>
                <a:cs typeface="Calibri"/>
              </a:rPr>
              <a:t>thout  a</a:t>
            </a:r>
            <a:r>
              <a:rPr sz="1400" b="1" spc="-3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child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7202" y="5629148"/>
            <a:ext cx="6057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young  </a:t>
            </a:r>
            <a:r>
              <a:rPr sz="1400" b="1" spc="-25" dirty="0">
                <a:solidFill>
                  <a:srgbClr val="2F03EE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2F03EE"/>
                </a:solidFill>
                <a:latin typeface="Calibri"/>
                <a:cs typeface="Calibri"/>
              </a:rPr>
              <a:t>amilies  </a:t>
            </a: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with </a:t>
            </a:r>
            <a:r>
              <a:rPr sz="1400" b="1" dirty="0">
                <a:solidFill>
                  <a:srgbClr val="2F03EE"/>
                </a:solidFill>
                <a:latin typeface="Calibri"/>
                <a:cs typeface="Calibri"/>
              </a:rPr>
              <a:t>a  </a:t>
            </a: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child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6757" y="5629148"/>
            <a:ext cx="78803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young  families  with</a:t>
            </a:r>
            <a:r>
              <a:rPr sz="1400" b="1" spc="-7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older  children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4856" y="5629148"/>
            <a:ext cx="6057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older  </a:t>
            </a:r>
            <a:r>
              <a:rPr sz="1400" b="1" spc="-25" dirty="0">
                <a:solidFill>
                  <a:srgbClr val="2F03EE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2F03EE"/>
                </a:solidFill>
                <a:latin typeface="Calibri"/>
                <a:cs typeface="Calibri"/>
              </a:rPr>
              <a:t>amilies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55709" y="5629148"/>
            <a:ext cx="5264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F03EE"/>
                </a:solidFill>
                <a:latin typeface="Calibri"/>
                <a:cs typeface="Calibri"/>
              </a:rPr>
              <a:t>older  </a:t>
            </a:r>
            <a:r>
              <a:rPr sz="1400" b="1" dirty="0">
                <a:solidFill>
                  <a:srgbClr val="2F03EE"/>
                </a:solidFill>
                <a:latin typeface="Calibri"/>
                <a:cs typeface="Calibri"/>
              </a:rPr>
              <a:t>s</a:t>
            </a:r>
            <a:r>
              <a:rPr sz="1400" b="1" spc="5" dirty="0">
                <a:solidFill>
                  <a:srgbClr val="2F03EE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2F03EE"/>
                </a:solidFill>
                <a:latin typeface="Calibri"/>
                <a:cs typeface="Calibri"/>
              </a:rPr>
              <a:t>ngles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69F1C225-0B2E-49EB-B87B-14551456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8573" y="638937"/>
            <a:ext cx="2388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Foodprint</a:t>
            </a:r>
          </a:p>
        </p:txBody>
      </p:sp>
      <p:sp>
        <p:nvSpPr>
          <p:cNvPr id="3" name="object 3"/>
          <p:cNvSpPr/>
          <p:nvPr/>
        </p:nvSpPr>
        <p:spPr>
          <a:xfrm>
            <a:off x="6489700" y="1720850"/>
            <a:ext cx="4040251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8700" y="1720850"/>
            <a:ext cx="4136771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87AEC44F-F7DC-4B72-A08C-96C16C42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7" y="348996"/>
            <a:ext cx="1477010" cy="6858000"/>
          </a:xfrm>
          <a:custGeom>
            <a:avLst/>
            <a:gdLst/>
            <a:ahLst/>
            <a:cxnLst/>
            <a:rect l="l" t="t" r="r" b="b"/>
            <a:pathLst>
              <a:path w="1477010" h="6858000">
                <a:moveTo>
                  <a:pt x="0" y="6858000"/>
                </a:moveTo>
                <a:lnTo>
                  <a:pt x="1476756" y="6858000"/>
                </a:lnTo>
                <a:lnTo>
                  <a:pt x="14767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8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244" y="6227064"/>
            <a:ext cx="877824" cy="772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9500" y="6216650"/>
            <a:ext cx="901700" cy="785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45584" y="6540500"/>
            <a:ext cx="3454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F03EE"/>
                </a:solidFill>
                <a:latin typeface="Calibri"/>
                <a:cs typeface="Calibri"/>
              </a:rPr>
              <a:t>Thank </a:t>
            </a:r>
            <a:r>
              <a:rPr sz="1800" b="1" spc="-10" dirty="0">
                <a:solidFill>
                  <a:srgbClr val="2F03EE"/>
                </a:solidFill>
                <a:latin typeface="Calibri"/>
                <a:cs typeface="Calibri"/>
              </a:rPr>
              <a:t>you </a:t>
            </a:r>
            <a:r>
              <a:rPr sz="1800" b="1" dirty="0">
                <a:solidFill>
                  <a:srgbClr val="2F03EE"/>
                </a:solidFill>
                <a:latin typeface="Calibri"/>
                <a:cs typeface="Calibri"/>
              </a:rPr>
              <a:t>and God bless </a:t>
            </a:r>
            <a:r>
              <a:rPr sz="1800" b="1" spc="-10" dirty="0">
                <a:solidFill>
                  <a:srgbClr val="2F03EE"/>
                </a:solidFill>
                <a:latin typeface="Calibri"/>
                <a:cs typeface="Calibri"/>
              </a:rPr>
              <a:t>your</a:t>
            </a:r>
            <a:r>
              <a:rPr sz="1800" b="1" spc="-13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F03EE"/>
                </a:solidFill>
                <a:latin typeface="Calibri"/>
                <a:cs typeface="Calibri"/>
              </a:rPr>
              <a:t>doing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b="1" i="1" spc="-10" dirty="0">
                <a:solidFill>
                  <a:srgbClr val="2F03EE"/>
                </a:solidFill>
                <a:latin typeface="Calibri"/>
                <a:cs typeface="Calibri"/>
              </a:rPr>
              <a:t>Karl </a:t>
            </a:r>
            <a:r>
              <a:rPr sz="1800" b="1" i="1" spc="-5" dirty="0">
                <a:solidFill>
                  <a:srgbClr val="2F03EE"/>
                </a:solidFill>
                <a:latin typeface="Calibri"/>
                <a:cs typeface="Calibri"/>
              </a:rPr>
              <a:t>M.</a:t>
            </a:r>
            <a:r>
              <a:rPr sz="1800" b="1" i="1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2F03EE"/>
                </a:solidFill>
                <a:latin typeface="Calibri"/>
                <a:cs typeface="Calibri"/>
              </a:rPr>
              <a:t>Fraißler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9891" y="352590"/>
            <a:ext cx="6879208" cy="6197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FAC7026B-C4A4-4434-981F-543E078F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98" y="120647"/>
            <a:ext cx="9801352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65D9177C-0C2A-4CC4-88CD-0E87CC52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7" y="348996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38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32989" y="6260389"/>
            <a:ext cx="2800985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www.milchhandwerk.info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900" b="1" dirty="0">
                <a:solidFill>
                  <a:srgbClr val="242424"/>
                </a:solidFill>
                <a:latin typeface="Arial"/>
                <a:cs typeface="Arial"/>
              </a:rPr>
              <a:t>Verband</a:t>
            </a:r>
            <a:r>
              <a:rPr sz="900" b="1" spc="-6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42424"/>
                </a:solidFill>
                <a:latin typeface="Arial"/>
                <a:cs typeface="Arial"/>
              </a:rPr>
              <a:t>für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spc="-5" dirty="0">
                <a:solidFill>
                  <a:srgbClr val="242424"/>
                </a:solidFill>
                <a:latin typeface="Arial"/>
                <a:cs typeface="Arial"/>
              </a:rPr>
              <a:t>handwerkliche</a:t>
            </a:r>
            <a:r>
              <a:rPr sz="900" b="1" spc="-55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42424"/>
                </a:solidFill>
                <a:latin typeface="Arial"/>
                <a:cs typeface="Arial"/>
              </a:rPr>
              <a:t>Milchverarbeitung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5819" y="481356"/>
            <a:ext cx="7686675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79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THE PLACE OF </a:t>
            </a:r>
            <a:r>
              <a:rPr sz="2800" spc="-10" dirty="0">
                <a:solidFill>
                  <a:srgbClr val="FFFFFF"/>
                </a:solidFill>
              </a:rPr>
              <a:t>SMALL SCALE PRODUCER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IN  THE </a:t>
            </a:r>
            <a:r>
              <a:rPr sz="2800" spc="-10" dirty="0">
                <a:solidFill>
                  <a:srgbClr val="FFFFFF"/>
                </a:solidFill>
              </a:rPr>
              <a:t>SUPPLY CHAIN </a:t>
            </a:r>
            <a:r>
              <a:rPr sz="2800" spc="-5" dirty="0">
                <a:solidFill>
                  <a:srgbClr val="FFFFFF"/>
                </a:solidFill>
              </a:rPr>
              <a:t>IN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AUSTRIA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1245819" y="2176729"/>
            <a:ext cx="80003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Experiences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Ideas 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producing farmhouse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milk products in</a:t>
            </a:r>
            <a:r>
              <a:rPr sz="20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Austria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2753" y="6179007"/>
            <a:ext cx="29013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Karl M.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Fraißler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Scale Farm Dairies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2019 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Rakvere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AQVA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r>
              <a:rPr sz="1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Estonia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0939" y="6149619"/>
            <a:ext cx="899160" cy="789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86665"/>
            <a:ext cx="10693907" cy="271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1491" y="2863850"/>
            <a:ext cx="8162416" cy="275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01C51145-055A-409D-977A-CA054D4A7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0035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The most </a:t>
            </a:r>
            <a:r>
              <a:rPr spc="-5" dirty="0"/>
              <a:t>important </a:t>
            </a:r>
            <a:r>
              <a:rPr dirty="0"/>
              <a:t>Points</a:t>
            </a:r>
            <a:r>
              <a:rPr spc="-150" dirty="0"/>
              <a:t> </a:t>
            </a:r>
            <a:r>
              <a:rPr dirty="0"/>
              <a:t>in  Summary: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8820" y="2458923"/>
            <a:ext cx="6327775" cy="1919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Importance of Direct Marketing for Austrian</a:t>
            </a:r>
            <a:r>
              <a:rPr sz="2000" spc="-275" dirty="0">
                <a:solidFill>
                  <a:srgbClr val="3131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Farmers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Products &amp; Distribution Channels for Direct</a:t>
            </a:r>
            <a:r>
              <a:rPr sz="2000" spc="-114" dirty="0">
                <a:solidFill>
                  <a:srgbClr val="3131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Marketing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Jobs in Direct</a:t>
            </a:r>
            <a:r>
              <a:rPr sz="2000" spc="-65" dirty="0">
                <a:solidFill>
                  <a:srgbClr val="3131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Marketing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Future Development of Direct</a:t>
            </a:r>
            <a:r>
              <a:rPr sz="2000" spc="-105" dirty="0">
                <a:solidFill>
                  <a:srgbClr val="3131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Marketing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Consumers have (need)</a:t>
            </a:r>
            <a:r>
              <a:rPr sz="2000" spc="-100" dirty="0">
                <a:solidFill>
                  <a:srgbClr val="3131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131CC"/>
                </a:solidFill>
                <a:latin typeface="Arial"/>
                <a:cs typeface="Arial"/>
              </a:rPr>
              <a:t>Motives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Who buys organic</a:t>
            </a:r>
            <a:r>
              <a:rPr sz="2000" spc="-55" dirty="0">
                <a:solidFill>
                  <a:srgbClr val="3131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8700" y="4963414"/>
            <a:ext cx="8134477" cy="178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F2D53AE3-E8CA-42D1-8FFD-77C1DF23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8585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Situation of Direct</a:t>
            </a:r>
            <a:r>
              <a:rPr spc="-165" dirty="0"/>
              <a:t> </a:t>
            </a:r>
            <a:r>
              <a:rPr dirty="0"/>
              <a:t>Marketing  in</a:t>
            </a:r>
            <a:r>
              <a:rPr spc="-25" dirty="0"/>
              <a:t> </a:t>
            </a:r>
            <a:r>
              <a:rPr dirty="0"/>
              <a:t>Austria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4773" y="2243455"/>
            <a:ext cx="7717790" cy="291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135,000 </a:t>
            </a:r>
            <a:r>
              <a:rPr sz="2000" spc="-5" dirty="0">
                <a:solidFill>
                  <a:srgbClr val="3131CC"/>
                </a:solidFill>
                <a:latin typeface="Arial"/>
                <a:cs typeface="Arial"/>
              </a:rPr>
              <a:t>farms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with more than 5</a:t>
            </a:r>
            <a:r>
              <a:rPr sz="2000" spc="-245" dirty="0">
                <a:solidFill>
                  <a:srgbClr val="3131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ha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131CC"/>
                </a:solidFill>
                <a:latin typeface="Arial"/>
                <a:cs typeface="Arial"/>
              </a:rPr>
              <a:t>horticulture, vegetable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gardening and </a:t>
            </a:r>
            <a:r>
              <a:rPr sz="2000" spc="-5" dirty="0">
                <a:solidFill>
                  <a:srgbClr val="3131CC"/>
                </a:solidFill>
                <a:latin typeface="Arial"/>
                <a:cs typeface="Arial"/>
              </a:rPr>
              <a:t>viniculture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also less than 5</a:t>
            </a:r>
            <a:r>
              <a:rPr sz="2000" spc="-355" dirty="0">
                <a:solidFill>
                  <a:srgbClr val="3131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131CC"/>
                </a:solidFill>
                <a:latin typeface="Arial"/>
                <a:cs typeface="Arial"/>
              </a:rPr>
              <a:t>ha</a:t>
            </a:r>
            <a:endParaRPr sz="2000">
              <a:latin typeface="Arial"/>
              <a:cs typeface="Arial"/>
            </a:endParaRPr>
          </a:p>
          <a:p>
            <a:pPr marL="3899535">
              <a:lnSpc>
                <a:spcPct val="100000"/>
              </a:lnSpc>
              <a:spcBef>
                <a:spcPts val="1090"/>
              </a:spcBef>
            </a:pPr>
            <a:r>
              <a:rPr sz="3600" b="1" spc="-5" dirty="0">
                <a:latin typeface="Arial"/>
                <a:cs typeface="Arial"/>
              </a:rPr>
              <a:t>Number of</a:t>
            </a:r>
            <a:r>
              <a:rPr sz="3600" b="1" spc="-10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farms:</a:t>
            </a:r>
            <a:endParaRPr sz="3600">
              <a:latin typeface="Arial"/>
              <a:cs typeface="Arial"/>
            </a:endParaRPr>
          </a:p>
          <a:p>
            <a:pPr marL="3899535" marR="1250950">
              <a:lnSpc>
                <a:spcPct val="104299"/>
              </a:lnSpc>
              <a:spcBef>
                <a:spcPts val="35"/>
              </a:spcBef>
            </a:pPr>
            <a:r>
              <a:rPr sz="2000" b="1" spc="-5" dirty="0">
                <a:latin typeface="Arial"/>
                <a:cs typeface="Arial"/>
              </a:rPr>
              <a:t>Intensive </a:t>
            </a:r>
            <a:r>
              <a:rPr sz="2000" b="1" dirty="0">
                <a:latin typeface="Arial"/>
                <a:cs typeface="Arial"/>
              </a:rPr>
              <a:t>DM  </a:t>
            </a:r>
            <a:r>
              <a:rPr sz="2000" b="1" spc="-5" dirty="0">
                <a:latin typeface="Arial"/>
                <a:cs typeface="Arial"/>
              </a:rPr>
              <a:t>Extensive </a:t>
            </a:r>
            <a:r>
              <a:rPr sz="2000" b="1" dirty="0">
                <a:latin typeface="Arial"/>
                <a:cs typeface="Arial"/>
              </a:rPr>
              <a:t>DM  </a:t>
            </a:r>
            <a:r>
              <a:rPr sz="2000" b="1" spc="-5" dirty="0">
                <a:latin typeface="Arial"/>
                <a:cs typeface="Arial"/>
              </a:rPr>
              <a:t>Potential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Newcomers  </a:t>
            </a:r>
            <a:r>
              <a:rPr sz="2000" b="1" dirty="0">
                <a:latin typeface="Arial"/>
                <a:cs typeface="Arial"/>
              </a:rPr>
              <a:t>Dropout  </a:t>
            </a:r>
            <a:r>
              <a:rPr sz="2000" b="1" spc="-5" dirty="0">
                <a:latin typeface="Arial"/>
                <a:cs typeface="Arial"/>
              </a:rPr>
              <a:t>Disinterested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33009" y="3250113"/>
            <a:ext cx="3127979" cy="3123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2500" y="3625850"/>
            <a:ext cx="1524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3709" y="4006850"/>
            <a:ext cx="15240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3709" y="4299585"/>
            <a:ext cx="152400" cy="152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2500" y="4616450"/>
            <a:ext cx="152400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3709" y="4921250"/>
            <a:ext cx="1524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14066" y="6464300"/>
            <a:ext cx="5481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27%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Austrian </a:t>
            </a:r>
            <a:r>
              <a:rPr sz="1800" spc="-15" dirty="0">
                <a:latin typeface="Calibri"/>
                <a:cs typeface="Calibri"/>
              </a:rPr>
              <a:t>farmers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active in </a:t>
            </a:r>
            <a:r>
              <a:rPr sz="1800" spc="-10" dirty="0">
                <a:latin typeface="Calibri"/>
                <a:cs typeface="Calibri"/>
              </a:rPr>
              <a:t>Direct </a:t>
            </a:r>
            <a:r>
              <a:rPr sz="1800" spc="-15" dirty="0">
                <a:latin typeface="Calibri"/>
                <a:cs typeface="Calibri"/>
              </a:rPr>
              <a:t>Marketing  </a:t>
            </a:r>
            <a:r>
              <a:rPr sz="1800" dirty="0">
                <a:latin typeface="Calibri"/>
                <a:cs typeface="Calibri"/>
              </a:rPr>
              <a:t>73%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farmers are currently </a:t>
            </a:r>
            <a:r>
              <a:rPr sz="1800" spc="-5" dirty="0">
                <a:latin typeface="Calibri"/>
                <a:cs typeface="Calibri"/>
              </a:rPr>
              <a:t>not active in </a:t>
            </a:r>
            <a:r>
              <a:rPr sz="1800" spc="-10" dirty="0">
                <a:latin typeface="Calibri"/>
                <a:cs typeface="Calibri"/>
              </a:rPr>
              <a:t>Direct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Marketing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4DC629BA-83D0-41EB-96F2-0A84ABC00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0973" y="411861"/>
            <a:ext cx="7036434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Products in Direct</a:t>
            </a:r>
            <a:r>
              <a:rPr spc="-170" dirty="0"/>
              <a:t> </a:t>
            </a:r>
            <a:r>
              <a:rPr dirty="0"/>
              <a:t>Marketing  in</a:t>
            </a:r>
            <a:r>
              <a:rPr spc="-25" dirty="0"/>
              <a:t> </a:t>
            </a:r>
            <a:r>
              <a:rPr dirty="0"/>
              <a:t>Austria</a:t>
            </a:r>
          </a:p>
        </p:txBody>
      </p:sp>
      <p:sp>
        <p:nvSpPr>
          <p:cNvPr id="3" name="object 3"/>
          <p:cNvSpPr/>
          <p:nvPr/>
        </p:nvSpPr>
        <p:spPr>
          <a:xfrm>
            <a:off x="4813300" y="2210718"/>
            <a:ext cx="5130800" cy="4710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20085" y="1784401"/>
            <a:ext cx="3890645" cy="5179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379730" marR="1729105" indent="-184785" algn="r">
              <a:lnSpc>
                <a:spcPct val="100000"/>
              </a:lnSpc>
              <a:spcBef>
                <a:spcPts val="280"/>
              </a:spcBef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Meat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and</a:t>
            </a:r>
            <a:r>
              <a:rPr sz="1500" spc="27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meat</a:t>
            </a:r>
            <a:r>
              <a:rPr sz="1500" spc="-3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products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 Milk and milk</a:t>
            </a:r>
            <a:r>
              <a:rPr sz="1500" spc="-7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products</a:t>
            </a:r>
            <a:endParaRPr sz="1500">
              <a:latin typeface="Calibri"/>
              <a:cs typeface="Calibri"/>
            </a:endParaRPr>
          </a:p>
          <a:p>
            <a:pPr marL="1804670" marR="1727835" indent="-59690" algn="r">
              <a:lnSpc>
                <a:spcPct val="100000"/>
              </a:lnSpc>
            </a:pP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Wine 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E</a:t>
            </a:r>
            <a:r>
              <a:rPr sz="1500" spc="10" dirty="0">
                <a:solidFill>
                  <a:srgbClr val="542DFB"/>
                </a:solidFill>
                <a:latin typeface="Calibri"/>
                <a:cs typeface="Calibri"/>
              </a:rPr>
              <a:t>g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gs</a:t>
            </a:r>
            <a:endParaRPr sz="1500">
              <a:latin typeface="Calibri"/>
              <a:cs typeface="Calibri"/>
            </a:endParaRPr>
          </a:p>
          <a:p>
            <a:pPr marR="1730375" algn="r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Fruits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and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fruit</a:t>
            </a:r>
            <a:r>
              <a:rPr sz="1500" spc="-7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products</a:t>
            </a:r>
            <a:endParaRPr sz="1500">
              <a:latin typeface="Calibri"/>
              <a:cs typeface="Calibri"/>
            </a:endParaRPr>
          </a:p>
          <a:p>
            <a:pPr marR="1728470" algn="r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Fruit</a:t>
            </a:r>
            <a:r>
              <a:rPr sz="1500" spc="-6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juice</a:t>
            </a:r>
            <a:endParaRPr sz="1500">
              <a:latin typeface="Calibri"/>
              <a:cs typeface="Calibri"/>
            </a:endParaRPr>
          </a:p>
          <a:p>
            <a:pPr marL="12700" marR="1728470" indent="1659255" algn="r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S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ir</a:t>
            </a:r>
            <a:r>
              <a:rPr sz="1500" spc="5" dirty="0">
                <a:solidFill>
                  <a:srgbClr val="542DFB"/>
                </a:solidFill>
                <a:latin typeface="Calibri"/>
                <a:cs typeface="Calibri"/>
              </a:rPr>
              <a:t>i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ts 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Cereals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and</a:t>
            </a:r>
            <a:r>
              <a:rPr sz="1500" spc="-6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cereal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products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Bread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and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baked</a:t>
            </a:r>
            <a:r>
              <a:rPr sz="1500" spc="-11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goods</a:t>
            </a:r>
            <a:endParaRPr sz="1500">
              <a:latin typeface="Calibri"/>
              <a:cs typeface="Calibri"/>
            </a:endParaRPr>
          </a:p>
          <a:p>
            <a:pPr marR="1728470" algn="r">
              <a:lnSpc>
                <a:spcPct val="100000"/>
              </a:lnSpc>
            </a:pPr>
            <a:r>
              <a:rPr sz="1500" spc="-75" dirty="0">
                <a:solidFill>
                  <a:srgbClr val="542DFB"/>
                </a:solidFill>
                <a:latin typeface="Calibri"/>
                <a:cs typeface="Calibri"/>
              </a:rPr>
              <a:t>V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e</a:t>
            </a:r>
            <a:r>
              <a:rPr sz="1500" spc="-15" dirty="0">
                <a:solidFill>
                  <a:srgbClr val="542DFB"/>
                </a:solidFill>
                <a:latin typeface="Calibri"/>
                <a:cs typeface="Calibri"/>
              </a:rPr>
              <a:t>ge</a:t>
            </a:r>
            <a:r>
              <a:rPr sz="1500" spc="-25" dirty="0">
                <a:solidFill>
                  <a:srgbClr val="542DFB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ables</a:t>
            </a:r>
            <a:endParaRPr sz="1500">
              <a:latin typeface="Calibri"/>
              <a:cs typeface="Calibri"/>
            </a:endParaRPr>
          </a:p>
          <a:p>
            <a:pPr marL="1473835" marR="1728470" indent="154940" algn="r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the</a:t>
            </a:r>
            <a:r>
              <a:rPr sz="1500" spc="-25" dirty="0">
                <a:solidFill>
                  <a:srgbClr val="542DFB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s  </a:t>
            </a:r>
            <a:r>
              <a:rPr sz="1500" spc="-20" dirty="0">
                <a:solidFill>
                  <a:srgbClr val="542DFB"/>
                </a:solidFill>
                <a:latin typeface="Calibri"/>
                <a:cs typeface="Calibri"/>
              </a:rPr>
              <a:t>P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</a:t>
            </a:r>
            <a:r>
              <a:rPr sz="1500" spc="-25" dirty="0">
                <a:solidFill>
                  <a:srgbClr val="542DFB"/>
                </a:solidFill>
                <a:latin typeface="Calibri"/>
                <a:cs typeface="Calibri"/>
              </a:rPr>
              <a:t>t</a:t>
            </a:r>
            <a:r>
              <a:rPr sz="1500" spc="-15" dirty="0">
                <a:solidFill>
                  <a:srgbClr val="542DFB"/>
                </a:solidFill>
                <a:latin typeface="Calibri"/>
                <a:cs typeface="Calibri"/>
              </a:rPr>
              <a:t>at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oes  </a:t>
            </a:r>
            <a:r>
              <a:rPr sz="1500" spc="-25" dirty="0">
                <a:solidFill>
                  <a:srgbClr val="542DFB"/>
                </a:solidFill>
                <a:latin typeface="Calibri"/>
                <a:cs typeface="Calibri"/>
              </a:rPr>
              <a:t>P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ou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lt</a:t>
            </a:r>
            <a:r>
              <a:rPr sz="1500" spc="15" dirty="0">
                <a:solidFill>
                  <a:srgbClr val="542DFB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y</a:t>
            </a:r>
            <a:endParaRPr sz="1500">
              <a:latin typeface="Calibri"/>
              <a:cs typeface="Calibri"/>
            </a:endParaRPr>
          </a:p>
          <a:p>
            <a:pPr marL="528955" marR="1727835" indent="1335405" algn="r">
              <a:lnSpc>
                <a:spcPct val="100000"/>
              </a:lnSpc>
            </a:pP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Oils 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beekeeping</a:t>
            </a:r>
            <a:r>
              <a:rPr sz="1500" spc="-4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products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65" dirty="0">
                <a:solidFill>
                  <a:srgbClr val="542DFB"/>
                </a:solidFill>
                <a:latin typeface="Calibri"/>
                <a:cs typeface="Calibri"/>
              </a:rPr>
              <a:t>W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oo</a:t>
            </a:r>
            <a:r>
              <a:rPr sz="1500" spc="5" dirty="0">
                <a:solidFill>
                  <a:srgbClr val="542DFB"/>
                </a:solidFill>
                <a:latin typeface="Calibri"/>
                <a:cs typeface="Calibri"/>
              </a:rPr>
              <a:t>d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/f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uel</a:t>
            </a:r>
            <a:r>
              <a:rPr sz="1500" spc="-20" dirty="0">
                <a:solidFill>
                  <a:srgbClr val="542DFB"/>
                </a:solidFill>
                <a:latin typeface="Calibri"/>
                <a:cs typeface="Calibri"/>
              </a:rPr>
              <a:t>w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ood</a:t>
            </a:r>
            <a:endParaRPr sz="1500">
              <a:latin typeface="Calibri"/>
              <a:cs typeface="Calibri"/>
            </a:endParaRPr>
          </a:p>
          <a:p>
            <a:pPr marL="1699260" marR="1728470" indent="53340" algn="r">
              <a:lnSpc>
                <a:spcPct val="100000"/>
              </a:lnSpc>
            </a:pP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Mu</a:t>
            </a:r>
            <a:r>
              <a:rPr sz="1500" spc="-15" dirty="0">
                <a:solidFill>
                  <a:srgbClr val="542DFB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t 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Herb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  <a:p>
            <a:pPr marR="1729105" algn="r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Breeding</a:t>
            </a:r>
            <a:r>
              <a:rPr sz="1500" spc="-8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animals</a:t>
            </a:r>
            <a:endParaRPr sz="1500">
              <a:latin typeface="Calibri"/>
              <a:cs typeface="Calibri"/>
            </a:endParaRPr>
          </a:p>
          <a:p>
            <a:pPr marL="123189" algn="ctr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Hay</a:t>
            </a:r>
            <a:endParaRPr sz="1500">
              <a:latin typeface="Calibri"/>
              <a:cs typeface="Calibri"/>
            </a:endParaRPr>
          </a:p>
          <a:p>
            <a:pPr marR="1728470" algn="r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Fish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2ED92653-8897-419F-BF59-7B3B2F796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4773" y="467309"/>
            <a:ext cx="7157084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Distribution</a:t>
            </a:r>
            <a:r>
              <a:rPr spc="-60" dirty="0"/>
              <a:t> </a:t>
            </a:r>
            <a:r>
              <a:rPr dirty="0"/>
              <a:t>Channels</a:t>
            </a:r>
          </a:p>
          <a:p>
            <a:pPr marL="12700">
              <a:lnSpc>
                <a:spcPct val="100000"/>
              </a:lnSpc>
            </a:pPr>
            <a:r>
              <a:rPr dirty="0"/>
              <a:t>in Direct </a:t>
            </a:r>
            <a:r>
              <a:rPr spc="-5" dirty="0"/>
              <a:t>Marketing </a:t>
            </a:r>
            <a:r>
              <a:rPr dirty="0"/>
              <a:t>in</a:t>
            </a:r>
            <a:r>
              <a:rPr spc="-165" dirty="0"/>
              <a:t> </a:t>
            </a:r>
            <a:r>
              <a:rPr dirty="0"/>
              <a:t>Austria</a:t>
            </a:r>
          </a:p>
        </p:txBody>
      </p:sp>
      <p:sp>
        <p:nvSpPr>
          <p:cNvPr id="3" name="object 3"/>
          <p:cNvSpPr/>
          <p:nvPr/>
        </p:nvSpPr>
        <p:spPr>
          <a:xfrm>
            <a:off x="5346700" y="2820195"/>
            <a:ext cx="3522333" cy="3130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5"/>
              </a:spcBef>
            </a:pPr>
            <a:r>
              <a:rPr dirty="0"/>
              <a:t>Retail</a:t>
            </a:r>
            <a:r>
              <a:rPr spc="-45" dirty="0"/>
              <a:t> </a:t>
            </a:r>
            <a:r>
              <a:rPr dirty="0"/>
              <a:t>from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farm</a:t>
            </a:r>
            <a:r>
              <a:rPr spc="-35" dirty="0"/>
              <a:t> </a:t>
            </a:r>
            <a:r>
              <a:rPr dirty="0"/>
              <a:t>house</a:t>
            </a:r>
            <a:r>
              <a:rPr spc="-55" dirty="0"/>
              <a:t> </a:t>
            </a:r>
            <a:r>
              <a:rPr dirty="0"/>
              <a:t>as</a:t>
            </a:r>
            <a:r>
              <a:rPr spc="-2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most</a:t>
            </a:r>
            <a:r>
              <a:rPr spc="-55" dirty="0"/>
              <a:t> </a:t>
            </a:r>
            <a:r>
              <a:rPr spc="-5" dirty="0"/>
              <a:t>important</a:t>
            </a:r>
            <a:r>
              <a:rPr spc="-60" dirty="0"/>
              <a:t> </a:t>
            </a:r>
            <a:r>
              <a:rPr dirty="0"/>
              <a:t>DM</a:t>
            </a:r>
            <a:r>
              <a:rPr spc="-20" dirty="0"/>
              <a:t> </a:t>
            </a:r>
            <a:r>
              <a:rPr spc="-5" dirty="0"/>
              <a:t>distribution</a:t>
            </a:r>
          </a:p>
          <a:p>
            <a:pPr marL="35560">
              <a:lnSpc>
                <a:spcPct val="100000"/>
              </a:lnSpc>
            </a:pPr>
            <a:r>
              <a:rPr spc="-5" dirty="0"/>
              <a:t>channel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759585" marR="4283075" indent="-127000" algn="r">
              <a:lnSpc>
                <a:spcPct val="100000"/>
              </a:lnSpc>
              <a:spcBef>
                <a:spcPts val="5"/>
              </a:spcBef>
            </a:pPr>
            <a:r>
              <a:rPr sz="1500" spc="-15" dirty="0">
                <a:solidFill>
                  <a:srgbClr val="542DFB"/>
                </a:solidFill>
                <a:latin typeface="Calibri"/>
                <a:cs typeface="Calibri"/>
              </a:rPr>
              <a:t>Farm</a:t>
            </a:r>
            <a:r>
              <a:rPr sz="1500" spc="-5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house</a:t>
            </a:r>
            <a:r>
              <a:rPr sz="1500" spc="-4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retail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Delivery</a:t>
            </a:r>
            <a:r>
              <a:rPr sz="1500" spc="-6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service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 Ga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s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t</a:t>
            </a:r>
            <a:r>
              <a:rPr sz="1500" spc="-20" dirty="0">
                <a:solidFill>
                  <a:srgbClr val="542DFB"/>
                </a:solidFill>
                <a:latin typeface="Calibri"/>
                <a:cs typeface="Calibri"/>
              </a:rPr>
              <a:t>r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n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</a:t>
            </a:r>
            <a:r>
              <a:rPr sz="1500" spc="-25" dirty="0">
                <a:solidFill>
                  <a:srgbClr val="542DFB"/>
                </a:solidFill>
                <a:latin typeface="Calibri"/>
                <a:cs typeface="Calibri"/>
              </a:rPr>
              <a:t>m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y 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Food</a:t>
            </a:r>
            <a:r>
              <a:rPr sz="1500" spc="-7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542DFB"/>
                </a:solidFill>
                <a:latin typeface="Calibri"/>
                <a:cs typeface="Calibri"/>
              </a:rPr>
              <a:t>retail</a:t>
            </a:r>
            <a:endParaRPr sz="1500">
              <a:latin typeface="Calibri"/>
              <a:cs typeface="Calibri"/>
            </a:endParaRPr>
          </a:p>
          <a:p>
            <a:pPr marR="4285615" algn="r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Farmer's</a:t>
            </a:r>
            <a:r>
              <a:rPr sz="1500" spc="-12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market/market</a:t>
            </a:r>
            <a:endParaRPr sz="1500">
              <a:latin typeface="Calibri"/>
              <a:cs typeface="Calibri"/>
            </a:endParaRPr>
          </a:p>
          <a:p>
            <a:pPr marR="4286250" algn="r">
              <a:lnSpc>
                <a:spcPct val="100000"/>
              </a:lnSpc>
            </a:pP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Retailer partnership/Farmhouse</a:t>
            </a:r>
            <a:r>
              <a:rPr sz="1500" spc="1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shops</a:t>
            </a:r>
            <a:endParaRPr sz="1500">
              <a:latin typeface="Calibri"/>
              <a:cs typeface="Calibri"/>
            </a:endParaRPr>
          </a:p>
          <a:p>
            <a:pPr marR="4284345" algn="r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Heuriger/Buschenschank</a:t>
            </a:r>
            <a:endParaRPr sz="1500">
              <a:latin typeface="Calibri"/>
              <a:cs typeface="Calibri"/>
            </a:endParaRPr>
          </a:p>
          <a:p>
            <a:pPr marL="426720" marR="4284345" indent="1922145" algn="r">
              <a:lnSpc>
                <a:spcPct val="100000"/>
              </a:lnSpc>
            </a:pP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I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n</a:t>
            </a:r>
            <a:r>
              <a:rPr sz="1500" spc="-15" dirty="0">
                <a:solidFill>
                  <a:srgbClr val="542DFB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er</a:t>
            </a:r>
            <a:r>
              <a:rPr sz="1500" spc="5" dirty="0">
                <a:solidFill>
                  <a:srgbClr val="542DFB"/>
                </a:solidFill>
                <a:latin typeface="Calibri"/>
                <a:cs typeface="Calibri"/>
              </a:rPr>
              <a:t>n</a:t>
            </a:r>
            <a:r>
              <a:rPr sz="1500" spc="-15" dirty="0">
                <a:solidFill>
                  <a:srgbClr val="542DFB"/>
                </a:solidFill>
                <a:latin typeface="Calibri"/>
                <a:cs typeface="Calibri"/>
              </a:rPr>
              <a:t>e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t 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Christmas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market/wine</a:t>
            </a:r>
            <a:r>
              <a:rPr sz="1500" spc="-3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shop</a:t>
            </a:r>
            <a:r>
              <a:rPr sz="1500" spc="-1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etc.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Dairy/cooperative/association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Pr</a:t>
            </a:r>
            <a:r>
              <a:rPr sz="1500" spc="5" dirty="0">
                <a:solidFill>
                  <a:srgbClr val="542DFB"/>
                </a:solidFill>
                <a:latin typeface="Calibri"/>
                <a:cs typeface="Calibri"/>
              </a:rPr>
              <a:t>i</a:t>
            </a:r>
            <a:r>
              <a:rPr sz="1500" spc="-30" dirty="0">
                <a:solidFill>
                  <a:srgbClr val="542DFB"/>
                </a:solidFill>
                <a:latin typeface="Calibri"/>
                <a:cs typeface="Calibri"/>
              </a:rPr>
              <a:t>v</a:t>
            </a:r>
            <a:r>
              <a:rPr sz="1500" spc="-15" dirty="0">
                <a:solidFill>
                  <a:srgbClr val="542DFB"/>
                </a:solidFill>
                <a:latin typeface="Calibri"/>
                <a:cs typeface="Calibri"/>
              </a:rPr>
              <a:t>at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e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/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neig</a:t>
            </a:r>
            <a:r>
              <a:rPr sz="1500" spc="5" dirty="0">
                <a:solidFill>
                  <a:srgbClr val="542DFB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b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u</a:t>
            </a:r>
            <a:r>
              <a:rPr sz="1500" spc="-20" dirty="0">
                <a:solidFill>
                  <a:srgbClr val="542DFB"/>
                </a:solidFill>
                <a:latin typeface="Calibri"/>
                <a:cs typeface="Calibri"/>
              </a:rPr>
              <a:t>r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s</a:t>
            </a:r>
            <a:r>
              <a:rPr sz="1500" spc="-15" dirty="0">
                <a:solidFill>
                  <a:srgbClr val="542DFB"/>
                </a:solidFill>
                <a:latin typeface="Calibri"/>
                <a:cs typeface="Calibri"/>
              </a:rPr>
              <a:t>/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fr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ien</a:t>
            </a:r>
            <a:r>
              <a:rPr sz="1500" spc="5" dirty="0">
                <a:solidFill>
                  <a:srgbClr val="542DFB"/>
                </a:solidFill>
                <a:latin typeface="Calibri"/>
                <a:cs typeface="Calibri"/>
              </a:rPr>
              <a:t>d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  <a:p>
            <a:pPr marL="2073275" marR="4284345" indent="619760" algn="r">
              <a:lnSpc>
                <a:spcPct val="100000"/>
              </a:lnSpc>
            </a:pPr>
            <a:r>
              <a:rPr sz="1500" spc="-45" dirty="0">
                <a:solidFill>
                  <a:srgbClr val="542DFB"/>
                </a:solidFill>
                <a:latin typeface="Calibri"/>
                <a:cs typeface="Calibri"/>
              </a:rPr>
              <a:t>F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air 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Food</a:t>
            </a:r>
            <a:r>
              <a:rPr sz="1500" spc="-9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Coops</a:t>
            </a:r>
            <a:endParaRPr sz="1500">
              <a:latin typeface="Calibri"/>
              <a:cs typeface="Calibri"/>
            </a:endParaRPr>
          </a:p>
          <a:p>
            <a:pPr marR="4284345" algn="r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the</a:t>
            </a:r>
            <a:r>
              <a:rPr sz="1500" spc="-25" dirty="0">
                <a:solidFill>
                  <a:srgbClr val="542DFB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A6E7E36B-ABC8-4057-8835-588D0467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4773" y="467309"/>
            <a:ext cx="7345680" cy="1680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Income from Direct</a:t>
            </a:r>
            <a:r>
              <a:rPr spc="-185" dirty="0"/>
              <a:t> </a:t>
            </a:r>
            <a:r>
              <a:rPr dirty="0"/>
              <a:t>Marketing  in</a:t>
            </a:r>
            <a:r>
              <a:rPr spc="-25" dirty="0"/>
              <a:t> </a:t>
            </a:r>
            <a:r>
              <a:rPr dirty="0"/>
              <a:t>Austria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dirty="0"/>
              <a:t>The part of income from direct </a:t>
            </a:r>
            <a:r>
              <a:rPr sz="2000" spc="-5" dirty="0"/>
              <a:t>marketing </a:t>
            </a:r>
            <a:r>
              <a:rPr sz="2000" dirty="0"/>
              <a:t>is</a:t>
            </a:r>
            <a:r>
              <a:rPr sz="2000" spc="-355" dirty="0"/>
              <a:t> </a:t>
            </a:r>
            <a:r>
              <a:rPr sz="2000" spc="-5" dirty="0"/>
              <a:t>increasing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3839705" y="3129410"/>
            <a:ext cx="6107283" cy="3434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0902" y="2630551"/>
            <a:ext cx="1256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F03EE"/>
                </a:solidFill>
                <a:latin typeface="Calibri"/>
                <a:cs typeface="Calibri"/>
              </a:rPr>
              <a:t>until </a:t>
            </a:r>
            <a:r>
              <a:rPr sz="1200" dirty="0">
                <a:solidFill>
                  <a:srgbClr val="2F03EE"/>
                </a:solidFill>
                <a:latin typeface="Calibri"/>
                <a:cs typeface="Calibri"/>
              </a:rPr>
              <a:t>10% </a:t>
            </a:r>
            <a:r>
              <a:rPr sz="1200" spc="-5" dirty="0">
                <a:solidFill>
                  <a:srgbClr val="2F03EE"/>
                </a:solidFill>
                <a:latin typeface="Calibri"/>
                <a:cs typeface="Calibri"/>
              </a:rPr>
              <a:t>of</a:t>
            </a:r>
            <a:r>
              <a:rPr sz="1200" spc="-8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03EE"/>
                </a:solidFill>
                <a:latin typeface="Calibri"/>
                <a:cs typeface="Calibri"/>
              </a:rPr>
              <a:t>income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8808" y="2630551"/>
            <a:ext cx="1257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F03EE"/>
                </a:solidFill>
                <a:latin typeface="Calibri"/>
                <a:cs typeface="Calibri"/>
              </a:rPr>
              <a:t>until </a:t>
            </a:r>
            <a:r>
              <a:rPr sz="1200" dirty="0">
                <a:solidFill>
                  <a:srgbClr val="2F03EE"/>
                </a:solidFill>
                <a:latin typeface="Calibri"/>
                <a:cs typeface="Calibri"/>
              </a:rPr>
              <a:t>50% </a:t>
            </a:r>
            <a:r>
              <a:rPr sz="1200" spc="-5" dirty="0">
                <a:solidFill>
                  <a:srgbClr val="2F03EE"/>
                </a:solidFill>
                <a:latin typeface="Calibri"/>
                <a:cs typeface="Calibri"/>
              </a:rPr>
              <a:t>of</a:t>
            </a:r>
            <a:r>
              <a:rPr sz="1200" spc="-70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03EE"/>
                </a:solidFill>
                <a:latin typeface="Calibri"/>
                <a:cs typeface="Calibri"/>
              </a:rPr>
              <a:t>income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3437" y="2630551"/>
            <a:ext cx="1575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F03EE"/>
                </a:solidFill>
                <a:latin typeface="Calibri"/>
                <a:cs typeface="Calibri"/>
              </a:rPr>
              <a:t>until </a:t>
            </a:r>
            <a:r>
              <a:rPr sz="1200" dirty="0">
                <a:solidFill>
                  <a:srgbClr val="2F03EE"/>
                </a:solidFill>
                <a:latin typeface="Calibri"/>
                <a:cs typeface="Calibri"/>
              </a:rPr>
              <a:t>100% </a:t>
            </a:r>
            <a:r>
              <a:rPr sz="1200" spc="-5" dirty="0">
                <a:solidFill>
                  <a:srgbClr val="2F03EE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2F03EE"/>
                </a:solidFill>
                <a:latin typeface="Calibri"/>
                <a:cs typeface="Calibri"/>
              </a:rPr>
              <a:t>the</a:t>
            </a:r>
            <a:r>
              <a:rPr sz="1200" spc="-85" dirty="0">
                <a:solidFill>
                  <a:srgbClr val="2F03E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03EE"/>
                </a:solidFill>
                <a:latin typeface="Calibri"/>
                <a:cs typeface="Calibri"/>
              </a:rPr>
              <a:t>income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60900" y="2635237"/>
            <a:ext cx="228600" cy="217170"/>
          </a:xfrm>
          <a:custGeom>
            <a:avLst/>
            <a:gdLst/>
            <a:ahLst/>
            <a:cxnLst/>
            <a:rect l="l" t="t" r="r" b="b"/>
            <a:pathLst>
              <a:path w="228600" h="217169">
                <a:moveTo>
                  <a:pt x="0" y="216928"/>
                </a:moveTo>
                <a:lnTo>
                  <a:pt x="228600" y="216928"/>
                </a:lnTo>
                <a:lnTo>
                  <a:pt x="228600" y="0"/>
                </a:lnTo>
                <a:lnTo>
                  <a:pt x="0" y="0"/>
                </a:lnTo>
                <a:lnTo>
                  <a:pt x="0" y="216928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6675" y="2634869"/>
            <a:ext cx="225425" cy="219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9132" y="2633091"/>
            <a:ext cx="225425" cy="219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0821" y="2659761"/>
            <a:ext cx="523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542DFB"/>
                </a:solidFill>
                <a:latin typeface="Calibri"/>
                <a:cs typeface="Calibri"/>
              </a:rPr>
              <a:t>Average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2326" y="3093212"/>
            <a:ext cx="1381125" cy="347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9595">
              <a:lnSpc>
                <a:spcPct val="100000"/>
              </a:lnSpc>
              <a:spcBef>
                <a:spcPts val="100"/>
              </a:spcBef>
            </a:pPr>
            <a:r>
              <a:rPr sz="1500" spc="-35" dirty="0">
                <a:solidFill>
                  <a:srgbClr val="542DFB"/>
                </a:solidFill>
                <a:latin typeface="Calibri"/>
                <a:cs typeface="Calibri"/>
              </a:rPr>
              <a:t>Total</a:t>
            </a:r>
            <a:r>
              <a:rPr sz="1500" spc="-10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2016</a:t>
            </a:r>
            <a:endParaRPr sz="1500">
              <a:latin typeface="Calibri"/>
              <a:cs typeface="Calibri"/>
            </a:endParaRPr>
          </a:p>
          <a:p>
            <a:pPr marL="569595">
              <a:lnSpc>
                <a:spcPct val="100000"/>
              </a:lnSpc>
            </a:pPr>
            <a:r>
              <a:rPr sz="1500" spc="-35" dirty="0">
                <a:solidFill>
                  <a:srgbClr val="542DFB"/>
                </a:solidFill>
                <a:latin typeface="Calibri"/>
                <a:cs typeface="Calibri"/>
              </a:rPr>
              <a:t>Total</a:t>
            </a:r>
            <a:r>
              <a:rPr sz="1500" spc="-10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2010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311785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Until 34</a:t>
            </a:r>
            <a:r>
              <a:rPr sz="1500" spc="-5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542DFB"/>
                </a:solidFill>
                <a:latin typeface="Calibri"/>
                <a:cs typeface="Calibri"/>
              </a:rPr>
              <a:t>Years</a:t>
            </a:r>
            <a:endParaRPr sz="1500">
              <a:latin typeface="Calibri"/>
              <a:cs typeface="Calibri"/>
            </a:endParaRPr>
          </a:p>
          <a:p>
            <a:pPr marL="281305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35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44</a:t>
            </a:r>
            <a:r>
              <a:rPr sz="1500" spc="-6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years</a:t>
            </a:r>
            <a:endParaRPr sz="1500">
              <a:latin typeface="Calibri"/>
              <a:cs typeface="Calibri"/>
            </a:endParaRPr>
          </a:p>
          <a:p>
            <a:pPr marL="285750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45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54</a:t>
            </a:r>
            <a:r>
              <a:rPr sz="1500" spc="-5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542DFB"/>
                </a:solidFill>
                <a:latin typeface="Calibri"/>
                <a:cs typeface="Calibri"/>
              </a:rPr>
              <a:t>Years</a:t>
            </a:r>
            <a:endParaRPr sz="1500">
              <a:latin typeface="Calibri"/>
              <a:cs typeface="Calibri"/>
            </a:endParaRPr>
          </a:p>
          <a:p>
            <a:pPr marL="391160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55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and</a:t>
            </a:r>
            <a:r>
              <a:rPr sz="1500" spc="-8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older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Until 20</a:t>
            </a:r>
            <a:r>
              <a:rPr sz="1500" spc="-7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ha</a:t>
            </a:r>
            <a:endParaRPr sz="15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21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50</a:t>
            </a:r>
            <a:r>
              <a:rPr sz="1500" spc="-8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ha</a:t>
            </a:r>
            <a:endParaRPr sz="15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51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ha and</a:t>
            </a:r>
            <a:r>
              <a:rPr sz="1500" spc="-12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more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715" indent="38100" algn="r">
              <a:lnSpc>
                <a:spcPct val="100000"/>
              </a:lnSpc>
            </a:pP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Full</a:t>
            </a:r>
            <a:r>
              <a:rPr sz="1500" spc="-45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time</a:t>
            </a:r>
            <a:r>
              <a:rPr sz="1500" spc="-4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farming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42DFB"/>
                </a:solidFill>
                <a:latin typeface="Calibri"/>
                <a:cs typeface="Calibri"/>
              </a:rPr>
              <a:t>Part </a:t>
            </a:r>
            <a:r>
              <a:rPr sz="1500" dirty="0">
                <a:solidFill>
                  <a:srgbClr val="542DFB"/>
                </a:solidFill>
                <a:latin typeface="Calibri"/>
                <a:cs typeface="Calibri"/>
              </a:rPr>
              <a:t>time</a:t>
            </a:r>
            <a:r>
              <a:rPr sz="1500" spc="-10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542DFB"/>
                </a:solidFill>
                <a:latin typeface="Calibri"/>
                <a:cs typeface="Calibri"/>
              </a:rPr>
              <a:t>farming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2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D4D7B3E4-82C3-4749-B223-921FC7B3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4773" y="467309"/>
            <a:ext cx="7123430" cy="1680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Worker in direct marketing</a:t>
            </a:r>
            <a:r>
              <a:rPr spc="-215" dirty="0"/>
              <a:t> </a:t>
            </a:r>
            <a:r>
              <a:rPr dirty="0"/>
              <a:t>in  Austria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dirty="0"/>
              <a:t>Direct </a:t>
            </a:r>
            <a:r>
              <a:rPr sz="2000" spc="-5" dirty="0"/>
              <a:t>Marketing </a:t>
            </a:r>
            <a:r>
              <a:rPr sz="2000" dirty="0"/>
              <a:t>brings Jobs in rural</a:t>
            </a:r>
            <a:r>
              <a:rPr sz="2000" spc="-280" dirty="0"/>
              <a:t> </a:t>
            </a:r>
            <a:r>
              <a:rPr sz="2000" dirty="0"/>
              <a:t>Areas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70785" y="3670300"/>
          <a:ext cx="7357745" cy="1854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Without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Difference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Full time (Factor</a:t>
                      </a:r>
                      <a:r>
                        <a:rPr sz="1800" spc="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1,10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1,70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0,60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Part time (Factor</a:t>
                      </a:r>
                      <a:r>
                        <a:rPr sz="1800" spc="10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0,5)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0,20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0,40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0,20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Marginal (Factor</a:t>
                      </a:r>
                      <a:r>
                        <a:rPr sz="1800" spc="10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0,25)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0,08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0,15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0,08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Full-time</a:t>
                      </a:r>
                      <a:r>
                        <a:rPr sz="1800" b="1" spc="-50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equivalent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1,38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2,25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542DFB"/>
                          </a:solidFill>
                          <a:latin typeface="Calibri"/>
                          <a:cs typeface="Calibri"/>
                        </a:rPr>
                        <a:t>0,88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68421" y="5549900"/>
            <a:ext cx="4849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42DFB"/>
                </a:solidFill>
                <a:latin typeface="Calibri"/>
                <a:cs typeface="Calibri"/>
              </a:rPr>
              <a:t>Extrapolated to </a:t>
            </a:r>
            <a:r>
              <a:rPr sz="1800" b="1" spc="-5" dirty="0">
                <a:solidFill>
                  <a:srgbClr val="542DFB"/>
                </a:solidFill>
                <a:latin typeface="Calibri"/>
                <a:cs typeface="Calibri"/>
              </a:rPr>
              <a:t>total Austria, direct </a:t>
            </a:r>
            <a:r>
              <a:rPr sz="1800" b="1" spc="-10" dirty="0">
                <a:solidFill>
                  <a:srgbClr val="542DFB"/>
                </a:solidFill>
                <a:latin typeface="Calibri"/>
                <a:cs typeface="Calibri"/>
              </a:rPr>
              <a:t>marketing</a:t>
            </a:r>
            <a:r>
              <a:rPr sz="1800" b="1" spc="-130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2DFB"/>
                </a:solidFill>
                <a:latin typeface="Calibri"/>
                <a:cs typeface="Calibri"/>
              </a:rPr>
              <a:t>thus  </a:t>
            </a:r>
            <a:r>
              <a:rPr sz="1800" b="1" spc="-10" dirty="0">
                <a:solidFill>
                  <a:srgbClr val="542DFB"/>
                </a:solidFill>
                <a:latin typeface="Calibri"/>
                <a:cs typeface="Calibri"/>
              </a:rPr>
              <a:t>creates </a:t>
            </a:r>
            <a:r>
              <a:rPr sz="1800" b="1" spc="-5" dirty="0">
                <a:solidFill>
                  <a:srgbClr val="542DFB"/>
                </a:solidFill>
                <a:latin typeface="Calibri"/>
                <a:cs typeface="Calibri"/>
              </a:rPr>
              <a:t>around </a:t>
            </a:r>
            <a:r>
              <a:rPr sz="1800" b="1" dirty="0">
                <a:solidFill>
                  <a:srgbClr val="542DFB"/>
                </a:solidFill>
                <a:latin typeface="Calibri"/>
                <a:cs typeface="Calibri"/>
              </a:rPr>
              <a:t>31,000 </a:t>
            </a:r>
            <a:r>
              <a:rPr sz="1800" b="1" spc="-5" dirty="0">
                <a:solidFill>
                  <a:srgbClr val="542DFB"/>
                </a:solidFill>
                <a:latin typeface="Calibri"/>
                <a:cs typeface="Calibri"/>
              </a:rPr>
              <a:t>jobs </a:t>
            </a:r>
            <a:r>
              <a:rPr sz="1800" b="1" dirty="0">
                <a:solidFill>
                  <a:srgbClr val="542DFB"/>
                </a:solidFill>
                <a:latin typeface="Calibri"/>
                <a:cs typeface="Calibri"/>
              </a:rPr>
              <a:t>on </a:t>
            </a:r>
            <a:r>
              <a:rPr sz="1800" b="1" spc="-5" dirty="0">
                <a:solidFill>
                  <a:srgbClr val="542DFB"/>
                </a:solidFill>
                <a:latin typeface="Calibri"/>
                <a:cs typeface="Calibri"/>
              </a:rPr>
              <a:t>Austria's</a:t>
            </a:r>
            <a:r>
              <a:rPr sz="1800" b="1" spc="-114" dirty="0">
                <a:solidFill>
                  <a:srgbClr val="542DFB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542DFB"/>
                </a:solidFill>
                <a:latin typeface="Calibri"/>
                <a:cs typeface="Calibri"/>
              </a:rPr>
              <a:t>farms.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9835" y="2177999"/>
            <a:ext cx="7352665" cy="1237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Eesti maaelu arengukava 2014–2020 logo Euroopa Liidu embleemiga (horisontaalne versioon)">
            <a:extLst>
              <a:ext uri="{FF2B5EF4-FFF2-40B4-BE49-F238E27FC236}">
                <a16:creationId xmlns:a16="http://schemas.microsoft.com/office/drawing/2014/main" id="{E0E7DBB3-6167-48BA-A4FD-1816A596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673850"/>
            <a:ext cx="1442274" cy="6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586</Words>
  <Application>Microsoft Office PowerPoint</Application>
  <PresentationFormat>Kohandatud</PresentationFormat>
  <Paragraphs>125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PowerPointi esitlus</vt:lpstr>
      <vt:lpstr>PowerPointi esitlus</vt:lpstr>
      <vt:lpstr>THE PLACE OF SMALL SCALE PRODUCER IN  THE SUPPLY CHAIN IN AUSTRIA</vt:lpstr>
      <vt:lpstr>The most important Points in  Summary:</vt:lpstr>
      <vt:lpstr>Situation of Direct Marketing  in Austria</vt:lpstr>
      <vt:lpstr>Products in Direct Marketing  in Austria</vt:lpstr>
      <vt:lpstr>Distribution Channels in Direct Marketing in Austria</vt:lpstr>
      <vt:lpstr>Income from Direct Marketing  in Austria The part of income from direct marketing is increasing</vt:lpstr>
      <vt:lpstr>Worker in direct marketing in  Austria Direct Marketing brings Jobs in rural Areas</vt:lpstr>
      <vt:lpstr>Future Development of Direct  Marketing in Austria Distribution Channels in Direct Marketing in Austria</vt:lpstr>
      <vt:lpstr>Consumers have Motives THE PLACE OF SMALL SCALE PRODUCER IN THE SUPPLY  CHAIN</vt:lpstr>
      <vt:lpstr>Consumers need Motives THE PLACE OF SMALL SCALE PRODUCER IN THE SUPPLY CHAIN</vt:lpstr>
      <vt:lpstr>Who buys organic Food in  Austria THE PLACE OF SMALL SCALE PRODUCER IN THE SUPPLY CHAIN</vt:lpstr>
      <vt:lpstr>Foodprint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Vortrag_Grundlagen_Hofeigene_Milchverarbeitung_Nossen_A</dc:title>
  <dc:creator>admin</dc:creator>
  <cp:lastModifiedBy>Eneken Viks</cp:lastModifiedBy>
  <cp:revision>1</cp:revision>
  <dcterms:created xsi:type="dcterms:W3CDTF">2019-10-08T05:37:46Z</dcterms:created>
  <dcterms:modified xsi:type="dcterms:W3CDTF">2019-10-08T05:39:52Z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2019-10-08T00:00:00Z</vt:filetime>
  </property>
</Properties>
</file>